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57" r:id="rId6"/>
    <p:sldId id="258" r:id="rId7"/>
    <p:sldId id="259" r:id="rId8"/>
    <p:sldId id="261" r:id="rId9"/>
    <p:sldId id="260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14CD9-B984-4C14-943C-FF8D733E5957}" type="datetimeFigureOut">
              <a:rPr lang="ru-RU" smtClean="0"/>
              <a:t>02.06.2020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C5-7C75-47EC-96C4-90811DA496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496008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14CD9-B984-4C14-943C-FF8D733E5957}" type="datetimeFigureOut">
              <a:rPr lang="ru-RU" smtClean="0"/>
              <a:t>02.06.2020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C5-7C75-47EC-96C4-90811DA496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3990416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14CD9-B984-4C14-943C-FF8D733E5957}" type="datetimeFigureOut">
              <a:rPr lang="ru-RU" smtClean="0"/>
              <a:t>02.06.2020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C5-7C75-47EC-96C4-90811DA496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47714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14CD9-B984-4C14-943C-FF8D733E5957}" type="datetimeFigureOut">
              <a:rPr lang="ru-RU" smtClean="0"/>
              <a:t>02.06.2020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C5-7C75-47EC-96C4-90811DA496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811946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14CD9-B984-4C14-943C-FF8D733E5957}" type="datetimeFigureOut">
              <a:rPr lang="ru-RU" smtClean="0"/>
              <a:t>02.06.2020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C5-7C75-47EC-96C4-90811DA496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6042805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14CD9-B984-4C14-943C-FF8D733E5957}" type="datetimeFigureOut">
              <a:rPr lang="ru-RU" smtClean="0"/>
              <a:t>02.06.2020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C5-7C75-47EC-96C4-90811DA496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1301839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14CD9-B984-4C14-943C-FF8D733E5957}" type="datetimeFigureOut">
              <a:rPr lang="ru-RU" smtClean="0"/>
              <a:t>02.06.2020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C5-7C75-47EC-96C4-90811DA496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7386098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14CD9-B984-4C14-943C-FF8D733E5957}" type="datetimeFigureOut">
              <a:rPr lang="ru-RU" smtClean="0"/>
              <a:t>02.06.2020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C5-7C75-47EC-96C4-90811DA496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779549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14CD9-B984-4C14-943C-FF8D733E5957}" type="datetimeFigureOut">
              <a:rPr lang="ru-RU" smtClean="0"/>
              <a:t>02.06.2020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C5-7C75-47EC-96C4-90811DA496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2957850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14CD9-B984-4C14-943C-FF8D733E5957}" type="datetimeFigureOut">
              <a:rPr lang="ru-RU" smtClean="0"/>
              <a:t>02.06.2020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C5-7C75-47EC-96C4-90811DA496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006769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14CD9-B984-4C14-943C-FF8D733E5957}" type="datetimeFigureOut">
              <a:rPr lang="ru-RU" smtClean="0"/>
              <a:t>02.06.2020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C5-7C75-47EC-96C4-90811DA496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369514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14CD9-B984-4C14-943C-FF8D733E5957}" type="datetimeFigureOut">
              <a:rPr lang="ru-RU" smtClean="0"/>
              <a:t>02.06.2020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4B4C5-7C75-47EC-96C4-90811DA496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31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6044" y="4023459"/>
            <a:ext cx="7232848" cy="175260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Дисципліна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за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вільним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вибором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студента, </a:t>
            </a:r>
          </a:p>
          <a:p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рівень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вищої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освіти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“бакалавр”, “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магістр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”)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6151"/>
            <a:ext cx="2172729" cy="21727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09146" y="2348880"/>
            <a:ext cx="7725706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5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Психологія</a:t>
            </a:r>
            <a:r>
              <a:rPr lang="ru-RU" sz="5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здоров'я</a:t>
            </a:r>
            <a:r>
              <a:rPr lang="ru-RU" sz="5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та </a:t>
            </a:r>
          </a:p>
          <a:p>
            <a:pPr algn="ctr"/>
            <a:r>
              <a:rPr lang="ru-RU" sz="5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здорового способу </a:t>
            </a:r>
            <a:r>
              <a:rPr lang="ru-RU" sz="5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життя</a:t>
            </a:r>
            <a:r>
              <a:rPr lang="uk-UA" sz="5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5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97734"/>
            <a:ext cx="4535066" cy="22675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9455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7" y="3356992"/>
            <a:ext cx="4798871" cy="28013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06739" y="836712"/>
            <a:ext cx="799288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Пам</a:t>
            </a:r>
            <a:r>
              <a:rPr lang="en-US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’</a:t>
            </a:r>
            <a:r>
              <a:rPr lang="ru-RU" sz="4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ятайте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4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що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здоровий </a:t>
            </a:r>
            <a:r>
              <a:rPr lang="ru-RU" sz="4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спосіб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життя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</a:t>
            </a:r>
            <a:r>
              <a:rPr lang="ru-RU" sz="4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запорука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власного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здоров’я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85497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307" y="1844624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452438" algn="just">
              <a:buNone/>
            </a:pPr>
            <a:r>
              <a:rPr lang="ru-RU" dirty="0" err="1" smtClean="0"/>
              <a:t>Здоров’я</a:t>
            </a:r>
            <a:r>
              <a:rPr lang="ru-RU" dirty="0" smtClean="0"/>
              <a:t> </a:t>
            </a:r>
            <a:r>
              <a:rPr lang="ru-RU" dirty="0" err="1" smtClean="0"/>
              <a:t>безпосередньо</a:t>
            </a:r>
            <a:r>
              <a:rPr lang="ru-RU" dirty="0" smtClean="0"/>
              <a:t> </a:t>
            </a:r>
            <a:r>
              <a:rPr lang="ru-RU" dirty="0" err="1" smtClean="0"/>
              <a:t>впливає</a:t>
            </a:r>
            <a:r>
              <a:rPr lang="ru-RU" dirty="0" smtClean="0"/>
              <a:t> на </a:t>
            </a:r>
            <a:r>
              <a:rPr lang="ru-RU" dirty="0" err="1" smtClean="0"/>
              <a:t>працездатність</a:t>
            </a:r>
            <a:r>
              <a:rPr lang="ru-RU" dirty="0" smtClean="0"/>
              <a:t> і </a:t>
            </a:r>
            <a:r>
              <a:rPr lang="ru-RU" dirty="0" err="1" smtClean="0"/>
              <a:t>продуктивність</a:t>
            </a:r>
            <a:r>
              <a:rPr lang="ru-RU" dirty="0" smtClean="0"/>
              <a:t> </a:t>
            </a:r>
            <a:r>
              <a:rPr lang="ru-RU" dirty="0" err="1" smtClean="0"/>
              <a:t>праці</a:t>
            </a:r>
            <a:r>
              <a:rPr lang="ru-RU" dirty="0" smtClean="0"/>
              <a:t>, </a:t>
            </a:r>
            <a:r>
              <a:rPr lang="ru-RU" dirty="0" err="1" smtClean="0"/>
              <a:t>економіку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, </a:t>
            </a:r>
            <a:r>
              <a:rPr lang="ru-RU" dirty="0" err="1" smtClean="0"/>
              <a:t>моральний</a:t>
            </a:r>
            <a:r>
              <a:rPr lang="ru-RU" dirty="0" smtClean="0"/>
              <a:t> </a:t>
            </a:r>
            <a:r>
              <a:rPr lang="ru-RU" dirty="0" err="1" smtClean="0"/>
              <a:t>клімат</a:t>
            </a:r>
            <a:r>
              <a:rPr lang="ru-RU" dirty="0" smtClean="0"/>
              <a:t> в </a:t>
            </a:r>
            <a:r>
              <a:rPr lang="ru-RU" dirty="0" err="1" smtClean="0"/>
              <a:t>суспільстві</a:t>
            </a:r>
            <a:r>
              <a:rPr lang="ru-RU" dirty="0" smtClean="0"/>
              <a:t>, </a:t>
            </a:r>
            <a:r>
              <a:rPr lang="ru-RU" dirty="0" err="1" smtClean="0"/>
              <a:t>виховання</a:t>
            </a:r>
            <a:r>
              <a:rPr lang="ru-RU" dirty="0" smtClean="0"/>
              <a:t> молодого </a:t>
            </a:r>
            <a:r>
              <a:rPr lang="ru-RU" dirty="0" err="1" smtClean="0"/>
              <a:t>покоління</a:t>
            </a:r>
            <a:r>
              <a:rPr lang="ru-RU" dirty="0" smtClean="0"/>
              <a:t>, </a:t>
            </a:r>
            <a:r>
              <a:rPr lang="ru-RU" dirty="0" err="1" smtClean="0"/>
              <a:t>відображає</a:t>
            </a:r>
            <a:r>
              <a:rPr lang="ru-RU" dirty="0" smtClean="0"/>
              <a:t> образ і </a:t>
            </a:r>
            <a:r>
              <a:rPr lang="ru-RU" dirty="0" err="1" smtClean="0"/>
              <a:t>якість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. </a:t>
            </a:r>
            <a:r>
              <a:rPr lang="ru-RU" dirty="0" err="1" smtClean="0"/>
              <a:t>Важливим</a:t>
            </a:r>
            <a:r>
              <a:rPr lang="ru-RU" dirty="0" smtClean="0"/>
              <a:t> </a:t>
            </a:r>
            <a:r>
              <a:rPr lang="ru-RU" dirty="0" err="1" smtClean="0"/>
              <a:t>профілактичним</a:t>
            </a:r>
            <a:r>
              <a:rPr lang="ru-RU" dirty="0" smtClean="0"/>
              <a:t> фактором у </a:t>
            </a:r>
            <a:r>
              <a:rPr lang="ru-RU" dirty="0" err="1" smtClean="0"/>
              <a:t>зміцненні</a:t>
            </a:r>
            <a:r>
              <a:rPr lang="ru-RU" dirty="0" smtClean="0"/>
              <a:t> </a:t>
            </a:r>
            <a:r>
              <a:rPr lang="ru-RU" dirty="0" err="1" smtClean="0"/>
              <a:t>здоров’я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є здоровий </a:t>
            </a:r>
            <a:r>
              <a:rPr lang="ru-RU" dirty="0" err="1" smtClean="0"/>
              <a:t>спосіб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. </a:t>
            </a:r>
            <a:r>
              <a:rPr lang="ru-RU" dirty="0" err="1" smtClean="0"/>
              <a:t>Увага</a:t>
            </a:r>
            <a:r>
              <a:rPr lang="ru-RU" dirty="0" smtClean="0"/>
              <a:t> до </a:t>
            </a:r>
            <a:r>
              <a:rPr lang="ru-RU" dirty="0" err="1" smtClean="0"/>
              <a:t>власного</a:t>
            </a:r>
            <a:r>
              <a:rPr lang="ru-RU" dirty="0" smtClean="0"/>
              <a:t> </a:t>
            </a:r>
            <a:r>
              <a:rPr lang="ru-RU" dirty="0" err="1" smtClean="0"/>
              <a:t>здоров’я</a:t>
            </a:r>
            <a:r>
              <a:rPr lang="ru-RU" dirty="0" smtClean="0"/>
              <a:t>, </a:t>
            </a:r>
            <a:r>
              <a:rPr lang="ru-RU" dirty="0" err="1" smtClean="0"/>
              <a:t>здатність</a:t>
            </a:r>
            <a:r>
              <a:rPr lang="ru-RU" dirty="0" smtClean="0"/>
              <a:t> </a:t>
            </a:r>
            <a:r>
              <a:rPr lang="ru-RU" dirty="0" err="1" smtClean="0"/>
              <a:t>забезпечити</a:t>
            </a:r>
            <a:r>
              <a:rPr lang="ru-RU" dirty="0" smtClean="0"/>
              <a:t> </a:t>
            </a:r>
            <a:r>
              <a:rPr lang="ru-RU" dirty="0" err="1" smtClean="0"/>
              <a:t>індивідуальну</a:t>
            </a:r>
            <a:r>
              <a:rPr lang="ru-RU" dirty="0" smtClean="0"/>
              <a:t> </a:t>
            </a:r>
            <a:r>
              <a:rPr lang="ru-RU" dirty="0" err="1" smtClean="0"/>
              <a:t>профілактику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порушень</a:t>
            </a:r>
            <a:r>
              <a:rPr lang="ru-RU" dirty="0" smtClean="0"/>
              <a:t>, </a:t>
            </a:r>
            <a:r>
              <a:rPr lang="ru-RU" dirty="0" err="1" smtClean="0"/>
              <a:t>свідома</a:t>
            </a:r>
            <a:r>
              <a:rPr lang="ru-RU" dirty="0" smtClean="0"/>
              <a:t> </a:t>
            </a:r>
            <a:r>
              <a:rPr lang="ru-RU" dirty="0" err="1" smtClean="0"/>
              <a:t>орієнтація</a:t>
            </a:r>
            <a:r>
              <a:rPr lang="ru-RU" dirty="0" smtClean="0"/>
              <a:t> на </a:t>
            </a:r>
            <a:r>
              <a:rPr lang="ru-RU" dirty="0" err="1" smtClean="0"/>
              <a:t>здоров’я</a:t>
            </a:r>
            <a:r>
              <a:rPr lang="ru-RU" dirty="0" smtClean="0"/>
              <a:t> </a:t>
            </a:r>
            <a:r>
              <a:rPr lang="ru-RU" dirty="0" err="1" smtClean="0"/>
              <a:t>різних</a:t>
            </a:r>
            <a:r>
              <a:rPr lang="ru-RU" dirty="0" smtClean="0"/>
              <a:t> форм </a:t>
            </a:r>
            <a:r>
              <a:rPr lang="ru-RU" dirty="0" err="1" smtClean="0"/>
              <a:t>життєдіяльності</a:t>
            </a:r>
            <a:r>
              <a:rPr lang="ru-RU" dirty="0" smtClean="0"/>
              <a:t> – все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показники</a:t>
            </a:r>
            <a:r>
              <a:rPr lang="ru-RU" dirty="0" smtClean="0"/>
              <a:t> </a:t>
            </a:r>
            <a:r>
              <a:rPr lang="ru-RU" dirty="0" err="1" smtClean="0"/>
              <a:t>загальної</a:t>
            </a:r>
            <a:r>
              <a:rPr lang="ru-RU" dirty="0" smtClean="0"/>
              <a:t> </a:t>
            </a:r>
            <a:r>
              <a:rPr lang="ru-RU" dirty="0" err="1" smtClean="0"/>
              <a:t>культури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04664"/>
            <a:ext cx="59089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</a:rPr>
              <a:t>Актуальність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</a:rPr>
              <a:t>дисципліни</a:t>
            </a:r>
            <a:r>
              <a:rPr lang="ru-RU" sz="4000" b="1" dirty="0" smtClean="0">
                <a:solidFill>
                  <a:srgbClr val="C00000"/>
                </a:solidFill>
              </a:rPr>
              <a:t>: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628" y="44624"/>
            <a:ext cx="2578125" cy="18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12118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4824536" cy="6408712"/>
          </a:xfrm>
        </p:spPr>
        <p:txBody>
          <a:bodyPr>
            <a:normAutofit fontScale="77500" lnSpcReduction="20000"/>
          </a:bodyPr>
          <a:lstStyle/>
          <a:p>
            <a:pPr indent="465138" algn="just">
              <a:buNone/>
            </a:pPr>
            <a:r>
              <a:rPr lang="ru-RU" dirty="0" err="1">
                <a:solidFill>
                  <a:srgbClr val="C00000"/>
                </a:solidFill>
              </a:rPr>
              <a:t>Ф</a:t>
            </a:r>
            <a:r>
              <a:rPr lang="ru-RU" dirty="0" err="1" smtClean="0">
                <a:solidFill>
                  <a:srgbClr val="C00000"/>
                </a:solidFill>
              </a:rPr>
              <a:t>ізичне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здоров’я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студентів</a:t>
            </a:r>
            <a:r>
              <a:rPr lang="ru-RU" dirty="0" smtClean="0"/>
              <a:t> з </a:t>
            </a:r>
            <a:r>
              <a:rPr lang="ru-RU" dirty="0" err="1" smtClean="0"/>
              <a:t>кожним</a:t>
            </a:r>
            <a:r>
              <a:rPr lang="ru-RU" dirty="0" smtClean="0"/>
              <a:t> роком </a:t>
            </a:r>
            <a:r>
              <a:rPr lang="ru-RU" dirty="0" err="1" smtClean="0"/>
              <a:t>стає</a:t>
            </a:r>
            <a:r>
              <a:rPr lang="ru-RU" dirty="0" smtClean="0"/>
              <a:t> все </a:t>
            </a:r>
            <a:r>
              <a:rPr lang="ru-RU" dirty="0" err="1" smtClean="0"/>
              <a:t>гірше</a:t>
            </a:r>
            <a:r>
              <a:rPr lang="ru-RU" dirty="0" smtClean="0"/>
              <a:t> і </a:t>
            </a:r>
            <a:r>
              <a:rPr lang="ru-RU" dirty="0" err="1" smtClean="0"/>
              <a:t>гірше</a:t>
            </a:r>
            <a:r>
              <a:rPr lang="ru-RU" dirty="0" smtClean="0"/>
              <a:t>.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ці</a:t>
            </a:r>
            <a:r>
              <a:rPr lang="ru-RU" dirty="0" smtClean="0"/>
              <a:t> </a:t>
            </a:r>
            <a:r>
              <a:rPr lang="ru-RU" dirty="0" err="1" smtClean="0"/>
              <a:t>твердження</a:t>
            </a:r>
            <a:r>
              <a:rPr lang="ru-RU" dirty="0" smtClean="0"/>
              <a:t> </a:t>
            </a:r>
            <a:r>
              <a:rPr lang="ru-RU" dirty="0" err="1" smtClean="0"/>
              <a:t>знаходять</a:t>
            </a:r>
            <a:r>
              <a:rPr lang="ru-RU" dirty="0" smtClean="0"/>
              <a:t> </a:t>
            </a:r>
            <a:r>
              <a:rPr lang="ru-RU" dirty="0" err="1" smtClean="0"/>
              <a:t>своє</a:t>
            </a:r>
            <a:r>
              <a:rPr lang="ru-RU" dirty="0" smtClean="0"/>
              <a:t> </a:t>
            </a:r>
            <a:r>
              <a:rPr lang="ru-RU" dirty="0" err="1" smtClean="0"/>
              <a:t>підтвердження</a:t>
            </a:r>
            <a:r>
              <a:rPr lang="ru-RU" dirty="0" smtClean="0"/>
              <a:t> при </a:t>
            </a:r>
            <a:r>
              <a:rPr lang="ru-RU" dirty="0" err="1" smtClean="0"/>
              <a:t>медичному</a:t>
            </a:r>
            <a:r>
              <a:rPr lang="ru-RU" dirty="0" smtClean="0"/>
              <a:t> </a:t>
            </a:r>
            <a:r>
              <a:rPr lang="ru-RU" dirty="0" err="1" smtClean="0"/>
              <a:t>обстеженні</a:t>
            </a:r>
            <a:r>
              <a:rPr lang="ru-RU" dirty="0" smtClean="0"/>
              <a:t> </a:t>
            </a:r>
            <a:r>
              <a:rPr lang="ru-RU" dirty="0" err="1" smtClean="0"/>
              <a:t>студентів</a:t>
            </a:r>
            <a:r>
              <a:rPr lang="ru-RU" dirty="0" smtClean="0"/>
              <a:t>. Правильно </a:t>
            </a:r>
            <a:r>
              <a:rPr lang="ru-RU" dirty="0" err="1" smtClean="0"/>
              <a:t>організований</a:t>
            </a:r>
            <a:r>
              <a:rPr lang="ru-RU" dirty="0" smtClean="0"/>
              <a:t> </a:t>
            </a:r>
            <a:r>
              <a:rPr lang="ru-RU" dirty="0" err="1" smtClean="0"/>
              <a:t>процес</a:t>
            </a:r>
            <a:r>
              <a:rPr lang="ru-RU" dirty="0" smtClean="0"/>
              <a:t> </a:t>
            </a:r>
            <a:r>
              <a:rPr lang="ru-RU" dirty="0" err="1" smtClean="0"/>
              <a:t>фізичного</a:t>
            </a:r>
            <a:r>
              <a:rPr lang="ru-RU" dirty="0" smtClean="0"/>
              <a:t> </a:t>
            </a:r>
            <a:r>
              <a:rPr lang="ru-RU" dirty="0" err="1" smtClean="0"/>
              <a:t>виховання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стати </a:t>
            </a:r>
            <a:r>
              <a:rPr lang="ru-RU" dirty="0" err="1" smtClean="0"/>
              <a:t>рушійною</a:t>
            </a:r>
            <a:r>
              <a:rPr lang="ru-RU" dirty="0" smtClean="0"/>
              <a:t> силою </a:t>
            </a:r>
            <a:r>
              <a:rPr lang="ru-RU" dirty="0" err="1" smtClean="0"/>
              <a:t>всього</a:t>
            </a:r>
            <a:r>
              <a:rPr lang="ru-RU" dirty="0" smtClean="0"/>
              <a:t> </a:t>
            </a:r>
            <a:r>
              <a:rPr lang="ru-RU" dirty="0" err="1" smtClean="0"/>
              <a:t>навчального</a:t>
            </a:r>
            <a:r>
              <a:rPr lang="ru-RU" dirty="0" smtClean="0"/>
              <a:t> </a:t>
            </a:r>
            <a:r>
              <a:rPr lang="ru-RU" dirty="0" err="1" smtClean="0"/>
              <a:t>процесу</a:t>
            </a:r>
            <a:r>
              <a:rPr lang="ru-RU" dirty="0" smtClean="0"/>
              <a:t> по </a:t>
            </a:r>
            <a:r>
              <a:rPr lang="ru-RU" dirty="0" err="1" smtClean="0"/>
              <a:t>формуванню</a:t>
            </a:r>
            <a:r>
              <a:rPr lang="ru-RU" dirty="0" smtClean="0"/>
              <a:t> та </a:t>
            </a:r>
            <a:r>
              <a:rPr lang="ru-RU" dirty="0" err="1" smtClean="0"/>
              <a:t>зміцненню</a:t>
            </a:r>
            <a:r>
              <a:rPr lang="ru-RU" dirty="0" smtClean="0"/>
              <a:t> </a:t>
            </a:r>
            <a:r>
              <a:rPr lang="ru-RU" dirty="0" err="1" smtClean="0"/>
              <a:t>фізичної</a:t>
            </a:r>
            <a:r>
              <a:rPr lang="ru-RU" dirty="0" smtClean="0"/>
              <a:t> </a:t>
            </a:r>
            <a:r>
              <a:rPr lang="ru-RU" dirty="0" err="1" smtClean="0"/>
              <a:t>культури</a:t>
            </a:r>
            <a:r>
              <a:rPr lang="ru-RU" dirty="0" smtClean="0"/>
              <a:t> </a:t>
            </a:r>
            <a:r>
              <a:rPr lang="ru-RU" dirty="0" err="1" smtClean="0"/>
              <a:t>особистості</a:t>
            </a:r>
            <a:r>
              <a:rPr lang="ru-RU" dirty="0" smtClean="0"/>
              <a:t>. </a:t>
            </a:r>
          </a:p>
          <a:p>
            <a:pPr indent="465138" algn="just">
              <a:buNone/>
            </a:pP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відбувається</a:t>
            </a:r>
            <a:r>
              <a:rPr lang="ru-RU" dirty="0" smtClean="0"/>
              <a:t> </a:t>
            </a:r>
            <a:r>
              <a:rPr lang="ru-RU" dirty="0" err="1" smtClean="0"/>
              <a:t>завдяки</a:t>
            </a:r>
            <a:r>
              <a:rPr lang="ru-RU" dirty="0" smtClean="0"/>
              <a:t> </a:t>
            </a:r>
            <a:r>
              <a:rPr lang="ru-RU" dirty="0" err="1" smtClean="0"/>
              <a:t>стимулюванню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найбільш</a:t>
            </a:r>
            <a:r>
              <a:rPr lang="ru-RU" dirty="0" smtClean="0"/>
              <a:t> </a:t>
            </a:r>
            <a:r>
              <a:rPr lang="ru-RU" dirty="0" err="1" smtClean="0"/>
              <a:t>значущих</a:t>
            </a:r>
            <a:r>
              <a:rPr lang="ru-RU" dirty="0" smtClean="0"/>
              <a:t> для </a:t>
            </a:r>
            <a:r>
              <a:rPr lang="ru-RU" dirty="0" err="1" smtClean="0"/>
              <a:t>відповідної</a:t>
            </a:r>
            <a:r>
              <a:rPr lang="ru-RU" dirty="0" smtClean="0"/>
              <a:t> особи </a:t>
            </a:r>
            <a:r>
              <a:rPr lang="ru-RU" dirty="0" err="1" smtClean="0"/>
              <a:t>біологічних</a:t>
            </a:r>
            <a:r>
              <a:rPr lang="ru-RU" dirty="0" smtClean="0"/>
              <a:t> і </a:t>
            </a:r>
            <a:r>
              <a:rPr lang="ru-RU" dirty="0" err="1" smtClean="0"/>
              <a:t>соціальних</a:t>
            </a:r>
            <a:r>
              <a:rPr lang="ru-RU" dirty="0" smtClean="0"/>
              <a:t> потреб в </a:t>
            </a:r>
            <a:r>
              <a:rPr lang="ru-RU" dirty="0" err="1" smtClean="0"/>
              <a:t>русі</a:t>
            </a:r>
            <a:r>
              <a:rPr lang="ru-RU" dirty="0" smtClean="0"/>
              <a:t>, </a:t>
            </a:r>
            <a:r>
              <a:rPr lang="ru-RU" dirty="0" err="1" smtClean="0"/>
              <a:t>розвитку</a:t>
            </a:r>
            <a:r>
              <a:rPr lang="ru-RU" dirty="0" smtClean="0"/>
              <a:t>, </a:t>
            </a:r>
            <a:r>
              <a:rPr lang="ru-RU" dirty="0" err="1" smtClean="0"/>
              <a:t>пізнанні</a:t>
            </a:r>
            <a:r>
              <a:rPr lang="ru-RU" dirty="0" smtClean="0"/>
              <a:t>, </a:t>
            </a:r>
            <a:r>
              <a:rPr lang="ru-RU" dirty="0" err="1" smtClean="0"/>
              <a:t>самоствердженні</a:t>
            </a:r>
            <a:r>
              <a:rPr lang="ru-RU" dirty="0" smtClean="0"/>
              <a:t>, </a:t>
            </a:r>
            <a:r>
              <a:rPr lang="ru-RU" dirty="0" err="1" smtClean="0"/>
              <a:t>самовихованні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443" y="188640"/>
            <a:ext cx="4103557" cy="4032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" r="3097" b="17510"/>
          <a:stretch/>
        </p:blipFill>
        <p:spPr bwMode="auto">
          <a:xfrm>
            <a:off x="5139891" y="3861048"/>
            <a:ext cx="3917482" cy="2780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8167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До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основних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цілей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дисципліни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належать: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506915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200" dirty="0" err="1" smtClean="0"/>
              <a:t>формування</a:t>
            </a:r>
            <a:r>
              <a:rPr lang="ru-RU" sz="2200" dirty="0" smtClean="0"/>
              <a:t> </a:t>
            </a:r>
            <a:r>
              <a:rPr lang="ru-RU" sz="2200" dirty="0" err="1" smtClean="0"/>
              <a:t>позитивної</a:t>
            </a:r>
            <a:r>
              <a:rPr lang="ru-RU" sz="2200" dirty="0" smtClean="0"/>
              <a:t> </a:t>
            </a:r>
            <a:r>
              <a:rPr lang="ru-RU" sz="2200" dirty="0" err="1" smtClean="0"/>
              <a:t>мотивації</a:t>
            </a:r>
            <a:r>
              <a:rPr lang="ru-RU" sz="2200" dirty="0" smtClean="0"/>
              <a:t> </a:t>
            </a:r>
            <a:r>
              <a:rPr lang="ru-RU" sz="2200" dirty="0" err="1" smtClean="0"/>
              <a:t>щодо</a:t>
            </a:r>
            <a:r>
              <a:rPr lang="ru-RU" sz="2200" dirty="0" smtClean="0"/>
              <a:t> здорового способу </a:t>
            </a:r>
            <a:r>
              <a:rPr lang="ru-RU" sz="2200" dirty="0" err="1" smtClean="0"/>
              <a:t>життя</a:t>
            </a:r>
            <a:r>
              <a:rPr lang="ru-RU" sz="2200" dirty="0" smtClean="0"/>
              <a:t> </a:t>
            </a:r>
            <a:r>
              <a:rPr lang="ru-RU" sz="2200" dirty="0" err="1" smtClean="0"/>
              <a:t>культури</a:t>
            </a:r>
            <a:r>
              <a:rPr lang="ru-RU" sz="2200" dirty="0" smtClean="0"/>
              <a:t> </a:t>
            </a:r>
            <a:r>
              <a:rPr lang="ru-RU" sz="2200" dirty="0" err="1" smtClean="0"/>
              <a:t>здоров’я</a:t>
            </a:r>
            <a:r>
              <a:rPr lang="ru-RU" sz="2200" dirty="0" smtClean="0"/>
              <a:t>;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err="1" smtClean="0"/>
              <a:t>знайомство</a:t>
            </a:r>
            <a:r>
              <a:rPr lang="ru-RU" sz="2200" dirty="0" smtClean="0"/>
              <a:t> з основами здорового стилю </a:t>
            </a:r>
            <a:r>
              <a:rPr lang="ru-RU" sz="2200" dirty="0" err="1" smtClean="0"/>
              <a:t>життя</a:t>
            </a:r>
            <a:r>
              <a:rPr lang="ru-RU" sz="2200" dirty="0" smtClean="0"/>
              <a:t>;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err="1" smtClean="0"/>
              <a:t>здійснення</a:t>
            </a:r>
            <a:r>
              <a:rPr lang="ru-RU" sz="2200" dirty="0" smtClean="0"/>
              <a:t> </a:t>
            </a:r>
            <a:r>
              <a:rPr lang="ru-RU" sz="2200" dirty="0" err="1" smtClean="0"/>
              <a:t>профілактичної</a:t>
            </a:r>
            <a:r>
              <a:rPr lang="ru-RU" sz="2200" dirty="0" smtClean="0"/>
              <a:t> </a:t>
            </a:r>
            <a:r>
              <a:rPr lang="ru-RU" sz="2200" dirty="0" err="1" smtClean="0"/>
              <a:t>роботи</a:t>
            </a:r>
            <a:r>
              <a:rPr lang="ru-RU" sz="2200" dirty="0" smtClean="0"/>
              <a:t> за </a:t>
            </a:r>
            <a:r>
              <a:rPr lang="ru-RU" sz="2200" dirty="0" err="1" smtClean="0"/>
              <a:t>негативними</a:t>
            </a:r>
            <a:r>
              <a:rPr lang="ru-RU" sz="2200" dirty="0" smtClean="0"/>
              <a:t> </a:t>
            </a:r>
            <a:r>
              <a:rPr lang="ru-RU" sz="2200" dirty="0" err="1" smtClean="0"/>
              <a:t>проявами</a:t>
            </a:r>
            <a:r>
              <a:rPr lang="ru-RU" sz="2200" dirty="0" smtClean="0"/>
              <a:t>;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err="1" smtClean="0"/>
              <a:t>формування</a:t>
            </a:r>
            <a:r>
              <a:rPr lang="ru-RU" sz="2200" dirty="0" smtClean="0"/>
              <a:t> </a:t>
            </a:r>
            <a:r>
              <a:rPr lang="ru-RU" sz="2200" dirty="0" err="1" smtClean="0"/>
              <a:t>теоретичних</a:t>
            </a:r>
            <a:r>
              <a:rPr lang="ru-RU" sz="2200" dirty="0" smtClean="0"/>
              <a:t> та </a:t>
            </a:r>
            <a:r>
              <a:rPr lang="ru-RU" sz="2200" dirty="0" err="1" smtClean="0"/>
              <a:t>практичних</a:t>
            </a:r>
            <a:r>
              <a:rPr lang="ru-RU" sz="2200" dirty="0" smtClean="0"/>
              <a:t> </a:t>
            </a:r>
            <a:r>
              <a:rPr lang="ru-RU" sz="2200" dirty="0" err="1" smtClean="0"/>
              <a:t>навичок</a:t>
            </a:r>
            <a:r>
              <a:rPr lang="ru-RU" sz="2200" dirty="0" smtClean="0"/>
              <a:t> здорового способу </a:t>
            </a:r>
            <a:r>
              <a:rPr lang="ru-RU" sz="2200" dirty="0" err="1" smtClean="0"/>
              <a:t>життя</a:t>
            </a:r>
            <a:r>
              <a:rPr lang="ru-RU" sz="2200" dirty="0" smtClean="0"/>
              <a:t>, </a:t>
            </a:r>
            <a:r>
              <a:rPr lang="ru-RU" sz="2200" dirty="0" err="1" smtClean="0"/>
              <a:t>формування</a:t>
            </a:r>
            <a:r>
              <a:rPr lang="ru-RU" sz="2200" dirty="0" smtClean="0"/>
              <a:t> </a:t>
            </a:r>
            <a:r>
              <a:rPr lang="ru-RU" sz="2200" dirty="0" err="1" smtClean="0"/>
              <a:t>творчої</a:t>
            </a:r>
            <a:r>
              <a:rPr lang="ru-RU" sz="2200" dirty="0" smtClean="0"/>
              <a:t> </a:t>
            </a:r>
            <a:r>
              <a:rPr lang="ru-RU" sz="2200" dirty="0" err="1" smtClean="0"/>
              <a:t>особистості</a:t>
            </a:r>
            <a:r>
              <a:rPr lang="ru-RU" sz="2200" dirty="0" smtClean="0"/>
              <a:t> </a:t>
            </a:r>
            <a:r>
              <a:rPr lang="ru-RU" sz="2200" dirty="0" err="1" smtClean="0"/>
              <a:t>здібної</a:t>
            </a:r>
            <a:r>
              <a:rPr lang="ru-RU" sz="2200" dirty="0" smtClean="0"/>
              <a:t> до </a:t>
            </a:r>
            <a:r>
              <a:rPr lang="ru-RU" sz="2200" dirty="0" err="1" smtClean="0"/>
              <a:t>саморозвитку</a:t>
            </a:r>
            <a:r>
              <a:rPr lang="ru-RU" sz="2200" dirty="0" smtClean="0"/>
              <a:t>, </a:t>
            </a:r>
            <a:r>
              <a:rPr lang="ru-RU" sz="2200" dirty="0" err="1" smtClean="0"/>
              <a:t>самоосвіти</a:t>
            </a:r>
            <a:r>
              <a:rPr lang="ru-RU" sz="2200" dirty="0" smtClean="0"/>
              <a:t> і </a:t>
            </a:r>
            <a:r>
              <a:rPr lang="ru-RU" sz="2200" dirty="0" err="1" smtClean="0"/>
              <a:t>самоактуалізації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201" y="1441436"/>
            <a:ext cx="3147060" cy="3103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871" y="4584948"/>
            <a:ext cx="3623720" cy="21232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12639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404" y="1412776"/>
            <a:ext cx="8229600" cy="218884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 smtClean="0"/>
              <a:t>формування</a:t>
            </a:r>
            <a:r>
              <a:rPr lang="ru-RU" dirty="0" smtClean="0"/>
              <a:t> </a:t>
            </a:r>
            <a:r>
              <a:rPr lang="ru-RU" dirty="0" err="1" smtClean="0"/>
              <a:t>значення</a:t>
            </a:r>
            <a:r>
              <a:rPr lang="ru-RU" dirty="0" smtClean="0"/>
              <a:t> </a:t>
            </a:r>
            <a:r>
              <a:rPr lang="ru-RU" dirty="0" err="1" smtClean="0"/>
              <a:t>психології</a:t>
            </a:r>
            <a:r>
              <a:rPr lang="ru-RU" dirty="0" smtClean="0"/>
              <a:t> </a:t>
            </a:r>
            <a:r>
              <a:rPr lang="ru-RU" dirty="0" err="1" smtClean="0"/>
              <a:t>здоров'я</a:t>
            </a:r>
            <a:r>
              <a:rPr lang="ru-RU" dirty="0" smtClean="0"/>
              <a:t> у </a:t>
            </a:r>
            <a:r>
              <a:rPr lang="ru-RU" dirty="0" err="1" smtClean="0"/>
              <a:t>вивченні</a:t>
            </a:r>
            <a:r>
              <a:rPr lang="ru-RU" dirty="0" smtClean="0"/>
              <a:t> </a:t>
            </a:r>
            <a:r>
              <a:rPr lang="ru-RU" dirty="0" err="1" smtClean="0"/>
              <a:t>чинників</a:t>
            </a:r>
            <a:r>
              <a:rPr lang="ru-RU" dirty="0" smtClean="0"/>
              <a:t> </a:t>
            </a:r>
            <a:r>
              <a:rPr lang="ru-RU" dirty="0" err="1" smtClean="0"/>
              <a:t>здоров'я</a:t>
            </a:r>
            <a:r>
              <a:rPr lang="ru-RU" dirty="0" smtClean="0"/>
              <a:t>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засобів</a:t>
            </a:r>
            <a:r>
              <a:rPr lang="ru-RU" dirty="0" smtClean="0"/>
              <a:t> і </a:t>
            </a:r>
            <a:r>
              <a:rPr lang="ru-RU" dirty="0" err="1" smtClean="0"/>
              <a:t>методів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збереження</a:t>
            </a:r>
            <a:r>
              <a:rPr lang="ru-RU" dirty="0" smtClean="0"/>
              <a:t>, </a:t>
            </a:r>
            <a:r>
              <a:rPr lang="ru-RU" dirty="0" err="1" smtClean="0"/>
              <a:t>зміцнення</a:t>
            </a:r>
            <a:r>
              <a:rPr lang="ru-RU" dirty="0" smtClean="0"/>
              <a:t> і </a:t>
            </a:r>
            <a:r>
              <a:rPr lang="ru-RU" dirty="0" err="1" smtClean="0"/>
              <a:t>розвитку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04664"/>
            <a:ext cx="69352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Мета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</a:rPr>
              <a:t>навчальної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</a:rPr>
              <a:t>дисципліни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35" y="4045071"/>
            <a:ext cx="8582538" cy="2556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33513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1. </a:t>
            </a:r>
            <a:r>
              <a:rPr lang="ru-RU" dirty="0" err="1" smtClean="0"/>
              <a:t>Ознайомити</a:t>
            </a:r>
            <a:r>
              <a:rPr lang="ru-RU" dirty="0" smtClean="0"/>
              <a:t> </a:t>
            </a:r>
            <a:r>
              <a:rPr lang="ru-RU" dirty="0" err="1" smtClean="0"/>
              <a:t>студентів</a:t>
            </a:r>
            <a:r>
              <a:rPr lang="ru-RU" dirty="0" smtClean="0"/>
              <a:t> з </a:t>
            </a:r>
            <a:r>
              <a:rPr lang="ru-RU" dirty="0" err="1" smtClean="0"/>
              <a:t>основними</a:t>
            </a:r>
            <a:r>
              <a:rPr lang="ru-RU" dirty="0" smtClean="0"/>
              <a:t> </a:t>
            </a:r>
            <a:r>
              <a:rPr lang="ru-RU" dirty="0" err="1" smtClean="0"/>
              <a:t>поняттями</a:t>
            </a:r>
            <a:r>
              <a:rPr lang="ru-RU" dirty="0" smtClean="0"/>
              <a:t> </a:t>
            </a:r>
            <a:r>
              <a:rPr lang="ru-RU" dirty="0" err="1" smtClean="0"/>
              <a:t>психології</a:t>
            </a:r>
            <a:r>
              <a:rPr lang="ru-RU" dirty="0" smtClean="0"/>
              <a:t> </a:t>
            </a:r>
            <a:r>
              <a:rPr lang="ru-RU" dirty="0" err="1" smtClean="0"/>
              <a:t>здоров’я</a:t>
            </a:r>
            <a:r>
              <a:rPr lang="ru-RU" dirty="0" smtClean="0"/>
              <a:t>; </a:t>
            </a:r>
            <a:r>
              <a:rPr lang="ru-RU" dirty="0" err="1" smtClean="0"/>
              <a:t>методологічними</a:t>
            </a:r>
            <a:r>
              <a:rPr lang="ru-RU" dirty="0" smtClean="0"/>
              <a:t> </a:t>
            </a:r>
            <a:r>
              <a:rPr lang="ru-RU" dirty="0" err="1" smtClean="0"/>
              <a:t>підходами</a:t>
            </a:r>
            <a:r>
              <a:rPr lang="ru-RU" dirty="0" smtClean="0"/>
              <a:t> і методами </a:t>
            </a:r>
            <a:r>
              <a:rPr lang="ru-RU" dirty="0" err="1" smtClean="0"/>
              <a:t>психології</a:t>
            </a:r>
            <a:r>
              <a:rPr lang="ru-RU" dirty="0" smtClean="0"/>
              <a:t> </a:t>
            </a:r>
            <a:r>
              <a:rPr lang="ru-RU" dirty="0" err="1" smtClean="0"/>
              <a:t>здоров'я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2. </a:t>
            </a:r>
            <a:r>
              <a:rPr lang="ru-RU" dirty="0" err="1" smtClean="0"/>
              <a:t>Продемонструвати</a:t>
            </a:r>
            <a:r>
              <a:rPr lang="ru-RU" dirty="0" smtClean="0"/>
              <a:t> </a:t>
            </a:r>
            <a:r>
              <a:rPr lang="ru-RU" dirty="0" err="1" smtClean="0"/>
              <a:t>значення</a:t>
            </a:r>
            <a:r>
              <a:rPr lang="ru-RU" dirty="0" smtClean="0"/>
              <a:t> </a:t>
            </a:r>
            <a:r>
              <a:rPr lang="ru-RU" dirty="0" err="1" smtClean="0"/>
              <a:t>психологічних</a:t>
            </a:r>
            <a:r>
              <a:rPr lang="ru-RU" dirty="0" smtClean="0"/>
              <a:t> </a:t>
            </a:r>
            <a:r>
              <a:rPr lang="ru-RU" dirty="0" err="1" smtClean="0"/>
              <a:t>чинників</a:t>
            </a:r>
            <a:r>
              <a:rPr lang="ru-RU" dirty="0" smtClean="0"/>
              <a:t> тих, </a:t>
            </a:r>
            <a:r>
              <a:rPr lang="ru-RU" dirty="0" err="1" smtClean="0"/>
              <a:t>що</a:t>
            </a:r>
            <a:r>
              <a:rPr lang="ru-RU" dirty="0"/>
              <a:t> </a:t>
            </a:r>
            <a:r>
              <a:rPr lang="ru-RU" dirty="0" err="1" smtClean="0"/>
              <a:t>впливають</a:t>
            </a:r>
            <a:r>
              <a:rPr lang="ru-RU" dirty="0" smtClean="0"/>
              <a:t> на </a:t>
            </a:r>
            <a:r>
              <a:rPr lang="ru-RU" dirty="0" err="1" smtClean="0"/>
              <a:t>формування</a:t>
            </a:r>
            <a:r>
              <a:rPr lang="ru-RU" dirty="0" smtClean="0"/>
              <a:t> і </a:t>
            </a:r>
            <a:r>
              <a:rPr lang="ru-RU" dirty="0" err="1" smtClean="0"/>
              <a:t>розвиток</a:t>
            </a:r>
            <a:r>
              <a:rPr lang="ru-RU" dirty="0" smtClean="0"/>
              <a:t> хвороб і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профілактику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3. </a:t>
            </a:r>
            <a:r>
              <a:rPr lang="ru-RU" dirty="0" err="1" smtClean="0"/>
              <a:t>Підготувати</a:t>
            </a:r>
            <a:r>
              <a:rPr lang="ru-RU" dirty="0" smtClean="0"/>
              <a:t> </a:t>
            </a:r>
            <a:r>
              <a:rPr lang="ru-RU" dirty="0" err="1" smtClean="0"/>
              <a:t>студентів</a:t>
            </a:r>
            <a:r>
              <a:rPr lang="ru-RU" dirty="0" smtClean="0"/>
              <a:t> до </a:t>
            </a:r>
            <a:r>
              <a:rPr lang="ru-RU" dirty="0" err="1" smtClean="0"/>
              <a:t>самостійного</a:t>
            </a:r>
            <a:r>
              <a:rPr lang="ru-RU" dirty="0" smtClean="0"/>
              <a:t> </a:t>
            </a:r>
            <a:r>
              <a:rPr lang="ru-RU" dirty="0" err="1" smtClean="0"/>
              <a:t>дослідження</a:t>
            </a:r>
            <a:r>
              <a:rPr lang="ru-RU" dirty="0" smtClean="0"/>
              <a:t> у </a:t>
            </a:r>
            <a:r>
              <a:rPr lang="ru-RU" dirty="0" err="1" smtClean="0"/>
              <a:t>області</a:t>
            </a:r>
            <a:r>
              <a:rPr lang="ru-RU" dirty="0"/>
              <a:t> </a:t>
            </a:r>
            <a:r>
              <a:rPr lang="ru-RU" dirty="0" err="1" smtClean="0"/>
              <a:t>психології</a:t>
            </a:r>
            <a:r>
              <a:rPr lang="ru-RU" dirty="0" smtClean="0"/>
              <a:t> здорового способу </a:t>
            </a:r>
            <a:r>
              <a:rPr lang="ru-RU" dirty="0" err="1" smtClean="0"/>
              <a:t>життя</a:t>
            </a:r>
            <a:r>
              <a:rPr lang="ru-RU" dirty="0" smtClean="0"/>
              <a:t>, до </a:t>
            </a:r>
            <a:r>
              <a:rPr lang="ru-RU" dirty="0" err="1" smtClean="0"/>
              <a:t>оцінки</a:t>
            </a:r>
            <a:r>
              <a:rPr lang="ru-RU" dirty="0" smtClean="0"/>
              <a:t> </a:t>
            </a:r>
            <a:r>
              <a:rPr lang="ru-RU" dirty="0" err="1" smtClean="0"/>
              <a:t>впливу</a:t>
            </a:r>
            <a:r>
              <a:rPr lang="ru-RU" dirty="0" smtClean="0"/>
              <a:t> </a:t>
            </a:r>
            <a:r>
              <a:rPr lang="ru-RU" dirty="0" err="1" smtClean="0"/>
              <a:t>різних</a:t>
            </a:r>
            <a:r>
              <a:rPr lang="ru-RU" dirty="0"/>
              <a:t> </a:t>
            </a:r>
            <a:r>
              <a:rPr lang="ru-RU" dirty="0" err="1" smtClean="0"/>
              <a:t>чинників</a:t>
            </a:r>
            <a:r>
              <a:rPr lang="ru-RU" dirty="0" smtClean="0"/>
              <a:t> на </a:t>
            </a:r>
            <a:r>
              <a:rPr lang="ru-RU" dirty="0" err="1" smtClean="0"/>
              <a:t>здоров'я</a:t>
            </a:r>
            <a:r>
              <a:rPr lang="ru-RU" dirty="0" smtClean="0"/>
              <a:t> особи.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99552"/>
            <a:ext cx="51672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</a:rPr>
              <a:t>Завдання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</a:rPr>
              <a:t>дисципліни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28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На лекційних заняттях розглядатимуться такі питання: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dirty="0" smtClean="0"/>
              <a:t>Предмет </a:t>
            </a:r>
            <a:r>
              <a:rPr lang="ru-RU" dirty="0" err="1" smtClean="0"/>
              <a:t>психології</a:t>
            </a:r>
            <a:r>
              <a:rPr lang="ru-RU" dirty="0" smtClean="0"/>
              <a:t> </a:t>
            </a:r>
            <a:r>
              <a:rPr lang="ru-RU" dirty="0" err="1" smtClean="0"/>
              <a:t>здоров’я</a:t>
            </a:r>
            <a:r>
              <a:rPr lang="ru-RU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уявлення</a:t>
            </a:r>
            <a:r>
              <a:rPr lang="ru-RU" dirty="0" smtClean="0"/>
              <a:t> про </a:t>
            </a:r>
            <a:r>
              <a:rPr lang="ru-RU" dirty="0" err="1" smtClean="0"/>
              <a:t>здорову</a:t>
            </a:r>
            <a:r>
              <a:rPr lang="ru-RU" dirty="0" smtClean="0"/>
              <a:t> </a:t>
            </a:r>
            <a:r>
              <a:rPr lang="ru-RU" dirty="0" err="1" smtClean="0"/>
              <a:t>особистість</a:t>
            </a:r>
            <a:r>
              <a:rPr lang="ru-RU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err="1" smtClean="0"/>
              <a:t>Внутрішня</a:t>
            </a:r>
            <a:r>
              <a:rPr lang="ru-RU" dirty="0" smtClean="0"/>
              <a:t> картина </a:t>
            </a:r>
            <a:r>
              <a:rPr lang="ru-RU" dirty="0" err="1" smtClean="0"/>
              <a:t>здоров’я</a:t>
            </a:r>
            <a:r>
              <a:rPr lang="ru-RU" dirty="0" smtClean="0"/>
              <a:t> .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err="1" smtClean="0"/>
              <a:t>Психодіагностикастануздоров’я</a:t>
            </a:r>
            <a:r>
              <a:rPr lang="ru-RU" dirty="0" smtClean="0"/>
              <a:t> </a:t>
            </a:r>
            <a:r>
              <a:rPr lang="ru-RU" dirty="0" err="1" smtClean="0"/>
              <a:t>особистості</a:t>
            </a:r>
            <a:r>
              <a:rPr lang="ru-RU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err="1" smtClean="0"/>
              <a:t>Психологічні</a:t>
            </a:r>
            <a:r>
              <a:rPr lang="ru-RU" dirty="0"/>
              <a:t> </a:t>
            </a:r>
            <a:r>
              <a:rPr lang="ru-RU" dirty="0" err="1" smtClean="0"/>
              <a:t>механізми</a:t>
            </a:r>
            <a:r>
              <a:rPr lang="ru-RU" dirty="0" smtClean="0"/>
              <a:t> </a:t>
            </a:r>
            <a:r>
              <a:rPr lang="ru-RU" dirty="0" err="1" smtClean="0"/>
              <a:t>забезпечення</a:t>
            </a:r>
            <a:r>
              <a:rPr lang="ru-RU" dirty="0" smtClean="0"/>
              <a:t> </a:t>
            </a:r>
            <a:r>
              <a:rPr lang="ru-RU" dirty="0" err="1" smtClean="0"/>
              <a:t>психічного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здоров’я</a:t>
            </a:r>
            <a:r>
              <a:rPr lang="ru-RU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err="1" smtClean="0"/>
              <a:t>Психологічний</a:t>
            </a:r>
            <a:r>
              <a:rPr lang="ru-RU" dirty="0" smtClean="0"/>
              <a:t> </a:t>
            </a:r>
            <a:r>
              <a:rPr lang="ru-RU" dirty="0" err="1" smtClean="0"/>
              <a:t>захист</a:t>
            </a:r>
            <a:r>
              <a:rPr lang="ru-RU" dirty="0" smtClean="0"/>
              <a:t> </a:t>
            </a:r>
            <a:r>
              <a:rPr lang="ru-RU" dirty="0" err="1" smtClean="0"/>
              <a:t>особистості</a:t>
            </a:r>
            <a:r>
              <a:rPr lang="ru-RU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err="1" smtClean="0"/>
              <a:t>Особистість</a:t>
            </a:r>
            <a:r>
              <a:rPr lang="ru-RU" dirty="0" smtClean="0"/>
              <a:t> і </a:t>
            </a:r>
            <a:r>
              <a:rPr lang="ru-RU" dirty="0" err="1" smtClean="0"/>
              <a:t>стрес</a:t>
            </a:r>
            <a:r>
              <a:rPr lang="ru-RU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err="1" smtClean="0"/>
              <a:t>Психологія</a:t>
            </a:r>
            <a:r>
              <a:rPr lang="ru-RU" dirty="0" smtClean="0"/>
              <a:t> </a:t>
            </a:r>
            <a:r>
              <a:rPr lang="ru-RU" dirty="0" err="1" smtClean="0"/>
              <a:t>впевненості</a:t>
            </a:r>
            <a:r>
              <a:rPr lang="ru-RU" dirty="0" smtClean="0"/>
              <a:t> </a:t>
            </a:r>
            <a:r>
              <a:rPr lang="ru-RU" dirty="0" err="1" smtClean="0"/>
              <a:t>особистості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2289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7"/>
            <a:ext cx="8229600" cy="1656184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Види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робіт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що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передбачені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програмою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ru-RU" dirty="0" err="1" smtClean="0"/>
              <a:t>лекції</a:t>
            </a:r>
            <a:r>
              <a:rPr lang="ru-RU" dirty="0" smtClean="0"/>
              <a:t>, </a:t>
            </a:r>
            <a:r>
              <a:rPr lang="ru-RU" dirty="0" err="1" smtClean="0"/>
              <a:t>практичні</a:t>
            </a:r>
            <a:r>
              <a:rPr lang="ru-RU" dirty="0" smtClean="0"/>
              <a:t> </a:t>
            </a:r>
            <a:r>
              <a:rPr lang="ru-RU" dirty="0" err="1" smtClean="0"/>
              <a:t>заняття</a:t>
            </a:r>
            <a:r>
              <a:rPr lang="ru-RU" dirty="0" smtClean="0"/>
              <a:t>, </a:t>
            </a:r>
            <a:r>
              <a:rPr lang="ru-RU" dirty="0" err="1" smtClean="0"/>
              <a:t>модульні</a:t>
            </a:r>
            <a:r>
              <a:rPr lang="ru-RU" dirty="0" smtClean="0"/>
              <a:t> </a:t>
            </a:r>
            <a:r>
              <a:rPr lang="ru-RU" dirty="0" err="1" smtClean="0"/>
              <a:t>контрольні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410" y="2204864"/>
            <a:ext cx="6486743" cy="32377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5931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Результати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навчання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за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навчальною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дисципліною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672208"/>
            <a:ext cx="4248472" cy="49251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Студент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знає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–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основні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категорії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психології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здоров'я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і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її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завдання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–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основні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особливості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фізичного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психічного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і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соціального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здоров'я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людини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–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сучасні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уявлення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про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чинники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здоров'я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–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різні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точки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зору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на модель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здоров'я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здорову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особу, здоровий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спосіб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життя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і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зміст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їх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компонентів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–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підходи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і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методи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зміцнення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та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формування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здоров'я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–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значення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діяльності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психолога у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підвищенні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психічних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ресурсів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і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адаптаційних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можливостей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людини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в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системі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охорони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здоров'я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just"/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1672208"/>
            <a:ext cx="4248472" cy="49251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Студент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вміє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pPr algn="just"/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–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виявляти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й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аналізувати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чинники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ризику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здоров'я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</a:p>
          <a:p>
            <a:pPr algn="just"/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–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проводити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діагностику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здоров'я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</a:p>
          <a:p>
            <a:pPr algn="just"/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–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використовувати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підходи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для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формування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установки бути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здоровим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</a:p>
          <a:p>
            <a:pPr algn="just"/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–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здійснювати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психологічні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заходи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щодо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вироблення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стратегії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і тактики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збереження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фізичного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психічного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і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соціального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здоров'я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і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профілактики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його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розладів</a:t>
            </a:r>
            <a:endParaRPr lang="uk-UA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uk-UA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uk-UA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7158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494</Words>
  <Application>Microsoft Office PowerPoint</Application>
  <PresentationFormat>Экран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До основних цілей дисципліни належать:</vt:lpstr>
      <vt:lpstr>Презентация PowerPoint</vt:lpstr>
      <vt:lpstr>Презентация PowerPoint</vt:lpstr>
      <vt:lpstr>На лекційних заняттях розглядатимуться такі питання:</vt:lpstr>
      <vt:lpstr>Презентация PowerPoint</vt:lpstr>
      <vt:lpstr>Результати навчання за навчальною дисципліною: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катя</cp:lastModifiedBy>
  <cp:revision>7</cp:revision>
  <dcterms:created xsi:type="dcterms:W3CDTF">2020-06-02T10:25:49Z</dcterms:created>
  <dcterms:modified xsi:type="dcterms:W3CDTF">2020-06-02T13:41:51Z</dcterms:modified>
</cp:coreProperties>
</file>