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2" r:id="rId6"/>
    <p:sldId id="266" r:id="rId7"/>
    <p:sldId id="267" r:id="rId8"/>
    <p:sldId id="268" r:id="rId9"/>
    <p:sldId id="265" r:id="rId10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10D05F86-2161-4B34-ABCD-8EE1343DD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EEB674-4D8E-4DF3-9278-0C0B3B5696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96633-ADEB-4703-9041-5578C6B1B284}" type="datetime1">
              <a:rPr lang="ru-RU" smtClean="0"/>
              <a:t>13.06.2020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3D78855-1EBE-4697-BA27-27080F7E40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FB20FA7-3DAE-42CD-A9D8-9B6BB46441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ADB78-24F5-48F7-A806-19BA6AC80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0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AE4BD-0466-4853-9AF8-3D1F99C7C5A1}" type="datetime1">
              <a:rPr lang="ru-RU" smtClean="0"/>
              <a:pPr/>
              <a:t>13.06.2020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01E7D-AA4C-4660-9F77-2FB8E2D9C16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1195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01E7D-AA4C-4660-9F77-2FB8E2D9C16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5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01E7D-AA4C-4660-9F77-2FB8E2D9C1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39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01E7D-AA4C-4660-9F77-2FB8E2D9C1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7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 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E804BBE4-E38C-47E3-93A5-3D6C2AB0ABC1}" type="datetime1">
              <a:rPr lang="ru-RU" noProof="0" smtClean="0"/>
              <a:t>13.06.2020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5" name="Прямая соединительная линия 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ый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9E5D87-10B2-45D0-B23D-E3712FE0F836}" type="datetime1">
              <a:rPr lang="ru-RU" noProof="0" smtClean="0"/>
              <a:t>13.06.2020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E2B3E9-6522-41A1-B572-F2726355D207}" type="datetime1">
              <a:rPr lang="ru-RU" noProof="0" smtClean="0"/>
              <a:t>13.06.2020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5" name="Прямая соединительная линия 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" name="Текст 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C1FA82-BAA1-47FC-BC3B-6243FBD7DC9C}" type="datetime1">
              <a:rPr lang="ru-RU" noProof="0" smtClean="0"/>
              <a:t>13.06.2020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Надпись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5" name="Надпись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cxnSp>
        <p:nvCxnSpPr>
          <p:cNvPr id="19" name="Прямая соединительная линия 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83D1C4-9F11-4A0A-AE2F-7C08FDF9300E}" type="datetime1">
              <a:rPr lang="ru-RU" noProof="0" smtClean="0"/>
              <a:t>13.06.2020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4" name="Текст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DA1975-1E41-4B9D-8CF2-FE335D6F4648}" type="datetime1">
              <a:rPr lang="ru-RU" noProof="0" smtClean="0"/>
              <a:t>13.06.2020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Надпись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 noProof="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3" name="Надпись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ru-RU" sz="8000" noProof="0">
                <a:solidFill>
                  <a:schemeClr val="tx1"/>
                </a:solidFill>
                <a:effectLst/>
              </a:rPr>
              <a:t>»</a:t>
            </a:r>
          </a:p>
        </p:txBody>
      </p:sp>
      <p:cxnSp>
        <p:nvCxnSpPr>
          <p:cNvPr id="26" name="Прямая соединительная линия 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" name="Текст 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E502A0-D8BE-422D-8953-3024A5D15DE8}" type="datetime1">
              <a:rPr lang="ru-RU" noProof="0" smtClean="0"/>
              <a:t>13.06.2020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5" name="Прямая соединительная линия 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A857F5-317C-42B5-BB5C-D6B61112D108}" type="datetime1">
              <a:rPr lang="ru-RU" noProof="0" smtClean="0"/>
              <a:t>13.06.2020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4" name="Прямая соединительная линия 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D40EA3-1E4D-4506-94B0-1BE0B5F1F15F}" type="datetime1">
              <a:rPr lang="ru-RU" noProof="0" smtClean="0"/>
              <a:t>13.06.2020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4" name="Прямая соединительная линия 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 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D3D269-85F8-4FBE-8646-15ABDE0065F9}" type="datetime1">
              <a:rPr lang="ru-RU" noProof="0" smtClean="0"/>
              <a:t>13.06.2020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A16AA6-BDB0-407A-876E-26B5BE1053BB}" type="datetime1">
              <a:rPr lang="ru-RU" noProof="0" smtClean="0"/>
              <a:t>13.06.2020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 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F37912-757A-446E-A4D4-FB936150107E}" type="datetime1">
              <a:rPr lang="ru-RU" noProof="0" smtClean="0"/>
              <a:t>13.06.2020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21A496-8054-4820-99CF-6D370974C8B1}" type="datetime1">
              <a:rPr lang="ru-RU" noProof="0" smtClean="0"/>
              <a:t>13.06.2020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8" name="Прямая соединительная линия 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72F366-58CA-4E38-87CB-E3AD009A2522}" type="datetime1">
              <a:rPr lang="ru-RU" noProof="0" smtClean="0"/>
              <a:t>13.06.2020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4" name="Прямая соединительная линия 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6348DA-6658-46FD-A653-045FBA3EFA4C}" type="datetime1">
              <a:rPr lang="ru-RU" noProof="0" smtClean="0"/>
              <a:t>13.06.2020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BE253A-871B-44D3-8038-B24F3AA30D95}" type="datetime1">
              <a:rPr lang="ru-RU" noProof="0" smtClean="0"/>
              <a:t>13.06.2020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CDAAB0-E4E3-4A92-BB22-87BBDA229C17}" type="datetime1">
              <a:rPr lang="ru-RU" noProof="0" smtClean="0"/>
              <a:t>13.06.2020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A8EFBC25-CD65-4AFF-A574-F5BA645BA364}" type="datetime1">
              <a:rPr lang="ru-RU" noProof="0" smtClean="0"/>
              <a:t>13.06.2020</a:t>
            </a:fld>
            <a:endParaRPr lang="ru-RU" noProof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Каменистый пляж&#10;&#10;">
            <a:extLst>
              <a:ext uri="{FF2B5EF4-FFF2-40B4-BE49-F238E27FC236}">
                <a16:creationId xmlns:a16="http://schemas.microsoft.com/office/drawing/2014/main" xmlns="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Группа 9">
            <a:extLst>
              <a:ext uri="{FF2B5EF4-FFF2-40B4-BE49-F238E27FC236}">
                <a16:creationId xmlns:a16="http://schemas.microsoft.com/office/drawing/2014/main" xmlns="" id="{EF41A68A-8CD1-4105-B4EC-A56286CB0F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Полилиния 16">
              <a:extLst>
                <a:ext uri="{FF2B5EF4-FFF2-40B4-BE49-F238E27FC236}">
                  <a16:creationId xmlns:a16="http://schemas.microsoft.com/office/drawing/2014/main" xmlns="" id="{7B955F46-02E4-4A82-96F5-CBAFDD4A74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grpSp>
          <p:nvGrpSpPr>
            <p:cNvPr id="12" name="Группа 11">
              <a:extLst>
                <a:ext uri="{FF2B5EF4-FFF2-40B4-BE49-F238E27FC236}">
                  <a16:creationId xmlns:a16="http://schemas.microsoft.com/office/drawing/2014/main" xmlns="" id="{879775EF-026C-4E4A-873B-185915FB4F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Кольцо 19">
                <a:extLst>
                  <a:ext uri="{FF2B5EF4-FFF2-40B4-BE49-F238E27FC236}">
                    <a16:creationId xmlns:a16="http://schemas.microsoft.com/office/drawing/2014/main" xmlns="" id="{400D0967-F02F-4275-8520-75D52A1DF66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Кольцо 21">
                <a:extLst>
                  <a:ext uri="{FF2B5EF4-FFF2-40B4-BE49-F238E27FC236}">
                    <a16:creationId xmlns:a16="http://schemas.microsoft.com/office/drawing/2014/main" xmlns="" id="{B4B16BA1-0F90-43DD-9D6C-6F196A15A30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Кольцо 22">
                <a:extLst>
                  <a:ext uri="{FF2B5EF4-FFF2-40B4-BE49-F238E27FC236}">
                    <a16:creationId xmlns:a16="http://schemas.microsoft.com/office/drawing/2014/main" xmlns="" id="{7B652CBC-3D51-4C0E-8DDE-2C4A49B387D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Кольцо 23">
                <a:extLst>
                  <a:ext uri="{FF2B5EF4-FFF2-40B4-BE49-F238E27FC236}">
                    <a16:creationId xmlns:a16="http://schemas.microsoft.com/office/drawing/2014/main" xmlns="" id="{3AFF0419-6554-4FDD-93AB-8A8C45FF5B0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>
            <a:noAutofit/>
          </a:bodyPr>
          <a:lstStyle/>
          <a:p>
            <a:pPr rtl="0"/>
            <a:r>
              <a:rPr lang="uk-UA" sz="6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Рекреація</a:t>
            </a:r>
            <a:endParaRPr lang="ru-RU" sz="6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 17">
            <a:extLst>
              <a:ext uri="{FF2B5EF4-FFF2-40B4-BE49-F238E27FC236}">
                <a16:creationId xmlns:a16="http://schemas.microsoft.com/office/drawing/2014/main" xmlns="" id="{5F310D7E-8F1E-4C2F-8824-E43E043DD8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 6" descr="Пальма">
            <a:extLst>
              <a:ext uri="{FF2B5EF4-FFF2-40B4-BE49-F238E27FC236}">
                <a16:creationId xmlns:a16="http://schemas.microsoft.com/office/drawing/2014/main" xmlns="" id="{5A75EE0A-53B5-4719-9CB7-5387E99D9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80409" y="1629189"/>
            <a:ext cx="914400" cy="914400"/>
          </a:xfrm>
          <a:prstGeom prst="rect">
            <a:avLst/>
          </a:prstGeom>
        </p:spPr>
      </p:pic>
      <p:pic>
        <p:nvPicPr>
          <p:cNvPr id="17" name="Графический объект 16" descr="Пляжный мяч">
            <a:extLst>
              <a:ext uri="{FF2B5EF4-FFF2-40B4-BE49-F238E27FC236}">
                <a16:creationId xmlns:a16="http://schemas.microsoft.com/office/drawing/2014/main" xmlns="" id="{48F21C9B-2A2B-49E0-A15C-401F0E8DE9C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48889" y="1993669"/>
            <a:ext cx="548640" cy="548640"/>
          </a:xfrm>
          <a:prstGeom prst="rect">
            <a:avLst/>
          </a:prstGeom>
        </p:spPr>
      </p:pic>
      <p:pic>
        <p:nvPicPr>
          <p:cNvPr id="20" name="Графический объект 19" descr="Ведерко и лопатка">
            <a:extLst>
              <a:ext uri="{FF2B5EF4-FFF2-40B4-BE49-F238E27FC236}">
                <a16:creationId xmlns:a16="http://schemas.microsoft.com/office/drawing/2014/main" xmlns="" id="{02432592-29B9-4972-91B0-C8987327EC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494809" y="187405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Прямоугольник 18">
            <a:extLst>
              <a:ext uri="{FF2B5EF4-FFF2-40B4-BE49-F238E27FC236}">
                <a16:creationId xmlns:a16="http://schemas.microsoft.com/office/drawing/2014/main" xmlns="" id="{DE7FE386-0AC4-4C92-8682-5974010DA6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1" name="Прямоугольник 20">
            <a:extLst>
              <a:ext uri="{FF2B5EF4-FFF2-40B4-BE49-F238E27FC236}">
                <a16:creationId xmlns:a16="http://schemas.microsoft.com/office/drawing/2014/main" xmlns="" id="{5E82424F-9EF6-458B-AA0B-38E32B55EE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3" name="Прямоугольник 22">
            <a:extLst>
              <a:ext uri="{FF2B5EF4-FFF2-40B4-BE49-F238E27FC236}">
                <a16:creationId xmlns:a16="http://schemas.microsoft.com/office/drawing/2014/main" xmlns="" id="{BE5AC547-57D3-460D-B42C-0504301E8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" y="609600"/>
            <a:ext cx="10972800" cy="5638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flat">
            <a:noFill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4" y="1112681"/>
            <a:ext cx="9601196" cy="1303867"/>
          </a:xfrm>
        </p:spPr>
        <p:txBody>
          <a:bodyPr rtlCol="0">
            <a:noAutofit/>
          </a:bodyPr>
          <a:lstStyle/>
          <a:p>
            <a:pPr rtl="0"/>
            <a:r>
              <a:rPr lang="uk-UA" sz="6000" u="sng" dirty="0" smtClean="0">
                <a:solidFill>
                  <a:srgbClr val="FFFFFF"/>
                </a:solidFill>
              </a:rPr>
              <a:t>Мета навчальної дисципліни «Рекреація»:</a:t>
            </a:r>
            <a:br>
              <a:rPr lang="uk-UA" sz="6000" u="sng" dirty="0" smtClean="0">
                <a:solidFill>
                  <a:srgbClr val="FFFFFF"/>
                </a:solidFill>
              </a:rPr>
            </a:br>
            <a:endParaRPr lang="ru-RU" sz="6000" u="sng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6537" y="2416548"/>
            <a:ext cx="102826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системи знань з основних концепцій та понять рекреаці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визначення різновидів та характеристики рекреації, виявлення сучасних проблем у рекреаційній діяльності.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98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65826"/>
            <a:ext cx="9601196" cy="838041"/>
          </a:xfrm>
        </p:spPr>
        <p:txBody>
          <a:bodyPr/>
          <a:lstStyle/>
          <a:p>
            <a:r>
              <a:rPr lang="uk-UA" b="1" u="sng" dirty="0" smtClean="0"/>
              <a:t>Завдання курсу: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52751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системи знань про специфіку рекреації та шляхи розвитку рекреаційної діяльності, методики підбору рекреаційних занять залежно від віку та за нозологіями; прищеплення вмінь застосовувати здобуті знання у практичній діяльності майбутніх спеціалістів, підвищення загальної культури майбутніх фахівців.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9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332" y="483079"/>
            <a:ext cx="10396265" cy="53927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Опанувавши дисципліну студенти мають знати: </a:t>
            </a:r>
          </a:p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концепції та різновиди рекреації; </a:t>
            </a:r>
          </a:p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співвідношення рекреації і культури, природи, часу, простору, потреб людини; </a:t>
            </a:r>
          </a:p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рекреаційні системи як осередки відновлення психофізичних сил людини; </a:t>
            </a:r>
          </a:p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рекреаційні програми як засоби задоволення рекреаційних потреб людей. </a:t>
            </a:r>
          </a:p>
        </p:txBody>
      </p:sp>
    </p:spTree>
    <p:extLst>
      <p:ext uri="{BB962C8B-B14F-4D97-AF65-F5344CB8AC3E}">
        <p14:creationId xmlns:p14="http://schemas.microsoft.com/office/powerpoint/2010/main" val="389196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528" y="555604"/>
            <a:ext cx="11040373" cy="3318936"/>
          </a:xfrm>
        </p:spPr>
        <p:txBody>
          <a:bodyPr>
            <a:normAutofit fontScale="70000" lnSpcReduction="20000"/>
          </a:bodyPr>
          <a:lstStyle/>
          <a:p>
            <a:pPr marL="0" lvl="4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4" indent="0" algn="ctr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Вивчивши курс, студенти повинні вміти:</a:t>
            </a:r>
          </a:p>
          <a:p>
            <a:pPr marL="0" lvl="4" indent="0" algn="ctr">
              <a:buNone/>
            </a:pP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4" indent="-285750" algn="ctr">
              <a:lnSpc>
                <a:spcPct val="160000"/>
              </a:lnSpc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 отримані знання у практичній діяльності, а саме: при індивідуальному підборі різновидів, засобів та методів рекреації; при створенні індивідуальних оздоровчих програм; при роботі в умовах рекреаційної системи.</a:t>
            </a:r>
          </a:p>
          <a:p>
            <a:pPr>
              <a:lnSpc>
                <a:spcPct val="160000"/>
              </a:lnSpc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0581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D5E3CF8B-6090-4FFC-B9BE-6FF60AEE4B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F444405B-FBD8-46A8-84D6-CE72780146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221A9CB9-F531-48D3-A506-95FE2534D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60" name="Прямоугольник 59">
            <a:extLst>
              <a:ext uri="{FF2B5EF4-FFF2-40B4-BE49-F238E27FC236}">
                <a16:creationId xmlns:a16="http://schemas.microsoft.com/office/drawing/2014/main" xmlns="" id="{8FD39BF5-DFD4-40A5-8009-2EA1391AB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0691" y="494556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3A0F723F-8F96-43F7-9D99-0D837624E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74020" y="577316"/>
            <a:ext cx="11056826" cy="5728876"/>
            <a:chOff x="574020" y="519524"/>
            <a:chExt cx="11056826" cy="5728876"/>
          </a:xfrm>
        </p:grpSpPr>
        <p:grpSp>
          <p:nvGrpSpPr>
            <p:cNvPr id="63" name="Группа 62">
              <a:extLst>
                <a:ext uri="{FF2B5EF4-FFF2-40B4-BE49-F238E27FC236}">
                  <a16:creationId xmlns:a16="http://schemas.microsoft.com/office/drawing/2014/main" xmlns="" id="{F1B4D856-F364-4DDD-BC91-4D024A8252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11375937" y="519524"/>
              <a:ext cx="246888" cy="246888"/>
              <a:chOff x="582041" y="6001512"/>
              <a:chExt cx="246888" cy="246888"/>
            </a:xfrm>
          </p:grpSpPr>
          <p:sp useBgFill="1">
            <p:nvSpPr>
              <p:cNvPr id="51" name="Овал 72">
                <a:extLst>
                  <a:ext uri="{FF2B5EF4-FFF2-40B4-BE49-F238E27FC236}">
                    <a16:creationId xmlns:a16="http://schemas.microsoft.com/office/drawing/2014/main" xmlns="" id="{72F1CBC0-365A-4E91-A63B-B7599EDED5C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2300" y="6049879"/>
                <a:ext cx="155448" cy="155448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2" name="Кольцо 38">
                <a:extLst>
                  <a:ext uri="{FF2B5EF4-FFF2-40B4-BE49-F238E27FC236}">
                    <a16:creationId xmlns:a16="http://schemas.microsoft.com/office/drawing/2014/main" xmlns="" id="{BE55A32E-C79F-4FD7-8BA4-7F3613D7BE9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82041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xmlns="" id="{B22DCA41-FD40-45D5-A909-60754B5804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11383958" y="6001512"/>
              <a:ext cx="246888" cy="246888"/>
              <a:chOff x="590062" y="6001512"/>
              <a:chExt cx="246888" cy="246888"/>
            </a:xfrm>
          </p:grpSpPr>
          <p:sp useBgFill="1">
            <p:nvSpPr>
              <p:cNvPr id="53" name="Овал 70">
                <a:extLst>
                  <a:ext uri="{FF2B5EF4-FFF2-40B4-BE49-F238E27FC236}">
                    <a16:creationId xmlns:a16="http://schemas.microsoft.com/office/drawing/2014/main" xmlns="" id="{03F3D55A-B20B-496C-B8DC-9E0C593E92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38342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5" name="Кольцо 36">
                <a:extLst>
                  <a:ext uri="{FF2B5EF4-FFF2-40B4-BE49-F238E27FC236}">
                    <a16:creationId xmlns:a16="http://schemas.microsoft.com/office/drawing/2014/main" xmlns="" id="{60221C8D-9A7A-4F34-AEE0-CF6BE6A4F09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90062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Группа 64">
              <a:extLst>
                <a:ext uri="{FF2B5EF4-FFF2-40B4-BE49-F238E27FC236}">
                  <a16:creationId xmlns:a16="http://schemas.microsoft.com/office/drawing/2014/main" xmlns="" id="{B7419ED5-1433-4FFB-A272-D18229B049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74020" y="519524"/>
              <a:ext cx="246888" cy="246888"/>
              <a:chOff x="574020" y="6001512"/>
              <a:chExt cx="246888" cy="246888"/>
            </a:xfrm>
          </p:grpSpPr>
          <p:sp useBgFill="1">
            <p:nvSpPr>
              <p:cNvPr id="57" name="Овал 68">
                <a:extLst>
                  <a:ext uri="{FF2B5EF4-FFF2-40B4-BE49-F238E27FC236}">
                    <a16:creationId xmlns:a16="http://schemas.microsoft.com/office/drawing/2014/main" xmlns="" id="{8CBEE95B-136E-45DC-90DC-5E7C76EB4A8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2300" y="6057900"/>
                <a:ext cx="146304" cy="146304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9" name="Кольцо 34">
                <a:extLst>
                  <a:ext uri="{FF2B5EF4-FFF2-40B4-BE49-F238E27FC236}">
                    <a16:creationId xmlns:a16="http://schemas.microsoft.com/office/drawing/2014/main" xmlns="" id="{7A142A39-09DE-427E-98BE-AB81BBA21A5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Группа 65">
              <a:extLst>
                <a:ext uri="{FF2B5EF4-FFF2-40B4-BE49-F238E27FC236}">
                  <a16:creationId xmlns:a16="http://schemas.microsoft.com/office/drawing/2014/main" xmlns="" id="{C6260297-94CB-4B81-B325-16CE9D23D5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74020" y="6001512"/>
              <a:ext cx="246888" cy="246888"/>
              <a:chOff x="574020" y="6001512"/>
              <a:chExt cx="246888" cy="246888"/>
            </a:xfrm>
          </p:grpSpPr>
          <p:sp useBgFill="1">
            <p:nvSpPr>
              <p:cNvPr id="61" name="Овал 66">
                <a:extLst>
                  <a:ext uri="{FF2B5EF4-FFF2-40B4-BE49-F238E27FC236}">
                    <a16:creationId xmlns:a16="http://schemas.microsoft.com/office/drawing/2014/main" xmlns="" id="{2CFE29B2-BBC3-4B31-9C8A-D8378E5CE06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5" name="Кольцо 32">
                <a:extLst>
                  <a:ext uri="{FF2B5EF4-FFF2-40B4-BE49-F238E27FC236}">
                    <a16:creationId xmlns:a16="http://schemas.microsoft.com/office/drawing/2014/main" xmlns="" id="{9A38BB73-EDDD-49D1-A06C-2B793E000AC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9135029A-5B59-4B80-8F56-B7BB132D6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Релакс, рекреация | Туристический комплекс Озеро Vi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12" y="186759"/>
            <a:ext cx="5238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екреация или как восстановить утраченные силы? | Medic.u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07" y="3778669"/>
            <a:ext cx="5879026" cy="250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екреаційна діяльність як складова філософії здорового способу житт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1" y="128434"/>
            <a:ext cx="5824422" cy="364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45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8B4B55-3E7D-4147-BF36-B52F1DFC34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02A31F-8619-4820-934E-ABBE1DF5318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90FAB738-6A71-4879-AB42-7EC598736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 оформлением Отдых</Template>
  <TotalTime>0</TotalTime>
  <Words>165</Words>
  <Application>Microsoft Office PowerPoint</Application>
  <PresentationFormat>Широкоэкранный</PresentationFormat>
  <Paragraphs>19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Times New Roman</vt:lpstr>
      <vt:lpstr>Природа</vt:lpstr>
      <vt:lpstr>Рекреація</vt:lpstr>
      <vt:lpstr>Мета навчальної дисципліни «Рекреація»: </vt:lpstr>
      <vt:lpstr>Завдання курсу: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2020-06-13T14:20:07Z</dcterms:created>
  <dcterms:modified xsi:type="dcterms:W3CDTF">2020-06-13T14:41:15Z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