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4" r:id="rId6"/>
    <p:sldId id="263" r:id="rId7"/>
    <p:sldId id="261" r:id="rId8"/>
    <p:sldId id="260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98508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81907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1408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11174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7923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89942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67153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91640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69221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87900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91505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100000">
              <a:srgbClr val="FEE7F2"/>
            </a:gs>
            <a:gs pos="65000">
              <a:srgbClr val="F952A0"/>
            </a:gs>
            <a:gs pos="78000">
              <a:srgbClr val="C50849"/>
            </a:gs>
            <a:gs pos="87000">
              <a:srgbClr val="B43E85"/>
            </a:gs>
            <a:gs pos="100000">
              <a:srgbClr val="F8B04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402F3-E079-48AD-AD78-EA65FFBD9C8E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5F952-1A80-4DEF-B6A5-6021F1084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83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425700" cy="24209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997" y="3861048"/>
            <a:ext cx="3512561" cy="23407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83449" y="1399108"/>
            <a:ext cx="5855220" cy="10156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«</a:t>
            </a:r>
            <a:r>
              <a:rPr lang="uk-UA" sz="6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Логотерапія</a:t>
            </a:r>
            <a:r>
              <a:rPr lang="uk-UA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»</a:t>
            </a:r>
            <a:endParaRPr lang="ru-RU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535" y="3861277"/>
            <a:ext cx="5271369" cy="12464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(Дисципліна за вільним вибором студента, рівень вищої освіти “бакалавр”, “магістр”)</a:t>
            </a:r>
            <a:endParaRPr lang="uk-UA" sz="25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966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Актуальність дисципліни.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3" y="1124744"/>
            <a:ext cx="8349928" cy="25066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Однією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з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глибинних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характеристик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людської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природи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є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пошук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сенсу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вчинків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і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життя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загалом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.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Цими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питаннями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людство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переймалося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на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всіх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етапах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свого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розвитку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. В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останні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десятиліття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поняття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"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сенс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" стало в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психотерапії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одним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із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Book Antiqua" pitchFamily="18" charset="0"/>
              </a:rPr>
              <a:t>основних</a:t>
            </a:r>
            <a:r>
              <a:rPr lang="ru-RU" sz="2500" b="1" dirty="0" smtClean="0">
                <a:solidFill>
                  <a:schemeClr val="bg1"/>
                </a:solidFill>
                <a:latin typeface="Book Antiqua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104" y="3212977"/>
            <a:ext cx="4163367" cy="2814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467544" y="3429000"/>
            <a:ext cx="40324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Важливу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роль у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цьому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відіграв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австрійський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психолог,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психіатр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Віктор-Еміль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Франкл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(1905-1997),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який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розробив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метод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екзистенціального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аналізу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 - </a:t>
            </a:r>
            <a:r>
              <a:rPr lang="ru-RU" sz="2200" b="1" dirty="0" err="1" smtClean="0">
                <a:solidFill>
                  <a:schemeClr val="bg1"/>
                </a:solidFill>
                <a:latin typeface="Book Antiqua" pitchFamily="18" charset="0"/>
              </a:rPr>
              <a:t>логотерапію</a:t>
            </a: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sz="2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3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404665"/>
            <a:ext cx="4680520" cy="62646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Логотерапія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грец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. 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logos -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сенс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знання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і </a:t>
            </a:r>
            <a:r>
              <a:rPr lang="en-US" b="1" dirty="0" err="1" smtClean="0">
                <a:solidFill>
                  <a:schemeClr val="bg1"/>
                </a:solidFill>
                <a:latin typeface="Book Antiqua" pitchFamily="18" charset="0"/>
              </a:rPr>
              <a:t>therape'ta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 -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лікування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) - метод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психотерапії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що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ґрунтується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на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системі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філософських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психологічних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медичних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поглядів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на природу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людини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центральним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компонентом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якої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є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прагнення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до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сенсу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600450" cy="55530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410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91264" cy="994122"/>
          </a:xfrm>
        </p:spPr>
        <p:txBody>
          <a:bodyPr/>
          <a:lstStyle/>
          <a:p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Основа </a:t>
            </a:r>
            <a:r>
              <a:rPr lang="uk-UA" b="1" dirty="0" err="1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логотерапії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5"/>
            <a:ext cx="8136904" cy="419817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b="1" dirty="0" err="1" smtClean="0">
                <a:solidFill>
                  <a:schemeClr val="bg1"/>
                </a:solidFill>
                <a:latin typeface="Book Antiqua" pitchFamily="18" charset="0"/>
              </a:rPr>
              <a:t>Логотерапія</a:t>
            </a:r>
            <a:r>
              <a:rPr lang="uk-UA" b="1" dirty="0" smtClean="0">
                <a:solidFill>
                  <a:schemeClr val="bg1"/>
                </a:solidFill>
                <a:latin typeface="Book Antiqua" pitchFamily="18" charset="0"/>
              </a:rPr>
              <a:t> побудована на філософсько-психологічному переосмисленні реалій, в яких відбувається формування і становлення сучасної людини. Лише сенс може заповнити пустку, позбавивши людину нудьги і безглуздя власного існування. </a:t>
            </a:r>
          </a:p>
          <a:p>
            <a:pPr marL="0" indent="0" algn="just">
              <a:buNone/>
            </a:pP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Завдання терапевта полягає </a:t>
            </a:r>
            <a:r>
              <a:rPr lang="uk-UA" b="1" dirty="0" smtClean="0">
                <a:solidFill>
                  <a:schemeClr val="bg1"/>
                </a:solidFill>
                <a:latin typeface="Book Antiqua" pitchFamily="18" charset="0"/>
              </a:rPr>
              <a:t>не в наданні клієнту готових пояснень і цілей, а допомозі йому 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знайти власне" унікальне розуміння сенсу існування.</a:t>
            </a:r>
            <a:endParaRPr lang="uk-UA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90763"/>
            <a:ext cx="3632048" cy="20430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056034"/>
            <a:ext cx="2232248" cy="17441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1956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568952" cy="4525963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dirty="0" err="1" smtClean="0">
                <a:solidFill>
                  <a:srgbClr val="C00000"/>
                </a:solidFill>
                <a:latin typeface="Book Antiqua" pitchFamily="18" charset="0"/>
                <a:ea typeface="Batang" pitchFamily="18" charset="-127"/>
              </a:rPr>
              <a:t>Франкл</a:t>
            </a: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Book Antiqua" pitchFamily="18" charset="0"/>
                <a:ea typeface="Batang" pitchFamily="18" charset="-127"/>
              </a:rPr>
              <a:t>вважав</a:t>
            </a: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людське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життя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нескінченним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пошуком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сенсу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.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Він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був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упевнений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що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відсутність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сенсу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призводить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людей на грань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божевілля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самогубства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адже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вони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починають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відчувати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психологічний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вакуум. 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err="1" smtClean="0">
                <a:solidFill>
                  <a:srgbClr val="C00000"/>
                </a:solidFill>
                <a:latin typeface="Book Antiqua" pitchFamily="18" charset="0"/>
                <a:ea typeface="Batang" pitchFamily="18" charset="-127"/>
              </a:rPr>
              <a:t>Логотерапія</a:t>
            </a: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не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намагається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дати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пацієнту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відповіді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на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питання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нав'язувати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своє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бачення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ситуації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. Вона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всього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лише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направляє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людину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дозволяє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йому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самому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визначити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свій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сенс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заради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якого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варто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жити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йти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ea typeface="Batang" pitchFamily="18" charset="-127"/>
              </a:rPr>
              <a:t> вперед.</a:t>
            </a:r>
            <a:endParaRPr lang="ru-RU" b="1" dirty="0">
              <a:solidFill>
                <a:schemeClr val="bg1"/>
              </a:solidFill>
              <a:latin typeface="Book Antiqua" pitchFamily="18" charset="0"/>
              <a:ea typeface="Batang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183068"/>
            <a:ext cx="4181817" cy="2458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912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08912" cy="446449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</a:rPr>
              <a:t>Мета </a:t>
            </a:r>
            <a:r>
              <a:rPr lang="ru-RU" b="1" dirty="0" err="1" smtClean="0">
                <a:solidFill>
                  <a:srgbClr val="C00000"/>
                </a:solidFill>
                <a:latin typeface="Book Antiqua" pitchFamily="18" charset="0"/>
              </a:rPr>
              <a:t>дисципл</a:t>
            </a:r>
            <a:r>
              <a:rPr lang="uk-UA" b="1" dirty="0" err="1" smtClean="0">
                <a:solidFill>
                  <a:srgbClr val="C00000"/>
                </a:solidFill>
                <a:latin typeface="Book Antiqua" pitchFamily="18" charset="0"/>
              </a:rPr>
              <a:t>іни</a:t>
            </a:r>
            <a:r>
              <a:rPr lang="uk-UA" b="1" dirty="0" smtClean="0">
                <a:solidFill>
                  <a:schemeClr val="bg1"/>
                </a:solidFill>
                <a:latin typeface="Book Antiqua" pitchFamily="18" charset="0"/>
              </a:rPr>
              <a:t>: навчити студентів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допомогати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пацієнту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у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пошуках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та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усвідомленні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прихованого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сенсу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власного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життя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шляхом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його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аналізу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err="1">
                <a:solidFill>
                  <a:srgbClr val="C00000"/>
                </a:solidFill>
                <a:latin typeface="Book Antiqua" pitchFamily="18" charset="0"/>
              </a:rPr>
              <a:t>З</a:t>
            </a:r>
            <a:r>
              <a:rPr lang="ru-RU" b="1" dirty="0" err="1" smtClean="0">
                <a:solidFill>
                  <a:srgbClr val="C00000"/>
                </a:solidFill>
                <a:latin typeface="Book Antiqua" pitchFamily="18" charset="0"/>
              </a:rPr>
              <a:t>авдання</a:t>
            </a: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Book Antiqua" pitchFamily="18" charset="0"/>
              </a:rPr>
              <a:t>логотерапії</a:t>
            </a: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полягає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у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фокусуванні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спільної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уваги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терапевта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клієнта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на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пошуках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здобутті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сенсу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3463"/>
            <a:ext cx="4341862" cy="24128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63" y="4234618"/>
            <a:ext cx="3553628" cy="23708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806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Структура курсу: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412776"/>
            <a:ext cx="4716016" cy="492514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методика і практика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логотерапії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;</a:t>
            </a:r>
            <a:endParaRPr lang="ru-RU" b="1" dirty="0" smtClean="0">
              <a:solidFill>
                <a:schemeClr val="bg1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особливості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застосування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у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випадках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різних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неврозів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психозів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;</a:t>
            </a:r>
            <a:endParaRPr lang="ru-RU" b="1" dirty="0" smtClean="0">
              <a:solidFill>
                <a:schemeClr val="bg1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вивчення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методів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і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технік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логотерапії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;</a:t>
            </a:r>
            <a:endParaRPr lang="ru-RU" b="1" dirty="0" smtClean="0">
              <a:solidFill>
                <a:schemeClr val="bg1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відпрацювання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на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практиці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отриманих</a:t>
            </a:r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Book Antiqua" pitchFamily="18" charset="0"/>
              </a:rPr>
              <a:t>знань</a:t>
            </a:r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104456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151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У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процесі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навчання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студенти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отримають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можливість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: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ознайомитися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з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теоретичними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аспектами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логотерапії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та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екзистенціального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аналізу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; 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відпрацювати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на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практиці</a:t>
            </a:r>
            <a:r>
              <a:rPr lang="ru-RU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психотерапевтичні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прийоми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методу,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наприклад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центровані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на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розумінні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інтервенції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навчитися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відстежувати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поведінкові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зміни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які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відбуваються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з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клієнтом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в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процесі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психотерапії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; 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розбирати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клієнтські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випадки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із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застосуванням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інструментів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Book Antiqua" pitchFamily="18" charset="0"/>
              </a:rPr>
              <a:t>логотерапії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982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7390" y="1740264"/>
            <a:ext cx="8229600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b="1" dirty="0" smtClean="0">
                <a:solidFill>
                  <a:schemeClr val="bg1"/>
                </a:solidFill>
                <a:latin typeface="Book Antiqua" pitchFamily="18" charset="0"/>
              </a:rPr>
              <a:t>Дякую за увагу!</a:t>
            </a:r>
            <a:endParaRPr lang="ru-RU" sz="60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53" y="2630934"/>
            <a:ext cx="3108771" cy="3102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728" y="2941812"/>
            <a:ext cx="4041019" cy="24805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047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363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Актуальність дисципліни.</vt:lpstr>
      <vt:lpstr>Презентация PowerPoint</vt:lpstr>
      <vt:lpstr>Основа логотерапії.</vt:lpstr>
      <vt:lpstr>Презентация PowerPoint</vt:lpstr>
      <vt:lpstr>Презентация PowerPoint</vt:lpstr>
      <vt:lpstr>Структура курсу:</vt:lpstr>
      <vt:lpstr>У процесі навчання студенти отримають можливість: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Логотерапія</dc:title>
  <dc:creator>катя</dc:creator>
  <cp:lastModifiedBy>катя</cp:lastModifiedBy>
  <cp:revision>11</cp:revision>
  <dcterms:created xsi:type="dcterms:W3CDTF">2020-06-04T08:55:46Z</dcterms:created>
  <dcterms:modified xsi:type="dcterms:W3CDTF">2020-06-04T10:20:37Z</dcterms:modified>
</cp:coreProperties>
</file>