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4" r:id="rId8"/>
    <p:sldId id="266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21.01.2021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21.01.2021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21.01.2021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21.01.2021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ukr.vipreshebnik.ru/market/4448-riznovidi-suchasnikh-pr-tekhnologij.html" TargetMode="External"/><Relationship Id="rId7" Type="http://schemas.openxmlformats.org/officeDocument/2006/relationships/hyperlink" Target="https://i-soc.com.ua/ua/highschool/master-klas/pr-tehnolog-planuvannya-ta-prijom" TargetMode="External"/><Relationship Id="rId2" Type="http://schemas.openxmlformats.org/officeDocument/2006/relationships/hyperlink" Target="http://fzgij.knukim.edu.ua/novyny/260-vydy-i-vlastyvosti-pr-tekhnolohiy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zp.edu.ua/pr-public-relations" TargetMode="External"/><Relationship Id="rId5" Type="http://schemas.openxmlformats.org/officeDocument/2006/relationships/hyperlink" Target="http://elar.tsatu.edu.ua/handle/123456789/7848" TargetMode="External"/><Relationship Id="rId4" Type="http://schemas.openxmlformats.org/officeDocument/2006/relationships/hyperlink" Target="https://harved.biz/articles/business/pr-tehnologiyi-ta-biznes" TargetMode="Externa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PR-технологии в бизнесе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556792"/>
            <a:ext cx="9144000" cy="5301208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1542033"/>
          </a:xfrm>
          <a:solidFill>
            <a:schemeClr val="accent6">
              <a:lumMod val="50000"/>
            </a:schemeClr>
          </a:solidFill>
        </p:spPr>
        <p:txBody>
          <a:bodyPr>
            <a:normAutofit/>
          </a:bodyPr>
          <a:lstStyle/>
          <a:p>
            <a:r>
              <a:rPr lang="uk-UA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Дисципліна вільного вибору студента</a:t>
            </a:r>
            <a:r>
              <a:rPr lang="uk-UA" sz="2800" dirty="0" smtClean="0"/>
              <a:t/>
            </a:r>
            <a:br>
              <a:rPr lang="uk-UA" sz="2800" dirty="0" smtClean="0"/>
            </a:br>
            <a:r>
              <a:rPr lang="uk-UA" sz="4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en-US" sz="4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PR</a:t>
            </a:r>
            <a:r>
              <a:rPr lang="uk-UA" sz="4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-технології гостинності”</a:t>
            </a:r>
            <a:endParaRPr lang="ru-RU" sz="48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0" y="1556792"/>
            <a:ext cx="9144000" cy="707886"/>
          </a:xfrm>
          <a:prstGeom prst="rect">
            <a:avLst/>
          </a:prstGeom>
          <a:solidFill>
            <a:schemeClr val="accent6">
              <a:lumMod val="5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ru-RU" sz="2000" b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Спеціальніст</a:t>
            </a:r>
            <a:r>
              <a:rPr lang="uk-UA" sz="20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ь</a:t>
            </a:r>
            <a:r>
              <a:rPr lang="ru-RU" sz="20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241 </a:t>
            </a:r>
            <a:r>
              <a:rPr lang="en-US" sz="2000" b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Готельно-ресторанна</a:t>
            </a:r>
            <a:r>
              <a:rPr lang="en-US" sz="20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справа</a:t>
            </a:r>
            <a:r>
              <a:rPr lang="ru-RU" sz="20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20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2000" b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галузі</a:t>
            </a:r>
            <a:r>
              <a:rPr lang="ru-RU" sz="20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знань</a:t>
            </a:r>
            <a:r>
              <a:rPr lang="ru-RU" sz="20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24 Сфера </a:t>
            </a:r>
            <a:r>
              <a:rPr lang="ru-RU" sz="2000" b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обслуговування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764704"/>
          </a:xfrm>
        </p:spPr>
        <p:txBody>
          <a:bodyPr/>
          <a:lstStyle/>
          <a:p>
            <a:r>
              <a:rPr lang="uk-UA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Мета дисципліни</a:t>
            </a:r>
            <a:endParaRPr lang="ru-RU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588031" y="926308"/>
            <a:ext cx="8085584" cy="22491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uk-UA" sz="24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Метою</a:t>
            </a:r>
            <a:r>
              <a:rPr lang="uk-UA" sz="24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вивчення </a:t>
            </a:r>
            <a:r>
              <a:rPr lang="uk-UA" sz="24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навчальної дисципліни </a:t>
            </a:r>
            <a:r>
              <a:rPr lang="uk-UA" sz="2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є формування спеціальних професійних знань у студентів з </a:t>
            </a:r>
            <a:r>
              <a:rPr lang="uk-UA" sz="24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теоретичних засад  </a:t>
            </a:r>
            <a:r>
              <a:rPr lang="en-US" sz="24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PR-</a:t>
            </a:r>
            <a:r>
              <a:rPr lang="uk-UA" sz="24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технологій, </a:t>
            </a:r>
            <a:r>
              <a:rPr lang="uk-UA" sz="2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особливостей </a:t>
            </a:r>
            <a:r>
              <a:rPr lang="uk-UA" sz="24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їх використання в закладах гостинності.</a:t>
            </a:r>
            <a:endParaRPr lang="ru-RU" sz="2400" dirty="0">
              <a:solidFill>
                <a:srgbClr val="002060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539552" y="3140968"/>
            <a:ext cx="8085584" cy="33571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ts val="0"/>
              </a:spcAft>
              <a:tabLst>
                <a:tab pos="2790825" algn="l"/>
              </a:tabLst>
            </a:pPr>
            <a:r>
              <a:rPr lang="uk-UA" sz="2400" b="1" u="sng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Завдання курсу:</a:t>
            </a:r>
            <a:endParaRPr lang="ru-RU" sz="2400" dirty="0">
              <a:solidFill>
                <a:srgbClr val="002060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Times New Roman" panose="02020603050405020304" pitchFamily="18" charset="0"/>
              <a:buChar char="-"/>
              <a:tabLst>
                <a:tab pos="180340" algn="l"/>
              </a:tabLst>
            </a:pPr>
            <a:r>
              <a:rPr lang="uk-UA" sz="24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Теоретичні</a:t>
            </a:r>
            <a:r>
              <a:rPr lang="uk-UA" sz="2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- формування знань про 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PR-</a:t>
            </a:r>
            <a:r>
              <a:rPr lang="uk-UA" sz="24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технології і їх особливості </a:t>
            </a:r>
            <a:r>
              <a:rPr lang="uk-UA" sz="2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використання в закладах </a:t>
            </a:r>
            <a:r>
              <a:rPr lang="uk-UA" sz="24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гостинності.</a:t>
            </a:r>
            <a:endParaRPr lang="ru-RU" sz="2400" dirty="0">
              <a:solidFill>
                <a:srgbClr val="002060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Times New Roman" panose="02020603050405020304" pitchFamily="18" charset="0"/>
              <a:buChar char="-"/>
              <a:tabLst>
                <a:tab pos="180340" algn="l"/>
              </a:tabLst>
            </a:pPr>
            <a:r>
              <a:rPr lang="uk-UA" sz="24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Практичні </a:t>
            </a:r>
            <a:r>
              <a:rPr lang="uk-UA" sz="2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uk-UA" sz="2400" dirty="0">
                <a:solidFill>
                  <a:srgbClr val="002060"/>
                </a:solidFill>
                <a:latin typeface="Times New Roman" panose="02020603050405020304" pitchFamily="18" charset="0"/>
                <a:ea typeface="Times-Roman"/>
                <a:cs typeface="Times New Roman" panose="02020603050405020304" pitchFamily="18" charset="0"/>
              </a:rPr>
              <a:t>формування </a:t>
            </a:r>
            <a:r>
              <a:rPr lang="uk-UA" sz="2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практичних навичок та вмінь </a:t>
            </a:r>
            <a:r>
              <a:rPr lang="uk-UA" sz="24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щодо застосування основних положень </a:t>
            </a:r>
            <a:r>
              <a:rPr lang="en-US" sz="24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PR-</a:t>
            </a:r>
            <a:r>
              <a:rPr lang="uk-UA" sz="24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технологій в </a:t>
            </a:r>
            <a:r>
              <a:rPr lang="uk-UA" sz="2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закладах </a:t>
            </a:r>
            <a:r>
              <a:rPr lang="uk-UA" sz="24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гостинності.</a:t>
            </a:r>
            <a:endParaRPr lang="ru-RU" sz="2400" dirty="0">
              <a:solidFill>
                <a:srgbClr val="00206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5290" y="9961"/>
            <a:ext cx="8229600" cy="764704"/>
          </a:xfrm>
        </p:spPr>
        <p:txBody>
          <a:bodyPr/>
          <a:lstStyle/>
          <a:p>
            <a:r>
              <a:rPr lang="uk-UA" b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Компетенції:</a:t>
            </a:r>
            <a:endParaRPr lang="ru-RU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465290" y="834444"/>
            <a:ext cx="8355182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Навички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використання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інформаційних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комунікаційних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технологій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>
              <a:buFont typeface="Arial" pitchFamily="34" charset="0"/>
              <a:buChar char="•"/>
            </a:pP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Здатність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формувати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реалізовувати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ефективні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зовнішні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та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внутрішні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комунікації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підприємствах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сфери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гостинності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навички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взаємодії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(робота в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команді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pPr>
              <a:buFont typeface="Arial" pitchFamily="34" charset="0"/>
              <a:buChar char="•"/>
            </a:pP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Здатність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розуміти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економічні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процеси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здійснювати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планування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управління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контроль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діяльності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суб’єктів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готельного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та ресторанного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бізнесу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32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Связные с общественностью | Блогер sharvokope на сайте SPLETNIK.RU 18  декабря 2014 | СПЛЕТНИК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548680"/>
            <a:ext cx="8794948" cy="5857437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>
            <a:normAutofit/>
          </a:bodyPr>
          <a:lstStyle/>
          <a:p>
            <a:r>
              <a:rPr lang="uk-UA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Теми дисципліни</a:t>
            </a:r>
            <a:endParaRPr lang="ru-RU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67544" y="1471541"/>
            <a:ext cx="82296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just">
              <a:lnSpc>
                <a:spcPct val="150000"/>
              </a:lnSpc>
              <a:spcAft>
                <a:spcPts val="0"/>
              </a:spcAft>
              <a:buAutoNum type="arabicPeriod"/>
            </a:pPr>
            <a:r>
              <a:rPr lang="uk-UA" sz="24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Основи </a:t>
            </a:r>
            <a:r>
              <a:rPr lang="en-US" sz="24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PR-</a:t>
            </a:r>
            <a:r>
              <a:rPr lang="uk-UA" sz="24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технологій.</a:t>
            </a:r>
          </a:p>
          <a:p>
            <a:pPr marL="457200" indent="-457200" algn="just">
              <a:lnSpc>
                <a:spcPct val="150000"/>
              </a:lnSpc>
              <a:spcAft>
                <a:spcPts val="0"/>
              </a:spcAft>
              <a:buAutoNum type="arabicPeriod"/>
            </a:pPr>
            <a:r>
              <a:rPr lang="uk-UA" sz="24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Особливості </a:t>
            </a:r>
            <a:r>
              <a:rPr lang="uk-UA" sz="2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їх використання в закладах </a:t>
            </a:r>
            <a:r>
              <a:rPr lang="uk-UA" sz="24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гостинності.</a:t>
            </a:r>
          </a:p>
          <a:p>
            <a:pPr marL="457200" indent="-457200" algn="just">
              <a:lnSpc>
                <a:spcPct val="150000"/>
              </a:lnSpc>
              <a:spcAft>
                <a:spcPts val="0"/>
              </a:spcAft>
              <a:buAutoNum type="arabicPeriod"/>
            </a:pPr>
            <a:r>
              <a:rPr lang="uk-UA" sz="24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Сучасні </a:t>
            </a:r>
            <a:r>
              <a:rPr lang="en-US" sz="24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PR-</a:t>
            </a:r>
            <a:r>
              <a:rPr lang="uk-UA" sz="24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технології.</a:t>
            </a:r>
          </a:p>
          <a:p>
            <a:pPr marL="457200" indent="-457200" algn="just">
              <a:lnSpc>
                <a:spcPct val="150000"/>
              </a:lnSpc>
              <a:spcAft>
                <a:spcPts val="0"/>
              </a:spcAft>
              <a:buAutoNum type="arabicPeriod"/>
            </a:pPr>
            <a:r>
              <a:rPr lang="uk-UA" sz="24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Основи створення 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PR-</a:t>
            </a:r>
            <a:r>
              <a:rPr lang="uk-UA" sz="24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технологій.</a:t>
            </a:r>
          </a:p>
          <a:p>
            <a:pPr marL="457200" indent="-457200" algn="just">
              <a:lnSpc>
                <a:spcPct val="150000"/>
              </a:lnSpc>
              <a:spcAft>
                <a:spcPts val="0"/>
              </a:spcAft>
              <a:buAutoNum type="arabicPeriod"/>
            </a:pPr>
            <a:r>
              <a:rPr lang="uk-UA" sz="24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Основі елементи 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PR-</a:t>
            </a:r>
            <a:r>
              <a:rPr lang="uk-UA" sz="24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технологій.</a:t>
            </a:r>
            <a:endParaRPr lang="ru-RU" sz="2400" dirty="0">
              <a:solidFill>
                <a:srgbClr val="002060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just">
              <a:lnSpc>
                <a:spcPct val="150000"/>
              </a:lnSpc>
              <a:spcAft>
                <a:spcPts val="0"/>
              </a:spcAft>
              <a:buAutoNum type="arabicPeriod"/>
            </a:pP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PR-</a:t>
            </a:r>
            <a:r>
              <a:rPr lang="uk-UA" sz="24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технології як елемент конкуренції</a:t>
            </a:r>
            <a:r>
              <a:rPr lang="uk-UA" sz="24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400" dirty="0">
              <a:solidFill>
                <a:srgbClr val="002060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just">
              <a:lnSpc>
                <a:spcPct val="150000"/>
              </a:lnSpc>
              <a:spcAft>
                <a:spcPts val="0"/>
              </a:spcAft>
              <a:buAutoNum type="arabicPeriod"/>
            </a:pPr>
            <a:r>
              <a:rPr lang="uk-UA" sz="24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Ефективність застосування </a:t>
            </a:r>
            <a:r>
              <a:rPr lang="en-US" sz="24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PR-</a:t>
            </a:r>
            <a:r>
              <a:rPr lang="uk-UA" sz="2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технологій</a:t>
            </a:r>
            <a:r>
              <a:rPr lang="uk-UA" sz="24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400" dirty="0">
              <a:solidFill>
                <a:srgbClr val="002060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just">
              <a:lnSpc>
                <a:spcPct val="150000"/>
              </a:lnSpc>
              <a:spcAft>
                <a:spcPts val="0"/>
              </a:spcAft>
              <a:buAutoNum type="arabicPeriod"/>
            </a:pPr>
            <a:r>
              <a:rPr lang="uk-UA" sz="24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Вплив 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PR-</a:t>
            </a:r>
            <a:r>
              <a:rPr lang="uk-UA" sz="24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технологій на розвиток закладів гостинності</a:t>
            </a:r>
            <a:r>
              <a:rPr lang="uk-UA" sz="24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400" dirty="0">
              <a:solidFill>
                <a:srgbClr val="00206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-120369"/>
            <a:ext cx="8229600" cy="749632"/>
          </a:xfrm>
        </p:spPr>
        <p:txBody>
          <a:bodyPr>
            <a:normAutofit fontScale="90000"/>
          </a:bodyPr>
          <a:lstStyle/>
          <a:p>
            <a:r>
              <a:rPr lang="uk-UA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Список рекомендованих джерел</a:t>
            </a:r>
            <a:endParaRPr lang="ru-RU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296344" y="775910"/>
            <a:ext cx="4572000" cy="545919"/>
          </a:xfrm>
          <a:prstGeom prst="rect">
            <a:avLst/>
          </a:prstGeom>
        </p:spPr>
        <p:txBody>
          <a:bodyPr>
            <a:spAutoFit/>
          </a:bodyPr>
          <a:lstStyle/>
          <a:p>
            <a:pPr lvl="0" algn="ctr">
              <a:lnSpc>
                <a:spcPct val="150000"/>
              </a:lnSpc>
              <a:spcAft>
                <a:spcPts val="0"/>
              </a:spcAft>
              <a:tabLst>
                <a:tab pos="149225" algn="l"/>
              </a:tabLst>
            </a:pPr>
            <a:r>
              <a:rPr lang="ru-RU" sz="22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Основна література </a:t>
            </a:r>
            <a:endParaRPr lang="ru-RU" sz="2200" b="1" dirty="0">
              <a:solidFill>
                <a:srgbClr val="00206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61864" y="1322304"/>
            <a:ext cx="8640960" cy="148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uk-UA" sz="20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Сокол Т.Г. Організація обслуговування в готелях і туристичних </a:t>
            </a:r>
            <a:r>
              <a:rPr lang="uk-UA" sz="20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комплексах / </a:t>
            </a:r>
            <a:r>
              <a:rPr lang="uk-UA" sz="20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Т.Г</a:t>
            </a:r>
            <a:r>
              <a:rPr lang="uk-UA" sz="20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Сокол</a:t>
            </a:r>
            <a:r>
              <a:rPr lang="uk-UA" sz="20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- К. : Альтерпрес, 2009. - 447 с.</a:t>
            </a:r>
            <a:endParaRPr lang="ru-RU" sz="2000" dirty="0">
              <a:solidFill>
                <a:srgbClr val="002060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uk-UA" sz="20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Фоменко </a:t>
            </a:r>
            <a:r>
              <a:rPr lang="uk-UA" sz="20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Н. В. Рекреаційні ресурси та курортологія : навч. посібник / В. Н. Фоменко. – К.: Центр навчальної літератури, 2007. – 312 с</a:t>
            </a:r>
            <a:r>
              <a:rPr lang="uk-UA" sz="20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000" dirty="0">
              <a:solidFill>
                <a:srgbClr val="002060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388876" y="2901621"/>
            <a:ext cx="2386936" cy="54591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>
              <a:lnSpc>
                <a:spcPct val="150000"/>
              </a:lnSpc>
              <a:spcAft>
                <a:spcPts val="0"/>
              </a:spcAft>
              <a:tabLst>
                <a:tab pos="149225" algn="l"/>
              </a:tabLst>
            </a:pPr>
            <a:r>
              <a:rPr lang="ru-RU" sz="22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Інтернет-ресурси</a:t>
            </a:r>
            <a:endParaRPr lang="ru-RU" sz="2200" b="1" dirty="0">
              <a:solidFill>
                <a:srgbClr val="002060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261864" y="3501008"/>
            <a:ext cx="8640960" cy="28954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en-GB" sz="20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</a:t>
            </a:r>
            <a:r>
              <a:rPr lang="en-GB" sz="2000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://</a:t>
            </a:r>
            <a:r>
              <a:rPr lang="en-GB" sz="20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fzgij.knukim.edu.ua/novyny/260-vydy-i-vlastyvosti-pr-tekhnolohiy</a:t>
            </a:r>
            <a:endParaRPr lang="uk-UA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en-GB" sz="2000" dirty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http://</a:t>
            </a:r>
            <a:r>
              <a:rPr lang="en-GB" sz="20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www.ukr.vipreshebnik.ru/market/4448-riznovidi-suchasnikh-pr-tekhnologij.html</a:t>
            </a:r>
            <a:endParaRPr lang="uk-UA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en-GB" sz="2000" dirty="0"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https://</a:t>
            </a:r>
            <a:r>
              <a:rPr lang="en-GB" sz="20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harved.biz/articles/business/pr-tehnologiyi-ta-biznes</a:t>
            </a:r>
            <a:endParaRPr lang="uk-UA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en-GB" sz="2000" dirty="0">
                <a:latin typeface="Times New Roman" panose="02020603050405020304" pitchFamily="18" charset="0"/>
                <a:cs typeface="Times New Roman" panose="02020603050405020304" pitchFamily="18" charset="0"/>
                <a:hlinkClick r:id="rId5"/>
              </a:rPr>
              <a:t>http://</a:t>
            </a:r>
            <a:r>
              <a:rPr lang="en-GB" sz="20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5"/>
              </a:rPr>
              <a:t>elar.tsatu.edu.ua/handle/123456789/7848</a:t>
            </a:r>
            <a:endParaRPr lang="uk-UA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en-GB" sz="2000" dirty="0">
                <a:latin typeface="Times New Roman" panose="02020603050405020304" pitchFamily="18" charset="0"/>
                <a:cs typeface="Times New Roman" panose="02020603050405020304" pitchFamily="18" charset="0"/>
                <a:hlinkClick r:id="rId6"/>
              </a:rPr>
              <a:t>https://</a:t>
            </a:r>
            <a:r>
              <a:rPr lang="en-GB" sz="20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6"/>
              </a:rPr>
              <a:t>zp.edu.ua/pr-public-relations</a:t>
            </a:r>
            <a:endParaRPr lang="uk-UA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en-GB" sz="2000" dirty="0">
                <a:latin typeface="Times New Roman" panose="02020603050405020304" pitchFamily="18" charset="0"/>
                <a:cs typeface="Times New Roman" panose="02020603050405020304" pitchFamily="18" charset="0"/>
                <a:hlinkClick r:id="rId7"/>
              </a:rPr>
              <a:t>https://i-soc.com.ua/ua/highschool/master-klas/pr-tehnolog-planuvannya-ta-prijom</a:t>
            </a:r>
            <a:endParaRPr lang="ru-RU" sz="2000" dirty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1 ноября в Крыму состоялся первый форум крымских PR-специалистов | PRexplore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476672"/>
            <a:ext cx="8729131" cy="5832648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30040911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День PR-специалиста: кто был первым в истории пиарщиком. Politeka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548680"/>
            <a:ext cx="8713812" cy="580452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38225561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106</TotalTime>
  <Words>248</Words>
  <Application>Microsoft Office PowerPoint</Application>
  <PresentationFormat>Экран (4:3)</PresentationFormat>
  <Paragraphs>31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Тема Office</vt:lpstr>
      <vt:lpstr>Дисципліна вільного вибору студента “PR-технології гостинності”</vt:lpstr>
      <vt:lpstr>Мета дисципліни</vt:lpstr>
      <vt:lpstr>Компетенції:</vt:lpstr>
      <vt:lpstr>Слайд 4</vt:lpstr>
      <vt:lpstr>Теми дисципліни</vt:lpstr>
      <vt:lpstr>Список рекомендованих джерел</vt:lpstr>
      <vt:lpstr>Слайд 7</vt:lpstr>
      <vt:lpstr>Слайд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Дисципліна вільного вибору студента “Історія туризму”</dc:title>
  <dc:creator>Егор</dc:creator>
  <cp:lastModifiedBy>iyudin</cp:lastModifiedBy>
  <cp:revision>28</cp:revision>
  <dcterms:created xsi:type="dcterms:W3CDTF">2020-06-07T08:21:14Z</dcterms:created>
  <dcterms:modified xsi:type="dcterms:W3CDTF">2021-01-21T15:06:42Z</dcterms:modified>
</cp:coreProperties>
</file>