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45" r:id="rId3"/>
    <p:sldId id="350" r:id="rId4"/>
    <p:sldId id="354" r:id="rId5"/>
    <p:sldId id="365" r:id="rId6"/>
    <p:sldId id="366" r:id="rId7"/>
    <p:sldId id="355" r:id="rId8"/>
    <p:sldId id="392" r:id="rId9"/>
    <p:sldId id="356" r:id="rId10"/>
    <p:sldId id="391" r:id="rId11"/>
    <p:sldId id="393" r:id="rId12"/>
    <p:sldId id="394" r:id="rId13"/>
    <p:sldId id="395" r:id="rId14"/>
    <p:sldId id="399" r:id="rId15"/>
    <p:sldId id="359" r:id="rId16"/>
    <p:sldId id="40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4F68E"/>
    <a:srgbClr val="FFFF00"/>
    <a:srgbClr val="A4D2E0"/>
    <a:srgbClr val="9EFE02"/>
    <a:srgbClr val="66FF66"/>
    <a:srgbClr val="009900"/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3158B7-337F-415A-BE90-4980531A8D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D2F3DA-35CF-4FEF-A643-BBABBB27DBE4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3200A4-AFB9-40B4-914D-29997AA34627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13A9C0-4CFF-44AB-B1D1-E2253BFA0055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53684B-1B01-448A-886E-1120A990CD30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3B54C64-F70B-4BC3-80F8-74D56068832B}" type="slidenum">
              <a:rPr lang="ru-RU" altLang="ru-RU"/>
              <a:pPr eaLnBrk="1" hangingPunct="1"/>
              <a:t>14</a:t>
            </a:fld>
            <a:endParaRPr lang="ru-RU" altLang="ru-RU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99AAB6F-D3A7-4DE6-BFB0-FC539B8EF831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4CFEAA-63EA-4418-B70C-D2B45BAE3FD3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A2B595-BEE6-4CEA-BBC4-3D72638EBF47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8E0B39-7DFA-4FEE-B451-4B9239C733FF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8867A4-96DD-42B9-A84E-CD91DD546045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655A94-A0FF-40E6-8BDE-F1C13B1ACB22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D6862E-8866-462C-BB49-EDD0636E1594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562A843-A9A1-4F63-892E-4D93E942D361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EAE99FB-3AF7-4065-846A-67D67E86AEEA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64F6A-2279-4A10-8F4E-B45FAF1A90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73229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37DCE-0FCB-4742-BCAC-486A22F879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9132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84ABA-7650-407B-8B76-9D663A855C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42484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DD2B5-EA2D-4ED9-88D0-05D14578A0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89522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DECF3-5E84-40D8-973B-8D69436C5D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9932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CE9307-545E-47A9-BD2C-54D144087A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15368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C9EE0-B7A8-4699-84AC-88B5B8FE79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00553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BB8FF-3996-4744-931F-7FB3A461C4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07481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45B8F-018C-4246-B799-97CEF719E9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89861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FDE9F-E13A-456B-85B9-744F4D7275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08480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0B1DC-61C6-473D-BBAB-D680338519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6971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E3763-BB0A-452D-B9E6-15AB4A2300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00699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rgbClr val="F4F68E"/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1C0C9A-F91E-4F58-BBE0-98FCA64C6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/>
          <a:lstStyle/>
          <a:p>
            <a:pPr eaLnBrk="1" hangingPunct="1"/>
            <a:r>
              <a:rPr lang="uk-UA" altLang="ru-RU" sz="4000" b="1" dirty="0" smtClean="0"/>
              <a:t>ЕКОНОМІКА ПРИРОДОКОРИСТУВАННЯ</a:t>
            </a:r>
            <a:endParaRPr lang="ru-RU" altLang="ru-RU" sz="40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5373216"/>
            <a:ext cx="7632700" cy="1008112"/>
          </a:xfrm>
        </p:spPr>
        <p:txBody>
          <a:bodyPr/>
          <a:lstStyle/>
          <a:p>
            <a:pPr eaLnBrk="1" hangingPunct="1"/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l" eaLnBrk="1" hangingPunct="1"/>
            <a:r>
              <a:rPr lang="ru-RU" altLang="ru-RU" sz="2000" b="1" smtClean="0"/>
              <a:t>	ТРИЄДИНА СУТНІСТЬ ЛЮДИНИ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ЛЮДИНА ЯК БІОЛОГІЧНА ІСТОТА </a:t>
            </a:r>
            <a:r>
              <a:rPr lang="ru-RU" altLang="ru-RU" sz="2000" smtClean="0"/>
              <a:t>– ФІЗІОЛОГІЧНИЙ ОРГАНІЗМ - ЧАСТИНА ПРИРОДНОГО СЕРЕДОВИЩА</a:t>
            </a:r>
            <a:r>
              <a:rPr lang="uk-UA" altLang="ru-RU" sz="2000" smtClean="0"/>
              <a:t>	</a:t>
            </a:r>
          </a:p>
          <a:p>
            <a:pPr algn="l" eaLnBrk="1" hangingPunct="1"/>
            <a:endParaRPr lang="uk-UA" altLang="ru-RU" sz="2000" b="1" smtClean="0"/>
          </a:p>
          <a:p>
            <a:pPr algn="l" eaLnBrk="1" hangingPunct="1"/>
            <a:r>
              <a:rPr lang="uk-UA" altLang="ru-RU" sz="2000" b="1" smtClean="0"/>
              <a:t>ЛЮДИНА ЯК СУСПІЛЬНА СУТНІСТЬ </a:t>
            </a:r>
            <a:r>
              <a:rPr lang="uk-UA" altLang="ru-RU" sz="2000" smtClean="0"/>
              <a:t>-  ОСОБИСТІСТЬ – ЧАСТИНА СУСПІЛЬНОГО СЕРЕДОВИЩА</a:t>
            </a:r>
          </a:p>
          <a:p>
            <a:pPr algn="l" eaLnBrk="1" hangingPunct="1"/>
            <a:endParaRPr lang="uk-UA" altLang="ru-RU" sz="2000" b="1" smtClean="0"/>
          </a:p>
          <a:p>
            <a:pPr algn="l" eaLnBrk="1" hangingPunct="1"/>
            <a:r>
              <a:rPr lang="uk-UA" altLang="ru-RU" sz="2000" b="1" smtClean="0"/>
              <a:t>ЛЮДИНА ЯК ТРУДОВИЙ РЕСУРС </a:t>
            </a:r>
            <a:r>
              <a:rPr lang="uk-UA" altLang="ru-RU" sz="2000" smtClean="0"/>
              <a:t>-  РОБОЧА СИЛА – ЕЛЕМЕНТ ЕКОНОМІЧНОЇ СИСТЕМИ – ЧАСТИНА АНТРОПОГЕННОГО СЕРЕДОВИЩА</a:t>
            </a:r>
          </a:p>
          <a:p>
            <a:pPr algn="l" eaLnBrk="1" hangingPunct="1"/>
            <a:endParaRPr lang="uk-UA" altLang="ru-RU" sz="2000" smtClean="0"/>
          </a:p>
          <a:p>
            <a:pPr algn="l" eaLnBrk="1" hangingPunct="1"/>
            <a:endParaRPr lang="ru-RU" altLang="ru-RU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БІОЛОГІЧНІ (ФІЗІОЛОГІЧНІ) ФУНКЦІЇ – </a:t>
            </a:r>
            <a:r>
              <a:rPr lang="ru-RU" altLang="ru-RU" sz="2000" smtClean="0"/>
              <a:t>ПІДТРИМУЮТЬ ЖИТТЯ ЛЮДИНИ ЯК БІОЛОГІЧНОГО ОРГАНІЗМУ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СЕРЕДОВИЩЕ ІСНУВАННЯ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ПОВІТРЯ ДЛЯ ДИХАННЯ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ПРОДУКТИ ХАРЧУВАННЯ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ОБМІН РЕЧОВИН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ГЕНЕТИЧНИЙ МЕХАНІЗМ 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ВОДА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КЛІМАТИЧНІ УМОВИ</a:t>
            </a:r>
          </a:p>
          <a:p>
            <a:pPr algn="l" eaLnBrk="1" hangingPunct="1"/>
            <a:endParaRPr lang="ru-RU" altLang="ru-RU" sz="20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СОЦІАЛЬНІ ФУНКЦІЇ – </a:t>
            </a:r>
            <a:r>
              <a:rPr lang="ru-RU" altLang="ru-RU" sz="2000" smtClean="0"/>
              <a:t>ЗАБЕЗПЕЧУЮТЬ ФОРМУВАННЯ ЛЮДИНИ ЯК ОСОБИСТОСТІ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КОМУНІКАЦІЇ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ДУХОВНА ТА РЕЛІГІЙНА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ЕСТЕТИЧНА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НАУКОВА ТА ОСВІТНЯ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УМОВИ СТАНУ І РОЗВИТКУ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МОРАЛЬНІ ОСНОВИ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ЕКОНОМІЧНІ ФУНКЦІЇ – </a:t>
            </a:r>
            <a:r>
              <a:rPr lang="ru-RU" altLang="ru-RU" sz="2000" smtClean="0"/>
              <a:t>ЗАБЕЗПЕЧУЮТЬ УМОВИ ФУНКЦІОНУВАННЯ ЕКОНОМІЧНОЇ СИСТЕМИ (ВІДТВОРЕННЯ ЛЮДИНИ ЯК ТРУДОВОГО РЕСУРСУ)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КОМУНІКАЦІЇ (ТРАНСПОРТНІ МАГІСТРАЛІ …)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ВИРОБНИЦТВА (МАТЕРІАЛИ, СИРОВИНА, ЗЕМЛЯ, БІОРЕСУРСИ)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ЕНЕРГЕТИЧНІ РЕСУРСИ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ІНФОРМАЦІЙНІ РЕСУРСИ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ПРОЦЕСИ ЕКОДЕСТРУКЦІЇ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ФОРМУВАННЯ ПОПИТУ НА ТОВАРИ І ПОСЛУГИ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125538"/>
            <a:ext cx="7920038" cy="50403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ЕКОЛОГІЧНІ ФУНКЦІЇ </a:t>
            </a:r>
            <a:r>
              <a:rPr lang="ru-RU" altLang="ru-RU" sz="2000" smtClean="0"/>
              <a:t>– ФОРМУЮТЬ, РЕГУЛЮЮТЬ І ПІДТРИМУЮТЬ СТАН ЕКОСИСТЕМИ, В ЯКІЙ ЖИВЕ І РОЗВИВАЄТЬСЯ ЛЮДИНА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РЕГУЛЮВАННЯ МАТЕРІАЛЬНОГО БАЛАНСУ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ЕНЕРГЕТИЧНОГО БАЛАНСУ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ПРИРОДОВІДТВОРЕННЯ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КОНСЕРВАЦІЯ ЕНЕРГІЇ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БІОРІВНОВАГИ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КЛІМАТУ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ВІДТВОРЕННЯ БІОМАСИ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ВІДТВОРЕННЯ БІОІНФОРМАЦІЇ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1800" b="1" smtClean="0"/>
              <a:t>ІНТЕГРАЛЬНИЙ ПРИРОДНИЙ РЕСУРС ТА ЙОГО </a:t>
            </a:r>
            <a:r>
              <a:rPr lang="uk-UA" altLang="ru-RU" sz="1800" b="1" smtClean="0"/>
              <a:t>СКЛАД:</a:t>
            </a:r>
          </a:p>
          <a:p>
            <a:pPr algn="l" eaLnBrk="1" hangingPunct="1">
              <a:lnSpc>
                <a:spcPct val="80000"/>
              </a:lnSpc>
            </a:pPr>
            <a:endParaRPr lang="uk-UA" altLang="ru-RU" sz="18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енергетичні, 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газово-атмосферні,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водні,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 грунтово-екологічні,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біологічні, 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кліматичні,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рекреаційні,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антропо-екологічні,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інформаційні,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просторово-часові</a:t>
            </a:r>
            <a:endParaRPr lang="ru-RU" altLang="ru-RU" sz="1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712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Додаткові джерела інформації: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Авраменко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/ Н.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Авраменко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С. Я.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Цимбалюк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2-е вид.,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доп.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Ірпінь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ВЦ НУДПСУ, 2011. – 252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Гречанівський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О. Є.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Радіаційна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штучних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мінеральних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матриць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довготривалої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екологічно-безпечної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утилізації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високоактивних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радіоактивних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відходів:монографія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Логос, 2012. – 127 с.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Данилишин Б.М.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/ Б. М. Данилишин, М. А.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Хвесик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В. А.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Голян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Кондор, 2010. – 465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Джигирей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В. С.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охорона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5-е вид.,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доп.– К.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2007. – 422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2007. – Т. 1 : А-Е. – 432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2007. – Т. 2 : Є-Н.– 416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 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2008. – Т. 3. : О-Я. – 472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наук.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праць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№ 1 /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податкова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служба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ун-т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податкової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; гол. ред. П. В. Мельник,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заст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гол. ред. Л.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Тарангул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Ірпінь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ВЦ НУДПСУ, 2012. – 464с.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Жигуц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Ю. Ю.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Інженерна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/ Ю. Ю.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Жигуц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В. Ф.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Лазар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2-ге вид.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доп. – К. : Кондор, 2012. – 170 с.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uk-UA" altLang="ru-RU" sz="2400" b="1" smtClean="0"/>
              <a:t>Мета курсу:  </a:t>
            </a:r>
          </a:p>
          <a:p>
            <a:pPr algn="l" eaLnBrk="1" hangingPunct="1">
              <a:lnSpc>
                <a:spcPct val="80000"/>
              </a:lnSpc>
            </a:pPr>
            <a:r>
              <a:rPr lang="uk-UA" altLang="ru-RU" sz="2400" smtClean="0"/>
              <a:t>Формування екологічно обґрунтованих пріоритетів і форм економічної взаємодії людини з навколишнім середовищем </a:t>
            </a:r>
          </a:p>
          <a:p>
            <a:pPr algn="l" eaLnBrk="1" hangingPunct="1">
              <a:lnSpc>
                <a:spcPct val="80000"/>
              </a:lnSpc>
            </a:pPr>
            <a:endParaRPr lang="uk-UA" altLang="ru-RU" sz="2400" smtClean="0"/>
          </a:p>
          <a:p>
            <a:pPr algn="l" eaLnBrk="1" hangingPunct="1">
              <a:lnSpc>
                <a:spcPct val="80000"/>
              </a:lnSpc>
            </a:pPr>
            <a:r>
              <a:rPr lang="uk-UA" altLang="ru-RU" sz="2400" b="1" smtClean="0"/>
              <a:t>Завдання курсу: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b="1" smtClean="0"/>
              <a:t> </a:t>
            </a:r>
            <a:r>
              <a:rPr lang="uk-UA" altLang="ru-RU" sz="2400" smtClean="0"/>
              <a:t>глибоке оволодіння слухачами знаннями, які відображають  зміст та структуру економіки природокористування;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smtClean="0"/>
              <a:t> усвідомлення ролі та значущості екологічних аспектів економічної діяльності;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smtClean="0"/>
              <a:t> формування  умінь та навичок  ефективного вирішення еколого-економічних  проблем</a:t>
            </a:r>
            <a:endParaRPr lang="ru-RU" altLang="ru-RU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8137525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uk-UA" altLang="ru-RU" sz="1600" b="1" smtClean="0"/>
          </a:p>
          <a:p>
            <a:pPr algn="just" eaLnBrk="1" hangingPunct="1"/>
            <a:r>
              <a:rPr lang="ru-RU" altLang="ru-RU" sz="1600" smtClean="0"/>
              <a:t>ПРИРОДОКОРИСТУВАННЯ – це сукупність усіх форм експлуатації природно-ресурсного потенціала та заходів щодо його збереження</a:t>
            </a:r>
          </a:p>
          <a:p>
            <a:pPr algn="just" eaLnBrk="1" hangingPunct="1"/>
            <a:endParaRPr lang="ru-RU" altLang="ru-RU" sz="1600" smtClean="0"/>
          </a:p>
          <a:p>
            <a:pPr algn="just" eaLnBrk="1" hangingPunct="1"/>
            <a:r>
              <a:rPr lang="ru-RU" altLang="ru-RU" sz="1600" smtClean="0"/>
              <a:t>ПРИРОДОКОРИСТУВАННЯ ВКЛЮЧАЄ:</a:t>
            </a:r>
            <a:endParaRPr lang="ru-RU" altLang="ru-RU" sz="1600" b="1" smtClean="0"/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ВИЛУЧЕННЯ ТА ОБРОБЛЕННЯ ПРИРОДНИХ РЕСУРСІВ, ЇХ ВІДНОВЛЕННЯ ТА ВІДТВОРЕННЯ </a:t>
            </a:r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ВИКОРИСТАННЯ ТА ОХОРОНУ ПРИРОДНИХ УМОВ  НАВКОЛИШНЬОГО СЕРЕДОВИЩА </a:t>
            </a:r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 ЗБЕРЕЖЕННЯ (ПІДТРИМАННЯ), ВІДТВОРЕННЯ (ВІДНОВЛЕННЯ) ТА РАЦІОНАЛЬНУ ЗМІНУ ЕКОЛОГІЧНОГО БАЛАНСА (РІВНОВАГИ) ПРИРОДНИХ СИСТЕМ, ЩО СКЛАДАЄ ОСНОВУ ЗБЕРЕЖЕННЯ ПРИРОДНОГО-РЕСУРСНОГО ПОТЕНЦІАЛУ СУСПІЛЬСТВА</a:t>
            </a:r>
          </a:p>
          <a:p>
            <a:pPr algn="just" eaLnBrk="1" hangingPunct="1"/>
            <a:endParaRPr lang="ru-RU" altLang="ru-RU" sz="1600" smtClean="0"/>
          </a:p>
          <a:p>
            <a:pPr algn="just" eaLnBrk="1" hangingPunct="1"/>
            <a:r>
              <a:rPr lang="ru-RU" altLang="ru-RU" sz="1600" smtClean="0"/>
              <a:t>ПРИРОДОКОРИСТУВАННЯ Є ТРАНСДИСЦИПЛІНАРНОЮ САМОСТІЙНОЮ СФЕРОЮ ЗНАНЬ, ЯКА ВКЛЮЧАЄ ЕЛЕМЕНТИ ПРИРОДНИХ, СУСПІЛЬНИХ, ТЕХНІЧНИХ НАУК</a:t>
            </a:r>
          </a:p>
          <a:p>
            <a:pPr algn="just" eaLnBrk="1" hangingPunct="1"/>
            <a:endParaRPr lang="ru-RU" altLang="ru-RU" sz="1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125538"/>
            <a:ext cx="7920038" cy="50403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ЗАВДАННЯ ЕП</a:t>
            </a:r>
          </a:p>
          <a:p>
            <a:pPr eaLnBrk="1" hangingPunct="1"/>
            <a:endParaRPr lang="uk-UA" altLang="ru-RU" sz="16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smtClean="0"/>
              <a:t> </a:t>
            </a:r>
            <a:r>
              <a:rPr lang="ru-RU" altLang="ru-RU" sz="1600" b="1" smtClean="0"/>
              <a:t>РОЗРОБЛЕННЯ МЕТОДІВ НАЙБІЛЬШ ЕФЕКТИВНОГО ВПЛИВУ ЛЮДИНИ НА ПРИРОДНЕ ДОВКІЛЛЯ З МЕТОЮ ДИНАМІЧНОГО ПІДТРИМАННЯ РІВНОВАГИ КРУГООБІГ</a:t>
            </a:r>
            <a:r>
              <a:rPr lang="uk-UA" altLang="ru-RU" sz="1600" b="1" smtClean="0"/>
              <a:t>У</a:t>
            </a:r>
            <a:r>
              <a:rPr lang="ru-RU" altLang="ru-RU" sz="1600" b="1" smtClean="0"/>
              <a:t> РЕЧОВИНИ ТА ЕНЕРГІЇ В ПРИРОДІ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ВИВЧЕННЯ ЕКОНОМІЧНИМИ МЕТОДАМИ ПРОЦЕСІВ І РЕЗУЛЬТАТІВ ВЗАЄМОДІЇ СУСПІЛЬСТВА І ПРИРОДНОГО ДОВКІЛЛЯ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ВИВЧЕННЯ СОЦІАЛЬНО-ЕКОНОМІЧНИХ АСПЕКТІВ ВЗАЄМОДІЇ СУСПІЛЬСТВА І ПРИРОДНОГО ДОВКІЛЛЯ  НА ГЛОБАЛЬНОМУ, РЕГІОНАЛЬНОМУ ТА МІСЦЕВОМУ РІВНЯХ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</a:t>
            </a:r>
            <a:r>
              <a:rPr lang="uk-UA" altLang="ru-RU" sz="1600" b="1" smtClean="0"/>
              <a:t>ЗАБЕЗПЕЧЕННЯ ЕКОНОМІЧНОГО ЗАХИСТУ ДОВКІЛЛЯ ТА ЕКОЛОГІЧНОЇ БЕЗПЕКИ СУСПІЛЬСТВА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uk-UA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600" b="1" smtClean="0"/>
              <a:t> ОБГРУНТУВАННЯ МЕТОДІВ ЕФЕКТИВНОГО ВИКОРИСТАННЯ ВСІХ ВИДІВ ПРИРОДНИХ РЕСУРСІВ ТА ЗАБЕЗПЕЧЕННЯ ЇХ ВІДТВОРЕННЯ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uk-UA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600" b="1" smtClean="0"/>
              <a:t> ДОСЛІДЖЕННЯ ЕКОНОМІЧНОЇ ЕФЕКТИВНОСТІ ВИКОРИСТАННЯ ВИРОБНИЧИХ ВІДХОДІВ ТА ВТОРИННИХ РЕСРСІВ</a:t>
            </a:r>
          </a:p>
          <a:p>
            <a:pPr algn="l" eaLnBrk="1" hangingPunct="1"/>
            <a:r>
              <a:rPr lang="uk-UA" altLang="ru-RU" sz="1600" b="1" smtClean="0"/>
              <a:t>ТА ІН.</a:t>
            </a:r>
            <a:endParaRPr lang="ru-RU" altLang="ru-RU" sz="1600" b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МЕТОДОЛОГІЯ ЕП</a:t>
            </a:r>
          </a:p>
          <a:p>
            <a:pPr eaLnBrk="1" hangingPunct="1"/>
            <a:endParaRPr lang="ru-RU" altLang="ru-RU" sz="20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</a:t>
            </a:r>
            <a:r>
              <a:rPr lang="ru-RU" altLang="ru-RU" sz="2000" b="1" smtClean="0"/>
              <a:t>ДІАЛЕКТИЧНИЙ ПІДХІД </a:t>
            </a:r>
            <a:r>
              <a:rPr lang="ru-RU" altLang="ru-RU" sz="2000" smtClean="0"/>
              <a:t>Є ОСНОВНИМ ЯК ДЛЯ ФУНДАМЕНТАЛЬНИХ ТАК І ДЛЯ ПРИКЛАДНИХ ДОСЛІДЖЕНЬ</a:t>
            </a:r>
          </a:p>
          <a:p>
            <a:pPr algn="l" eaLnBrk="1" hangingPunct="1">
              <a:lnSpc>
                <a:spcPct val="80000"/>
              </a:lnSpc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БАЛАНСОВИЙ МЕТОД</a:t>
            </a:r>
            <a:r>
              <a:rPr lang="ru-RU" altLang="ru-RU" sz="2000" smtClean="0"/>
              <a:t> ПОЛЯГАЄ У СКЛАДАННІ ГАЛУЗЕВИХ ТА ТЕРИТОРІАЛЬНИХ БАЛАНСІВ З МЕТОЮ ОПТИМАЛЬНОГО ВИБОРУ СПІВВІДНОШЕНЬ МІЖ ГАЛУЗЯМИ РИНКОВОЇ СПЕЦІАЛІЗАЦІЇ, ТЕРИТОРІАЛЬНОГО КОМЛЕКСУ, СФЕРАМИ ВИРОБНИЦТВА І ПОСЛУГ І Т.Д.</a:t>
            </a:r>
          </a:p>
          <a:p>
            <a:pPr algn="l" eaLnBrk="1" hangingPunct="1">
              <a:lnSpc>
                <a:spcPct val="80000"/>
              </a:lnSpc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КАРТОГРАФІЧНИЙ МЕТОД</a:t>
            </a:r>
            <a:r>
              <a:rPr lang="ru-RU" altLang="ru-RU" sz="2000" smtClean="0"/>
              <a:t> – ПОЛЯГАЄ У ВИКОРИСТАННІ КАРТОГРАФІЧНИХ МАТРІАЛІВ ПРИ ДОСЛІДЖЕННЯХ І ПЛАНУВАННІ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МЕТОДОЛОГІЯ ЕП</a:t>
            </a:r>
          </a:p>
          <a:p>
            <a:pPr algn="l" eaLnBrk="1" hangingPunct="1"/>
            <a:endParaRPr lang="ru-RU" altLang="ru-RU" sz="2000" smtClean="0"/>
          </a:p>
          <a:p>
            <a:pPr algn="l" eaLnBrk="1" hangingPunct="1">
              <a:lnSpc>
                <a:spcPct val="80000"/>
              </a:lnSpc>
            </a:pPr>
            <a:r>
              <a:rPr lang="ru-RU" altLang="ru-RU" sz="2000" smtClean="0"/>
              <a:t>  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b="1" smtClean="0"/>
              <a:t>  СИСТЕМНИЙ АНАЛІЗ</a:t>
            </a:r>
            <a:r>
              <a:rPr lang="ru-RU" altLang="ru-RU" sz="2000" smtClean="0"/>
              <a:t> – МЕТОД НАУКОВОГО ДОСЛІДЖЕННЯ, ПРИ ЯКОМУ КОМПЛЕКСНЕ ДОСЛІДЖЕННЯ ПРОБЛЕМ, СТРУКТУРИ ГОСПОДАРЮЮЧИХ СУБ</a:t>
            </a:r>
            <a:r>
              <a:rPr lang="en-US" altLang="ru-RU" sz="2000" smtClean="0"/>
              <a:t>’</a:t>
            </a:r>
            <a:r>
              <a:rPr lang="ru-RU" altLang="ru-RU" sz="2000" smtClean="0"/>
              <a:t>ЄКТІВ ТА ВНУТРІШНІХ ЗВ</a:t>
            </a:r>
            <a:r>
              <a:rPr lang="en-US" altLang="ru-RU" sz="2000" smtClean="0"/>
              <a:t>’</a:t>
            </a:r>
            <a:r>
              <a:rPr lang="ru-RU" altLang="ru-RU" sz="2000" smtClean="0"/>
              <a:t>ЯЗКІВ ДОПОВНЮЄТЬСЯ ВИВЧЕННЯМ ЇХНІХ ВЗАЄМОДІЙ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СТАТИСТИЧНІ МЕТОДИ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20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b="1" smtClean="0"/>
              <a:t>    ЕКОНОМІКО-МАТЕМАТИЧНЕ МОДЕЛЮВАННЯ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1079500"/>
          </a:xfrm>
        </p:spPr>
        <p:txBody>
          <a:bodyPr/>
          <a:lstStyle/>
          <a:p>
            <a:pPr eaLnBrk="1" hangingPunct="1"/>
            <a:r>
              <a:rPr lang="uk-UA" altLang="ru-RU" sz="3200" b="1" smtClean="0"/>
              <a:t> </a:t>
            </a:r>
            <a:r>
              <a:rPr lang="uk-UA" altLang="ru-RU" sz="4000" b="1" smtClean="0"/>
              <a:t>НАВКОЛИШНЄ СЕРЕДОВИЩЕ Є ДЖЕРЕЛОМ ФАКТОРІВ, ЩО ВИЗНАЧАЮТЬ СТАН І ЖИТТЄДІЯЛЬНІСТЬ ЛЮДИНИ</a:t>
            </a:r>
            <a:endParaRPr lang="ru-RU" altLang="ru-RU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779838" y="2781300"/>
            <a:ext cx="4824412" cy="32385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                    АНТРОПОГЕННЕ</a:t>
            </a:r>
          </a:p>
          <a:p>
            <a:pPr algn="ctr"/>
            <a:r>
              <a:rPr lang="ru-RU" altLang="ru-RU" b="1"/>
              <a:t>                   СЕРЕДОВИЩЕ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539750" y="3357563"/>
            <a:ext cx="3887788" cy="2951162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/>
              <a:t>  СОЦІАЛЬНЕ </a:t>
            </a:r>
          </a:p>
          <a:p>
            <a:r>
              <a:rPr lang="ru-RU" altLang="ru-RU" b="1"/>
              <a:t>СЕРЕДОВИЩЕ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484438" y="333375"/>
            <a:ext cx="3313112" cy="386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b="1"/>
              <a:t>ПРИРОДНЕ </a:t>
            </a:r>
          </a:p>
          <a:p>
            <a:pPr algn="ctr"/>
            <a:r>
              <a:rPr lang="uk-UA" altLang="ru-RU" b="1"/>
              <a:t>СЕРЕДОВИЩЕ</a:t>
            </a:r>
            <a:endParaRPr lang="ru-RU" altLang="ru-RU" b="1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3657600" y="3352800"/>
            <a:ext cx="1600200" cy="1524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ЛЮДИНА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3505200" y="52578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35052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2339975" y="27813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484438" y="2924175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148263" y="2997200"/>
            <a:ext cx="838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 flipV="1">
            <a:off x="5292725" y="2781300"/>
            <a:ext cx="838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4114800" y="4953000"/>
            <a:ext cx="533400" cy="5334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5364163" y="3068638"/>
            <a:ext cx="457200" cy="4572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2555875" y="3213100"/>
            <a:ext cx="533400" cy="4572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3124200" y="4191000"/>
            <a:ext cx="3810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5219700" y="4508500"/>
            <a:ext cx="4572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4191000" y="2819400"/>
            <a:ext cx="3810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267200" y="2667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4495800" y="2667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2819400" y="4114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V="1">
            <a:off x="2971800" y="4343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5257800" y="4495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 flipV="1">
            <a:off x="5003800" y="4581525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360363"/>
          </a:xfrm>
        </p:spPr>
        <p:txBody>
          <a:bodyPr/>
          <a:lstStyle/>
          <a:p>
            <a:pPr eaLnBrk="1" hangingPunct="1"/>
            <a:r>
              <a:rPr lang="uk-UA" altLang="ru-RU" sz="3200" b="1" smtClean="0"/>
              <a:t> </a:t>
            </a:r>
            <a:r>
              <a:rPr lang="uk-UA" altLang="ru-RU" sz="2800" b="1" smtClean="0"/>
              <a:t>ВИКЛИКИ, ПОРОДЖЕНІ ЖИТТЄДІЯЛЬНІСТЮ І РОЗВИТКОМ</a:t>
            </a:r>
            <a:endParaRPr lang="ru-RU" altLang="ru-RU" sz="28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205038"/>
            <a:ext cx="7991475" cy="384016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uk-UA" altLang="zh-CN" sz="2800" smtClean="0"/>
              <a:t>КОЖЕН З НАС І СУСПІЛЬСТВО В ЦІЛОМУ ПОТРЕБУЄ ДЛЯ РОЗВИТКУ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МАТЕРІАЛЬНІ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ЕНЕРГЕТИЧНІ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ІНФОРМАЦІЙНІ РЕСУРСИ</a:t>
            </a:r>
          </a:p>
          <a:p>
            <a:pPr algn="l" eaLnBrk="1" hangingPunct="1">
              <a:lnSpc>
                <a:spcPct val="90000"/>
              </a:lnSpc>
            </a:pPr>
            <a:r>
              <a:rPr lang="uk-UA" altLang="zh-CN" sz="2800" smtClean="0"/>
              <a:t>ЯКІ ВІДБИРАЮТЬСЯ З НАВКОЛИШНЬОГО СЕРЕДОВИЩА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772</Words>
  <Application>Microsoft Office PowerPoint</Application>
  <PresentationFormat>Экран (4:3)</PresentationFormat>
  <Paragraphs>158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 НАВКОЛИШНЄ СЕРЕДОВИЩЕ Є ДЖЕРЕЛОМ ФАКТОРІВ, ЩО ВИЗНАЧАЮТЬ СТАН І ЖИТТЄДІЯЛЬНІСТЬ ЛЮДИНИ</vt:lpstr>
      <vt:lpstr>Слайд 8</vt:lpstr>
      <vt:lpstr> ВИКЛИКИ, ПОРОДЖЕНІ ЖИТТЄДІЯЛЬНІСТЮ І РОЗВИТКОМ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Додаткові джерела інформації:</vt:lpstr>
    </vt:vector>
  </TitlesOfParts>
  <Company>CEEP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ІНСТИТУЦІЙНІ ЗАСАДИ СТІЙКОГО РОЗВИТКУ В УКРАЇНІ</dc:title>
  <dc:creator>V.Karama</dc:creator>
  <cp:lastModifiedBy>iyudin</cp:lastModifiedBy>
  <cp:revision>179</cp:revision>
  <dcterms:created xsi:type="dcterms:W3CDTF">2009-09-21T17:02:32Z</dcterms:created>
  <dcterms:modified xsi:type="dcterms:W3CDTF">2021-01-31T10:09:34Z</dcterms:modified>
</cp:coreProperties>
</file>