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1" r:id="rId3"/>
    <p:sldId id="257" r:id="rId4"/>
    <p:sldId id="270" r:id="rId5"/>
    <p:sldId id="266" r:id="rId6"/>
    <p:sldId id="267" r:id="rId7"/>
    <p:sldId id="259" r:id="rId8"/>
    <p:sldId id="265" r:id="rId9"/>
    <p:sldId id="261" r:id="rId10"/>
    <p:sldId id="269" r:id="rId11"/>
    <p:sldId id="262" r:id="rId12"/>
    <p:sldId id="263"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26" y="8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C3B969D-01DE-4008-8F26-3297045E6F81}" type="datetimeFigureOut">
              <a:rPr lang="ru-RU"/>
              <a:pPr>
                <a:defRPr/>
              </a:pPr>
              <a:t>22.01.2021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BC9133E-7438-4764-AB7F-6C6B3D257B63}" type="slidenum">
              <a:rPr lang="ru-RU"/>
              <a:pPr>
                <a:defRPr/>
              </a:pPr>
              <a:t>‹#›</a:t>
            </a:fld>
            <a:endParaRPr lang="ru-RU"/>
          </a:p>
        </p:txBody>
      </p:sp>
    </p:spTree>
    <p:extLst>
      <p:ext uri="{BB962C8B-B14F-4D97-AF65-F5344CB8AC3E}">
        <p14:creationId xmlns:p14="http://schemas.microsoft.com/office/powerpoint/2010/main" xmlns="" val="2798244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B7DFA60-7012-4EDD-A25D-95E066C8A1BC}" type="datetimeFigureOut">
              <a:rPr lang="ru-RU"/>
              <a:pPr>
                <a:defRPr/>
              </a:pPr>
              <a:t>22.01.2021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3BA056-816D-4BE8-9586-8F79B96DA4C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463DAC-5B31-49BD-B246-B03904544ED5}" type="datetimeFigureOut">
              <a:rPr lang="ru-RU"/>
              <a:pPr>
                <a:defRPr/>
              </a:pPr>
              <a:t>22.01.2021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95004F-F7C5-4DB2-B69E-141351E9A45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CF3947-A0EB-445B-9B7F-E976AFA86B95}" type="datetimeFigureOut">
              <a:rPr lang="ru-RU"/>
              <a:pPr>
                <a:defRPr/>
              </a:pPr>
              <a:t>22.01.2021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83E2F2-D7A9-4327-81B3-4E282E291E3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BC1675-384B-47A2-97CC-7149D864E65C}" type="datetimeFigureOut">
              <a:rPr lang="ru-RU"/>
              <a:pPr>
                <a:defRPr/>
              </a:pPr>
              <a:t>22.01.2021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900759-A343-4224-9D61-568B6F0DC95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77FB1F0-B8D3-415D-8E64-EE84E7B0E2CF}" type="datetimeFigureOut">
              <a:rPr lang="ru-RU"/>
              <a:pPr>
                <a:defRPr/>
              </a:pPr>
              <a:t>22.01.2021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AB76E2-468C-44FD-8CAB-E3792C07876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BF84B3F-31B4-4BD9-88A5-20274E45582E}" type="datetimeFigureOut">
              <a:rPr lang="ru-RU"/>
              <a:pPr>
                <a:defRPr/>
              </a:pPr>
              <a:t>22.01.2021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97F5C9-5D75-47C1-A28F-EB74D76BF62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9E6B212-5B69-4681-8972-684C10CB392F}" type="datetimeFigureOut">
              <a:rPr lang="ru-RU"/>
              <a:pPr>
                <a:defRPr/>
              </a:pPr>
              <a:t>22.01.2021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3BBCEEA-8AA0-40F5-B8E2-FB454998367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3ADFA2C-B7B8-4755-B7BC-852E90EF3D56}" type="datetimeFigureOut">
              <a:rPr lang="ru-RU"/>
              <a:pPr>
                <a:defRPr/>
              </a:pPr>
              <a:t>22.01.2021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688C132-1D11-4F7C-9F64-7481A315505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9DC154D-E2B8-464B-8F2C-BCD102CFBD47}" type="datetimeFigureOut">
              <a:rPr lang="ru-RU"/>
              <a:pPr>
                <a:defRPr/>
              </a:pPr>
              <a:t>22.01.2021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9865481-E5F2-4C43-9509-9C301A7F07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392B0C-80FE-40B7-9C4F-70FCB1EFB390}" type="datetimeFigureOut">
              <a:rPr lang="ru-RU"/>
              <a:pPr>
                <a:defRPr/>
              </a:pPr>
              <a:t>22.01.2021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BA552C-BE7D-4524-8656-84B53304AE9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D86160-32AF-43D5-A7C4-AC87943279F1}" type="datetimeFigureOut">
              <a:rPr lang="ru-RU"/>
              <a:pPr>
                <a:defRPr/>
              </a:pPr>
              <a:t>22.01.2021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41AA783-10FC-4B73-A1E5-B9699C807DD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BF7CE3-F8E5-46CB-A543-F6C3F245BE1E}" type="datetimeFigureOut">
              <a:rPr lang="ru-RU"/>
              <a:pPr>
                <a:defRPr/>
              </a:pPr>
              <a:t>22.01.2021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F4BA6F9-308D-4E6F-8DF2-D73D4020730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0"/>
            <a:ext cx="6224364" cy="1800200"/>
          </a:xfrm>
        </p:spPr>
        <p:txBody>
          <a:bodyPr rtlCol="0">
            <a:normAutofit fontScale="90000"/>
          </a:bodyPr>
          <a:lstStyle/>
          <a:p>
            <a:pPr marL="180000" eaLnBrk="1" fontAlgn="auto" hangingPunct="1">
              <a:spcAft>
                <a:spcPts val="0"/>
              </a:spcAft>
              <a:defRPr/>
            </a:pPr>
            <a:r>
              <a:rPr lang="uk-UA" b="1" i="1" dirty="0" smtClean="0">
                <a:solidFill>
                  <a:srgbClr val="0070C0"/>
                </a:solidFill>
                <a:effectLst>
                  <a:outerShdw blurRad="38100" dist="38100" dir="2700000" algn="tl">
                    <a:srgbClr val="000000">
                      <a:alpha val="43137"/>
                    </a:srgbClr>
                  </a:outerShdw>
                </a:effectLst>
              </a:rPr>
              <a:t/>
            </a:r>
            <a:br>
              <a:rPr lang="uk-UA" b="1" i="1" dirty="0" smtClean="0">
                <a:solidFill>
                  <a:srgbClr val="0070C0"/>
                </a:solidFill>
                <a:effectLst>
                  <a:outerShdw blurRad="38100" dist="38100" dir="2700000" algn="tl">
                    <a:srgbClr val="000000">
                      <a:alpha val="43137"/>
                    </a:srgbClr>
                  </a:outerShdw>
                </a:effectLst>
              </a:rPr>
            </a:br>
            <a:r>
              <a:rPr lang="uk-UA" b="1" i="1" dirty="0" smtClean="0">
                <a:solidFill>
                  <a:srgbClr val="0070C0"/>
                </a:solidFill>
                <a:effectLst>
                  <a:outerShdw blurRad="38100" dist="38100" dir="2700000" algn="tl">
                    <a:srgbClr val="000000">
                      <a:alpha val="43137"/>
                    </a:srgbClr>
                  </a:outerShdw>
                </a:effectLst>
              </a:rPr>
              <a:t>Дисципліна вільного вибору </a:t>
            </a:r>
            <a:r>
              <a:rPr lang="uk-UA" b="1" i="1" dirty="0">
                <a:solidFill>
                  <a:srgbClr val="0070C0"/>
                </a:solidFill>
                <a:effectLst>
                  <a:outerShdw blurRad="38100" dist="38100" dir="2700000" algn="tl">
                    <a:srgbClr val="000000">
                      <a:alpha val="43137"/>
                    </a:srgbClr>
                  </a:outerShdw>
                </a:effectLst>
              </a:rPr>
              <a:t>«Екологічний туризм</a:t>
            </a:r>
            <a:r>
              <a:rPr lang="uk-UA" b="1" i="1" dirty="0" smtClean="0">
                <a:solidFill>
                  <a:srgbClr val="0070C0"/>
                </a:solidFill>
                <a:effectLst>
                  <a:outerShdw blurRad="38100" dist="38100" dir="2700000" algn="tl">
                    <a:srgbClr val="000000">
                      <a:alpha val="43137"/>
                    </a:srgbClr>
                  </a:outerShdw>
                </a:effectLst>
              </a:rPr>
              <a:t>»</a:t>
            </a:r>
            <a:r>
              <a:rPr lang="en-US" b="1" i="1" dirty="0" smtClean="0">
                <a:solidFill>
                  <a:srgbClr val="0070C0"/>
                </a:solidFill>
                <a:effectLst>
                  <a:outerShdw blurRad="38100" dist="38100" dir="2700000" algn="tl">
                    <a:srgbClr val="000000">
                      <a:alpha val="43137"/>
                    </a:srgbClr>
                  </a:outerShdw>
                </a:effectLst>
              </a:rPr>
              <a:t/>
            </a:r>
            <a:br>
              <a:rPr lang="en-US" b="1" i="1" dirty="0" smtClean="0">
                <a:solidFill>
                  <a:srgbClr val="0070C0"/>
                </a:solidFill>
                <a:effectLst>
                  <a:outerShdw blurRad="38100" dist="38100" dir="2700000" algn="tl">
                    <a:srgbClr val="000000">
                      <a:alpha val="43137"/>
                    </a:srgbClr>
                  </a:outerShdw>
                </a:effectLst>
              </a:rPr>
            </a:br>
            <a:endParaRPr lang="ru-RU" b="1" i="1" dirty="0">
              <a:solidFill>
                <a:srgbClr val="0070C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ru-RU" dirty="0"/>
          </a:p>
        </p:txBody>
      </p:sp>
      <p:pic>
        <p:nvPicPr>
          <p:cNvPr id="14340" name="Picture 3" descr="C:\Documents and Settings\V\Рабочий стол\ХДУ.jpg"/>
          <p:cNvPicPr>
            <a:picLocks noChangeAspect="1" noChangeArrowheads="1"/>
          </p:cNvPicPr>
          <p:nvPr/>
        </p:nvPicPr>
        <p:blipFill>
          <a:blip r:embed="rId2" cstate="print"/>
          <a:srcRect/>
          <a:stretch>
            <a:fillRect/>
          </a:stretch>
        </p:blipFill>
        <p:spPr bwMode="auto">
          <a:xfrm>
            <a:off x="0" y="0"/>
            <a:ext cx="1492250" cy="1500188"/>
          </a:xfrm>
          <a:prstGeom prst="rect">
            <a:avLst/>
          </a:prstGeom>
          <a:noFill/>
          <a:ln w="9525">
            <a:noFill/>
            <a:miter lim="800000"/>
            <a:headEnd/>
            <a:tailEnd/>
          </a:ln>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1699" y="10343"/>
            <a:ext cx="1772301" cy="1479501"/>
          </a:xfrm>
          <a:prstGeom prst="rect">
            <a:avLst/>
          </a:prstGeom>
        </p:spPr>
      </p:pic>
      <p:pic>
        <p:nvPicPr>
          <p:cNvPr id="1026" name="Picture 2" descr="C:\Users\Kherson\Desktop\Для презентації\ppp-1024x68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3140968"/>
            <a:ext cx="4345394" cy="29195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Kherson\Desktop\Для презентації\02112750.668478.4128.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24906" y="3140968"/>
            <a:ext cx="4400811" cy="29338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683568" y="2492896"/>
            <a:ext cx="7704856" cy="646331"/>
          </a:xfrm>
          <a:prstGeom prst="rect">
            <a:avLst/>
          </a:prstGeom>
        </p:spPr>
        <p:txBody>
          <a:bodyPr wrap="square">
            <a:spAutoFit/>
          </a:bodyPr>
          <a:lstStyle/>
          <a:p>
            <a:pPr algn="ctr"/>
            <a:r>
              <a:rPr lang="ru-RU" b="1" i="1" dirty="0" err="1" smtClean="0">
                <a:solidFill>
                  <a:srgbClr val="0070C0"/>
                </a:solidFill>
                <a:effectLst>
                  <a:outerShdw blurRad="38100" dist="38100" dir="2700000" algn="tl">
                    <a:srgbClr val="000000">
                      <a:alpha val="43137"/>
                    </a:srgbClr>
                  </a:outerShdw>
                </a:effectLst>
              </a:rPr>
              <a:t>С</a:t>
            </a:r>
            <a:r>
              <a:rPr lang="ru-RU" b="1" i="1" dirty="0" err="1" smtClean="0">
                <a:solidFill>
                  <a:srgbClr val="0070C0"/>
                </a:solidFill>
                <a:effectLst>
                  <a:outerShdw blurRad="38100" dist="38100" dir="2700000" algn="tl">
                    <a:srgbClr val="000000">
                      <a:alpha val="43137"/>
                    </a:srgbClr>
                  </a:outerShdw>
                </a:effectLst>
              </a:rPr>
              <a:t>пеціальніст</a:t>
            </a:r>
            <a:r>
              <a:rPr lang="uk-UA" b="1" i="1" dirty="0" smtClean="0">
                <a:solidFill>
                  <a:srgbClr val="0070C0"/>
                </a:solidFill>
                <a:effectLst>
                  <a:outerShdw blurRad="38100" dist="38100" dir="2700000" algn="tl">
                    <a:srgbClr val="000000">
                      <a:alpha val="43137"/>
                    </a:srgbClr>
                  </a:outerShdw>
                </a:effectLst>
              </a:rPr>
              <a:t>ь</a:t>
            </a:r>
            <a:r>
              <a:rPr lang="ru-RU" b="1" i="1" dirty="0" smtClean="0">
                <a:solidFill>
                  <a:srgbClr val="0070C0"/>
                </a:solidFill>
                <a:effectLst>
                  <a:outerShdw blurRad="38100" dist="38100" dir="2700000" algn="tl">
                    <a:srgbClr val="000000">
                      <a:alpha val="43137"/>
                    </a:srgbClr>
                  </a:outerShdw>
                </a:effectLst>
              </a:rPr>
              <a:t> </a:t>
            </a:r>
            <a:r>
              <a:rPr lang="ru-RU" b="1" i="1" dirty="0" smtClean="0">
                <a:solidFill>
                  <a:srgbClr val="0070C0"/>
                </a:solidFill>
                <a:effectLst>
                  <a:outerShdw blurRad="38100" dist="38100" dir="2700000" algn="tl">
                    <a:srgbClr val="000000">
                      <a:alpha val="43137"/>
                    </a:srgbClr>
                  </a:outerShdw>
                </a:effectLst>
              </a:rPr>
              <a:t>242 "Туризм" </a:t>
            </a:r>
            <a:r>
              <a:rPr lang="ru-RU" b="1" i="1" dirty="0" err="1" smtClean="0">
                <a:solidFill>
                  <a:srgbClr val="0070C0"/>
                </a:solidFill>
                <a:effectLst>
                  <a:outerShdw blurRad="38100" dist="38100" dir="2700000" algn="tl">
                    <a:srgbClr val="000000">
                      <a:alpha val="43137"/>
                    </a:srgbClr>
                  </a:outerShdw>
                </a:effectLst>
              </a:rPr>
              <a:t>галузі</a:t>
            </a:r>
            <a:r>
              <a:rPr lang="ru-RU" b="1" i="1" dirty="0" smtClean="0">
                <a:solidFill>
                  <a:srgbClr val="0070C0"/>
                </a:solidFill>
                <a:effectLst>
                  <a:outerShdw blurRad="38100" dist="38100" dir="2700000" algn="tl">
                    <a:srgbClr val="000000">
                      <a:alpha val="43137"/>
                    </a:srgbClr>
                  </a:outerShdw>
                </a:effectLst>
              </a:rPr>
              <a:t> </a:t>
            </a:r>
            <a:r>
              <a:rPr lang="ru-RU" b="1" i="1" dirty="0" err="1" smtClean="0">
                <a:solidFill>
                  <a:srgbClr val="0070C0"/>
                </a:solidFill>
                <a:effectLst>
                  <a:outerShdw blurRad="38100" dist="38100" dir="2700000" algn="tl">
                    <a:srgbClr val="000000">
                      <a:alpha val="43137"/>
                    </a:srgbClr>
                  </a:outerShdw>
                </a:effectLst>
              </a:rPr>
              <a:t>знань</a:t>
            </a:r>
            <a:r>
              <a:rPr lang="ru-RU" b="1" i="1" dirty="0" smtClean="0">
                <a:solidFill>
                  <a:srgbClr val="0070C0"/>
                </a:solidFill>
                <a:effectLst>
                  <a:outerShdw blurRad="38100" dist="38100" dir="2700000" algn="tl">
                    <a:srgbClr val="000000">
                      <a:alpha val="43137"/>
                    </a:srgbClr>
                  </a:outerShdw>
                </a:effectLst>
              </a:rPr>
              <a:t> </a:t>
            </a:r>
            <a:endParaRPr lang="en-US" b="1" i="1" dirty="0" smtClean="0">
              <a:solidFill>
                <a:srgbClr val="0070C0"/>
              </a:solidFill>
              <a:effectLst>
                <a:outerShdw blurRad="38100" dist="38100" dir="2700000" algn="tl">
                  <a:srgbClr val="000000">
                    <a:alpha val="43137"/>
                  </a:srgbClr>
                </a:outerShdw>
              </a:effectLst>
            </a:endParaRPr>
          </a:p>
          <a:p>
            <a:pPr algn="ctr"/>
            <a:r>
              <a:rPr lang="ru-RU" b="1" i="1" dirty="0" smtClean="0">
                <a:solidFill>
                  <a:srgbClr val="0070C0"/>
                </a:solidFill>
                <a:effectLst>
                  <a:outerShdw blurRad="38100" dist="38100" dir="2700000" algn="tl">
                    <a:srgbClr val="000000">
                      <a:alpha val="43137"/>
                    </a:srgbClr>
                  </a:outerShdw>
                </a:effectLst>
              </a:rPr>
              <a:t>24 </a:t>
            </a:r>
            <a:r>
              <a:rPr lang="ru-RU" b="1" i="1" dirty="0" smtClean="0">
                <a:solidFill>
                  <a:srgbClr val="0070C0"/>
                </a:solidFill>
                <a:effectLst>
                  <a:outerShdw blurRad="38100" dist="38100" dir="2700000" algn="tl">
                    <a:srgbClr val="000000">
                      <a:alpha val="43137"/>
                    </a:srgbClr>
                  </a:outerShdw>
                </a:effectLst>
              </a:rPr>
              <a:t>"Сфера </a:t>
            </a:r>
            <a:r>
              <a:rPr lang="ru-RU" b="1" i="1" dirty="0" err="1" smtClean="0">
                <a:solidFill>
                  <a:srgbClr val="0070C0"/>
                </a:solidFill>
                <a:effectLst>
                  <a:outerShdw blurRad="38100" dist="38100" dir="2700000" algn="tl">
                    <a:srgbClr val="000000">
                      <a:alpha val="43137"/>
                    </a:srgbClr>
                  </a:outerShdw>
                </a:effectLst>
              </a:rPr>
              <a:t>обслуговування</a:t>
            </a:r>
            <a:r>
              <a:rPr lang="ru-RU" b="1" i="1" dirty="0" smtClean="0">
                <a:solidFill>
                  <a:srgbClr val="0070C0"/>
                </a:solidFill>
                <a:effectLst>
                  <a:outerShdw blurRad="38100" dist="38100" dir="2700000" algn="tl">
                    <a:srgbClr val="000000">
                      <a:alpha val="43137"/>
                    </a:srgbClr>
                  </a:outerShdw>
                </a:effectLst>
              </a:rPr>
              <a:t> "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herson\Desktop\Для презентації\Askania3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576"/>
            <a:ext cx="4583052" cy="307374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Kherson\Desktop\Для презентації\as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0131" y="3324353"/>
            <a:ext cx="5524922" cy="353364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Kherson\Desktop\Для презентації\ornitopark-askania-nov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2" y="3063171"/>
            <a:ext cx="6255348" cy="379304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Kherson\Desktop\Для презентації\775_letniy_otdykh_v_ukraine_askaniya_nova_oazis_posredi_dikoy_stepi_0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83053" y="0"/>
            <a:ext cx="4560948" cy="3324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7451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txBody>
          <a:bodyPr/>
          <a:lstStyle/>
          <a:p>
            <a:r>
              <a:rPr lang="uk-UA" sz="3600" b="1" dirty="0" smtClean="0">
                <a:solidFill>
                  <a:srgbClr val="0070C0"/>
                </a:solidFill>
                <a:latin typeface="Times New Roman" pitchFamily="18" charset="0"/>
                <a:cs typeface="Times New Roman" pitchFamily="18" charset="0"/>
              </a:rPr>
              <a:t>Джерела інформації</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a:xfrm>
            <a:off x="467544" y="1052736"/>
            <a:ext cx="8352928" cy="5760640"/>
          </a:xfrm>
        </p:spPr>
        <p:txBody>
          <a:bodyPr/>
          <a:lstStyle/>
          <a:p>
            <a:pPr marL="0" lvl="0" indent="0" algn="just">
              <a:spcBef>
                <a:spcPts val="600"/>
              </a:spcBef>
              <a:spcAft>
                <a:spcPts val="600"/>
              </a:spcAft>
              <a:buNone/>
            </a:pPr>
            <a:r>
              <a:rPr lang="ru-RU" sz="1900" dirty="0">
                <a:latin typeface="Times New Roman" pitchFamily="18" charset="0"/>
                <a:cs typeface="Times New Roman" pitchFamily="18" charset="0"/>
              </a:rPr>
              <a:t>1. Дмитрук О. Ю. </a:t>
            </a:r>
            <a:r>
              <a:rPr lang="ru-RU" sz="1900" dirty="0" err="1">
                <a:latin typeface="Times New Roman" pitchFamily="18" charset="0"/>
                <a:cs typeface="Times New Roman" pitchFamily="18" charset="0"/>
              </a:rPr>
              <a:t>Екотуризм</a:t>
            </a:r>
            <a:r>
              <a:rPr lang="ru-RU" sz="1900" dirty="0">
                <a:latin typeface="Times New Roman" pitchFamily="18" charset="0"/>
                <a:cs typeface="Times New Roman" pitchFamily="18" charset="0"/>
              </a:rPr>
              <a:t> : </a:t>
            </a:r>
            <a:r>
              <a:rPr lang="ru-RU" sz="1900" dirty="0" err="1">
                <a:latin typeface="Times New Roman" pitchFamily="18" charset="0"/>
                <a:cs typeface="Times New Roman" pitchFamily="18" charset="0"/>
              </a:rPr>
              <a:t>навч</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посіб</a:t>
            </a:r>
            <a:r>
              <a:rPr lang="ru-RU" sz="1900" dirty="0">
                <a:latin typeface="Times New Roman" pitchFamily="18" charset="0"/>
                <a:cs typeface="Times New Roman" pitchFamily="18" charset="0"/>
              </a:rPr>
              <a:t>. / О. Ю. </a:t>
            </a:r>
            <a:r>
              <a:rPr lang="ru-RU" sz="1900" dirty="0" smtClean="0">
                <a:latin typeface="Times New Roman" pitchFamily="18" charset="0"/>
                <a:cs typeface="Times New Roman" pitchFamily="18" charset="0"/>
              </a:rPr>
              <a:t>Дмитрук, С</a:t>
            </a:r>
            <a:r>
              <a:rPr lang="ru-RU" sz="1900" dirty="0">
                <a:latin typeface="Times New Roman" pitchFamily="18" charset="0"/>
                <a:cs typeface="Times New Roman" pitchFamily="18" charset="0"/>
              </a:rPr>
              <a:t>. В. Дмитрук. — К. : </a:t>
            </a:r>
            <a:r>
              <a:rPr lang="ru-RU" sz="1900" dirty="0" err="1">
                <a:latin typeface="Times New Roman" pitchFamily="18" charset="0"/>
                <a:cs typeface="Times New Roman" pitchFamily="18" charset="0"/>
              </a:rPr>
              <a:t>Альтерпрес</a:t>
            </a:r>
            <a:r>
              <a:rPr lang="ru-RU" sz="1900" dirty="0">
                <a:latin typeface="Times New Roman" pitchFamily="18" charset="0"/>
                <a:cs typeface="Times New Roman" pitchFamily="18" charset="0"/>
              </a:rPr>
              <a:t>, 2009. — 358 с.</a:t>
            </a:r>
          </a:p>
          <a:p>
            <a:pPr marL="0" lvl="0" indent="0" algn="just">
              <a:spcBef>
                <a:spcPts val="600"/>
              </a:spcBef>
              <a:spcAft>
                <a:spcPts val="600"/>
              </a:spcAft>
              <a:buNone/>
            </a:pPr>
            <a:r>
              <a:rPr lang="ru-RU" sz="1900" dirty="0">
                <a:latin typeface="Times New Roman" pitchFamily="18" charset="0"/>
                <a:cs typeface="Times New Roman" pitchFamily="18" charset="0"/>
              </a:rPr>
              <a:t>2. Дроздов А. В. Основы экологического туризма : учеб. пособие / А. В. Дроздов. — М. : </a:t>
            </a:r>
            <a:r>
              <a:rPr lang="ru-RU" sz="1900" dirty="0" err="1">
                <a:latin typeface="Times New Roman" pitchFamily="18" charset="0"/>
                <a:cs typeface="Times New Roman" pitchFamily="18" charset="0"/>
              </a:rPr>
              <a:t>Гардарики</a:t>
            </a:r>
            <a:r>
              <a:rPr lang="ru-RU" sz="1900" dirty="0">
                <a:latin typeface="Times New Roman" pitchFamily="18" charset="0"/>
                <a:cs typeface="Times New Roman" pitchFamily="18" charset="0"/>
              </a:rPr>
              <a:t>, 2005. — 271 с.</a:t>
            </a:r>
          </a:p>
          <a:p>
            <a:pPr marL="0" lvl="0" indent="0" algn="just">
              <a:spcBef>
                <a:spcPts val="600"/>
              </a:spcBef>
              <a:spcAft>
                <a:spcPts val="600"/>
              </a:spcAft>
              <a:buNone/>
            </a:pPr>
            <a:r>
              <a:rPr lang="ru-RU" sz="1900" dirty="0" smtClean="0">
                <a:latin typeface="Times New Roman" pitchFamily="18" charset="0"/>
                <a:cs typeface="Times New Roman" pitchFamily="18" charset="0"/>
              </a:rPr>
              <a:t>3. </a:t>
            </a:r>
            <a:r>
              <a:rPr lang="ru-RU" sz="1900" dirty="0" err="1">
                <a:latin typeface="Times New Roman" pitchFamily="18" charset="0"/>
                <a:cs typeface="Times New Roman" pitchFamily="18" charset="0"/>
              </a:rPr>
              <a:t>Козловський</a:t>
            </a:r>
            <a:r>
              <a:rPr lang="ru-RU" sz="1900" dirty="0">
                <a:latin typeface="Times New Roman" pitchFamily="18" charset="0"/>
                <a:cs typeface="Times New Roman" pitchFamily="18" charset="0"/>
              </a:rPr>
              <a:t> О. Ю. </a:t>
            </a:r>
            <a:r>
              <a:rPr lang="ru-RU" sz="1900" dirty="0" err="1">
                <a:latin typeface="Times New Roman" pitchFamily="18" charset="0"/>
                <a:cs typeface="Times New Roman" pitchFamily="18" charset="0"/>
              </a:rPr>
              <a:t>Екологічний</a:t>
            </a:r>
            <a:r>
              <a:rPr lang="ru-RU" sz="1900" dirty="0">
                <a:latin typeface="Times New Roman" pitchFamily="18" charset="0"/>
                <a:cs typeface="Times New Roman" pitchFamily="18" charset="0"/>
              </a:rPr>
              <a:t> туризм : </a:t>
            </a:r>
            <a:r>
              <a:rPr lang="ru-RU" sz="1900" dirty="0" err="1">
                <a:latin typeface="Times New Roman" pitchFamily="18" charset="0"/>
                <a:cs typeface="Times New Roman" pitchFamily="18" charset="0"/>
              </a:rPr>
              <a:t>навч</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посіб</a:t>
            </a:r>
            <a:r>
              <a:rPr lang="ru-RU" sz="1900" dirty="0">
                <a:latin typeface="Times New Roman" pitchFamily="18" charset="0"/>
                <a:cs typeface="Times New Roman" pitchFamily="18" charset="0"/>
              </a:rPr>
              <a:t>. </a:t>
            </a:r>
            <a:r>
              <a:rPr lang="ru-RU" sz="1900" dirty="0" smtClean="0">
                <a:latin typeface="Times New Roman" pitchFamily="18" charset="0"/>
                <a:cs typeface="Times New Roman" pitchFamily="18" charset="0"/>
              </a:rPr>
              <a:t>/О</a:t>
            </a:r>
            <a:r>
              <a:rPr lang="ru-RU" sz="1900" dirty="0">
                <a:latin typeface="Times New Roman" pitchFamily="18" charset="0"/>
                <a:cs typeface="Times New Roman" pitchFamily="18" charset="0"/>
              </a:rPr>
              <a:t>. Ю. </a:t>
            </a:r>
            <a:r>
              <a:rPr lang="ru-RU" sz="1900" dirty="0" err="1">
                <a:latin typeface="Times New Roman" pitchFamily="18" charset="0"/>
                <a:cs typeface="Times New Roman" pitchFamily="18" charset="0"/>
              </a:rPr>
              <a:t>Козловський</a:t>
            </a:r>
            <a:r>
              <a:rPr lang="ru-RU" sz="1900" dirty="0">
                <a:latin typeface="Times New Roman" pitchFamily="18" charset="0"/>
                <a:cs typeface="Times New Roman" pitchFamily="18" charset="0"/>
              </a:rPr>
              <a:t>, Б. В. </a:t>
            </a:r>
            <a:r>
              <a:rPr lang="ru-RU" sz="1900" dirty="0" err="1">
                <a:latin typeface="Times New Roman" pitchFamily="18" charset="0"/>
                <a:cs typeface="Times New Roman" pitchFamily="18" charset="0"/>
              </a:rPr>
              <a:t>Борисюк</a:t>
            </a:r>
            <a:r>
              <a:rPr lang="ru-RU" sz="1900" dirty="0">
                <a:latin typeface="Times New Roman" pitchFamily="18" charset="0"/>
                <a:cs typeface="Times New Roman" pitchFamily="18" charset="0"/>
              </a:rPr>
              <a:t>. — Житомир : Вид-во ЖДУ </a:t>
            </a:r>
            <a:r>
              <a:rPr lang="ru-RU" sz="1900" dirty="0" err="1" smtClean="0">
                <a:latin typeface="Times New Roman" pitchFamily="18" charset="0"/>
                <a:cs typeface="Times New Roman" pitchFamily="18" charset="0"/>
              </a:rPr>
              <a:t>ім.І</a:t>
            </a:r>
            <a:r>
              <a:rPr lang="ru-RU" sz="1900" dirty="0">
                <a:latin typeface="Times New Roman" pitchFamily="18" charset="0"/>
                <a:cs typeface="Times New Roman" pitchFamily="18" charset="0"/>
              </a:rPr>
              <a:t>. Франка, 2011. — 202 с.</a:t>
            </a:r>
          </a:p>
          <a:p>
            <a:pPr marL="0" lvl="0" indent="0" algn="just">
              <a:spcBef>
                <a:spcPts val="600"/>
              </a:spcBef>
              <a:spcAft>
                <a:spcPts val="600"/>
              </a:spcAft>
              <a:buNone/>
            </a:pPr>
            <a:r>
              <a:rPr lang="ru-RU" sz="1900" dirty="0" smtClean="0">
                <a:latin typeface="Times New Roman" pitchFamily="18" charset="0"/>
                <a:cs typeface="Times New Roman" pitchFamily="18" charset="0"/>
              </a:rPr>
              <a:t>4. </a:t>
            </a:r>
            <a:r>
              <a:rPr lang="ru-RU" sz="1900" dirty="0" err="1">
                <a:latin typeface="Times New Roman" pitchFamily="18" charset="0"/>
                <a:cs typeface="Times New Roman" pitchFamily="18" charset="0"/>
              </a:rPr>
              <a:t>Колбовский</a:t>
            </a:r>
            <a:r>
              <a:rPr lang="ru-RU" sz="1900" dirty="0">
                <a:latin typeface="Times New Roman" pitchFamily="18" charset="0"/>
                <a:cs typeface="Times New Roman" pitchFamily="18" charset="0"/>
              </a:rPr>
              <a:t> Е. Ю. Экологический туризм и экология туризма </a:t>
            </a:r>
            <a:r>
              <a:rPr lang="ru-RU" sz="1900" dirty="0" smtClean="0">
                <a:latin typeface="Times New Roman" pitchFamily="18" charset="0"/>
                <a:cs typeface="Times New Roman" pitchFamily="18" charset="0"/>
              </a:rPr>
              <a:t>: учеб</a:t>
            </a:r>
            <a:r>
              <a:rPr lang="ru-RU" sz="1900" dirty="0">
                <a:latin typeface="Times New Roman" pitchFamily="18" charset="0"/>
                <a:cs typeface="Times New Roman" pitchFamily="18" charset="0"/>
              </a:rPr>
              <a:t>. пособие / Е. Ю. </a:t>
            </a:r>
            <a:r>
              <a:rPr lang="ru-RU" sz="1900" dirty="0" err="1">
                <a:latin typeface="Times New Roman" pitchFamily="18" charset="0"/>
                <a:cs typeface="Times New Roman" pitchFamily="18" charset="0"/>
              </a:rPr>
              <a:t>Колбовский</a:t>
            </a:r>
            <a:r>
              <a:rPr lang="ru-RU" sz="1900" dirty="0">
                <a:latin typeface="Times New Roman" pitchFamily="18" charset="0"/>
                <a:cs typeface="Times New Roman" pitchFamily="18" charset="0"/>
              </a:rPr>
              <a:t>. — М. : Академия, 2006. — 256 с.</a:t>
            </a:r>
          </a:p>
          <a:p>
            <a:pPr marL="0" lvl="0" indent="0" algn="just">
              <a:spcBef>
                <a:spcPts val="600"/>
              </a:spcBef>
              <a:spcAft>
                <a:spcPts val="600"/>
              </a:spcAft>
              <a:buNone/>
            </a:pPr>
            <a:r>
              <a:rPr lang="ru-RU" sz="1900" dirty="0" smtClean="0">
                <a:latin typeface="Times New Roman" pitchFamily="18" charset="0"/>
                <a:cs typeface="Times New Roman" pitchFamily="18" charset="0"/>
              </a:rPr>
              <a:t>5. </a:t>
            </a:r>
            <a:r>
              <a:rPr lang="ru-RU" sz="1900" dirty="0" err="1">
                <a:latin typeface="Times New Roman" pitchFamily="18" charset="0"/>
                <a:cs typeface="Times New Roman" pitchFamily="18" charset="0"/>
              </a:rPr>
              <a:t>Коростелёв</a:t>
            </a:r>
            <a:r>
              <a:rPr lang="ru-RU" sz="1900" dirty="0">
                <a:latin typeface="Times New Roman" pitchFamily="18" charset="0"/>
                <a:cs typeface="Times New Roman" pitchFamily="18" charset="0"/>
              </a:rPr>
              <a:t> Е. М. Практикум по экологическому туризму </a:t>
            </a:r>
            <a:r>
              <a:rPr lang="ru-RU" sz="1900" dirty="0" smtClean="0">
                <a:latin typeface="Times New Roman" pitchFamily="18" charset="0"/>
                <a:cs typeface="Times New Roman" pitchFamily="18" charset="0"/>
              </a:rPr>
              <a:t>: учеб</a:t>
            </a:r>
            <a:r>
              <a:rPr lang="ru-RU" sz="1900" dirty="0">
                <a:latin typeface="Times New Roman" pitchFamily="18" charset="0"/>
                <a:cs typeface="Times New Roman" pitchFamily="18" charset="0"/>
              </a:rPr>
              <a:t>.-метод. пособие / Е. М. </a:t>
            </a:r>
            <a:r>
              <a:rPr lang="ru-RU" sz="1900" dirty="0" err="1">
                <a:latin typeface="Times New Roman" pitchFamily="18" charset="0"/>
                <a:cs typeface="Times New Roman" pitchFamily="18" charset="0"/>
              </a:rPr>
              <a:t>Коростелёв</a:t>
            </a:r>
            <a:r>
              <a:rPr lang="ru-RU" sz="1900" dirty="0">
                <a:latin typeface="Times New Roman" pitchFamily="18" charset="0"/>
                <a:cs typeface="Times New Roman" pitchFamily="18" charset="0"/>
              </a:rPr>
              <a:t>. — СПб, 2008. — 94 с.</a:t>
            </a:r>
          </a:p>
          <a:p>
            <a:pPr marL="0" lvl="0" indent="0" algn="just">
              <a:spcBef>
                <a:spcPts val="600"/>
              </a:spcBef>
              <a:spcAft>
                <a:spcPts val="600"/>
              </a:spcAft>
              <a:buNone/>
            </a:pPr>
            <a:r>
              <a:rPr lang="ru-RU" sz="1900" dirty="0" smtClean="0">
                <a:latin typeface="Times New Roman" pitchFamily="18" charset="0"/>
                <a:cs typeface="Times New Roman" pitchFamily="18" charset="0"/>
              </a:rPr>
              <a:t>6. </a:t>
            </a:r>
            <a:r>
              <a:rPr lang="ru-RU" sz="1900" dirty="0">
                <a:latin typeface="Times New Roman" pitchFamily="18" charset="0"/>
                <a:cs typeface="Times New Roman" pitchFamily="18" charset="0"/>
              </a:rPr>
              <a:t>Русев И. Т. Основы экотуризма : учеб.-</a:t>
            </a:r>
            <a:r>
              <a:rPr lang="ru-RU" sz="1900" dirty="0" err="1">
                <a:latin typeface="Times New Roman" pitchFamily="18" charset="0"/>
                <a:cs typeface="Times New Roman" pitchFamily="18" charset="0"/>
              </a:rPr>
              <a:t>практ</a:t>
            </a:r>
            <a:r>
              <a:rPr lang="ru-RU" sz="1900" dirty="0">
                <a:latin typeface="Times New Roman" pitchFamily="18" charset="0"/>
                <a:cs typeface="Times New Roman" pitchFamily="18" charset="0"/>
              </a:rPr>
              <a:t>. пособие </a:t>
            </a:r>
            <a:r>
              <a:rPr lang="ru-RU" sz="1900" dirty="0" smtClean="0">
                <a:latin typeface="Times New Roman" pitchFamily="18" charset="0"/>
                <a:cs typeface="Times New Roman" pitchFamily="18" charset="0"/>
              </a:rPr>
              <a:t>/ И</a:t>
            </a:r>
            <a:r>
              <a:rPr lang="ru-RU" sz="1900" dirty="0">
                <a:latin typeface="Times New Roman" pitchFamily="18" charset="0"/>
                <a:cs typeface="Times New Roman" pitchFamily="18" charset="0"/>
              </a:rPr>
              <a:t>. Т. Русев. — Одесса : КП ОГТ, 2004. — 294 с</a:t>
            </a:r>
            <a:r>
              <a:rPr lang="ru-RU" sz="1900" dirty="0" smtClean="0">
                <a:latin typeface="Times New Roman" pitchFamily="18" charset="0"/>
                <a:cs typeface="Times New Roman" pitchFamily="18" charset="0"/>
              </a:rPr>
              <a:t>.</a:t>
            </a:r>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8208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smtClean="0">
                <a:solidFill>
                  <a:srgbClr val="0070C0"/>
                </a:solidFill>
                <a:latin typeface="Times New Roman" pitchFamily="18" charset="0"/>
                <a:cs typeface="Times New Roman" pitchFamily="18" charset="0"/>
              </a:rPr>
              <a:t>Автор-упорядник</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lgn="ctr">
              <a:buNone/>
            </a:pPr>
            <a:r>
              <a:rPr lang="uk-UA" b="1" dirty="0" smtClean="0">
                <a:latin typeface="Times New Roman" pitchFamily="18" charset="0"/>
                <a:cs typeface="Times New Roman" pitchFamily="18" charset="0"/>
              </a:rPr>
              <a:t>Яровий Вадим Федорович</a:t>
            </a:r>
          </a:p>
          <a:p>
            <a:pPr marL="0" indent="0" algn="ctr">
              <a:buNone/>
            </a:pPr>
            <a:r>
              <a:rPr lang="uk-UA" sz="2400" dirty="0" smtClean="0">
                <a:latin typeface="Times New Roman" pitchFamily="18" charset="0"/>
                <a:cs typeface="Times New Roman" pitchFamily="18" charset="0"/>
              </a:rPr>
              <a:t>доктор економічних наук, доцент кафедри </a:t>
            </a:r>
          </a:p>
          <a:p>
            <a:pPr marL="0" indent="0" algn="ctr">
              <a:buNone/>
            </a:pPr>
            <a:r>
              <a:rPr lang="uk-UA" sz="2400" dirty="0" smtClean="0">
                <a:latin typeface="Times New Roman" pitchFamily="18" charset="0"/>
                <a:cs typeface="Times New Roman" pitchFamily="18" charset="0"/>
              </a:rPr>
              <a:t>готельно-ресторанного та туристичного бізнесу Херсонського державного університету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8911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Компетенції: </a:t>
            </a:r>
            <a:endParaRPr lang="ru-RU" dirty="0"/>
          </a:p>
        </p:txBody>
      </p:sp>
      <p:sp>
        <p:nvSpPr>
          <p:cNvPr id="3" name="Содержимое 2"/>
          <p:cNvSpPr>
            <a:spLocks noGrp="1"/>
          </p:cNvSpPr>
          <p:nvPr>
            <p:ph idx="1"/>
          </p:nvPr>
        </p:nvSpPr>
        <p:spPr/>
        <p:txBody>
          <a:bodyPr/>
          <a:lstStyle/>
          <a:p>
            <a:r>
              <a:rPr lang="ru-RU" sz="2400" dirty="0" err="1" smtClean="0">
                <a:latin typeface="Times New Roman" pitchFamily="18" charset="0"/>
                <a:cs typeface="Times New Roman" pitchFamily="18" charset="0"/>
              </a:rPr>
              <a:t>Здатність</a:t>
            </a:r>
            <a:r>
              <a:rPr lang="ru-RU" sz="2400" dirty="0" smtClean="0">
                <a:latin typeface="Times New Roman" pitchFamily="18" charset="0"/>
                <a:cs typeface="Times New Roman" pitchFamily="18" charset="0"/>
              </a:rPr>
              <a:t> до </a:t>
            </a:r>
            <a:r>
              <a:rPr lang="ru-RU" sz="2400" dirty="0" err="1" smtClean="0">
                <a:latin typeface="Times New Roman" pitchFamily="18" charset="0"/>
                <a:cs typeface="Times New Roman" pitchFamily="18" charset="0"/>
              </a:rPr>
              <a:t>формування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світогляду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розвитку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людського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буття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суспільства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природи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духовної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культури</a:t>
            </a:r>
            <a:r>
              <a:rPr lang="ru-RU"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Здатність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аналізувати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туристичний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потенціал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територій</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Здатність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орієнтуватись</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організації</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туристичнорекреаційного</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простору</a:t>
            </a:r>
          </a:p>
          <a:p>
            <a:r>
              <a:rPr lang="ru-RU" sz="2400" dirty="0" err="1" smtClean="0">
                <a:latin typeface="Times New Roman" pitchFamily="18" charset="0"/>
                <a:cs typeface="Times New Roman" pitchFamily="18" charset="0"/>
              </a:rPr>
              <a:t>Знання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розуміння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предметної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області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своєї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професії</a:t>
            </a:r>
            <a:r>
              <a:rPr lang="ru-RU"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Розуміння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сучасних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тенденцій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регіональних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пріоритетів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розвитку</a:t>
            </a:r>
            <a:r>
              <a:rPr lang="ru-RU" sz="2400" dirty="0" smtClean="0">
                <a:latin typeface="Times New Roman" pitchFamily="18" charset="0"/>
                <a:cs typeface="Times New Roman" pitchFamily="18" charset="0"/>
              </a:rPr>
              <a:t> туризму  в </a:t>
            </a:r>
            <a:r>
              <a:rPr lang="ru-RU" sz="2400" dirty="0" err="1" smtClean="0">
                <a:latin typeface="Times New Roman" pitchFamily="18" charset="0"/>
                <a:cs typeface="Times New Roman" pitchFamily="18" charset="0"/>
              </a:rPr>
              <a:t>цілому</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окремих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його</a:t>
            </a:r>
            <a:r>
              <a:rPr lang="ru-RU" sz="2400" dirty="0" smtClean="0">
                <a:latin typeface="Times New Roman" pitchFamily="18" charset="0"/>
                <a:cs typeface="Times New Roman" pitchFamily="18" charset="0"/>
              </a:rPr>
              <a:t> форм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видів</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188639"/>
            <a:ext cx="8229600" cy="720081"/>
          </a:xfrm>
        </p:spPr>
        <p:txBody>
          <a:bodyPr rtlCol="0">
            <a:normAutofit fontScale="90000"/>
          </a:bodyPr>
          <a:lstStyle/>
          <a:p>
            <a:pPr eaLnBrk="1" fontAlgn="auto" hangingPunct="1">
              <a:spcAft>
                <a:spcPts val="0"/>
              </a:spcAft>
              <a:defRPr/>
            </a:pPr>
            <a:r>
              <a:rPr lang="uk-UA" b="1" i="1" dirty="0" smtClean="0">
                <a:solidFill>
                  <a:schemeClr val="tx2"/>
                </a:solidFill>
              </a:rPr>
              <a:t/>
            </a:r>
            <a:br>
              <a:rPr lang="uk-UA" b="1" i="1" dirty="0" smtClean="0">
                <a:solidFill>
                  <a:schemeClr val="tx2"/>
                </a:solidFill>
              </a:rPr>
            </a:br>
            <a:r>
              <a:rPr lang="uk-UA" sz="4000" b="1" dirty="0" smtClean="0">
                <a:solidFill>
                  <a:srgbClr val="0070C0"/>
                </a:solidFill>
                <a:latin typeface="Times New Roman" panose="02020603050405020304" pitchFamily="18" charset="0"/>
                <a:cs typeface="Times New Roman" panose="02020603050405020304" pitchFamily="18" charset="0"/>
              </a:rPr>
              <a:t>Актуальність </a:t>
            </a:r>
            <a:r>
              <a:rPr lang="ru-RU" sz="4000" b="1" dirty="0" err="1" smtClean="0">
                <a:solidFill>
                  <a:srgbClr val="0070C0"/>
                </a:solidFill>
                <a:latin typeface="Times New Roman" panose="02020603050405020304" pitchFamily="18" charset="0"/>
                <a:cs typeface="Times New Roman" panose="02020603050405020304" pitchFamily="18" charset="0"/>
              </a:rPr>
              <a:t>дисципл</a:t>
            </a:r>
            <a:r>
              <a:rPr lang="uk-UA" sz="4000" b="1" dirty="0" smtClean="0">
                <a:solidFill>
                  <a:srgbClr val="0070C0"/>
                </a:solidFill>
                <a:latin typeface="Times New Roman" panose="02020603050405020304" pitchFamily="18" charset="0"/>
                <a:cs typeface="Times New Roman" panose="02020603050405020304" pitchFamily="18" charset="0"/>
              </a:rPr>
              <a:t>і</a:t>
            </a:r>
            <a:r>
              <a:rPr lang="ru-RU" sz="4000" b="1" dirty="0" smtClean="0">
                <a:solidFill>
                  <a:srgbClr val="0070C0"/>
                </a:solidFill>
                <a:latin typeface="Times New Roman" panose="02020603050405020304" pitchFamily="18" charset="0"/>
                <a:cs typeface="Times New Roman" panose="02020603050405020304" pitchFamily="18" charset="0"/>
              </a:rPr>
              <a:t>ни</a:t>
            </a:r>
            <a:r>
              <a:rPr lang="uk-UA" sz="4000" b="1" dirty="0" smtClean="0">
                <a:solidFill>
                  <a:srgbClr val="0070C0"/>
                </a:solidFill>
                <a:latin typeface="Times New Roman" panose="02020603050405020304" pitchFamily="18" charset="0"/>
                <a:cs typeface="Times New Roman" panose="02020603050405020304" pitchFamily="18" charset="0"/>
              </a:rPr>
              <a:t/>
            </a:r>
            <a:br>
              <a:rPr lang="uk-UA" sz="4000" b="1" dirty="0" smtClean="0">
                <a:solidFill>
                  <a:srgbClr val="0070C0"/>
                </a:solidFill>
                <a:latin typeface="Times New Roman" panose="02020603050405020304" pitchFamily="18" charset="0"/>
                <a:cs typeface="Times New Roman" panose="02020603050405020304" pitchFamily="18" charset="0"/>
              </a:rPr>
            </a:br>
            <a:endParaRPr lang="ru-RU" sz="4000" b="1" dirty="0">
              <a:solidFill>
                <a:srgbClr val="0070C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67544" y="908720"/>
            <a:ext cx="8208912" cy="5832648"/>
          </a:xfrm>
        </p:spPr>
        <p:txBody>
          <a:bodyPr rtlCol="0">
            <a:noAutofit/>
          </a:bodyPr>
          <a:lstStyle/>
          <a:p>
            <a:pPr marL="0" indent="360363" algn="just" eaLnBrk="1" fontAlgn="auto" hangingPunct="1">
              <a:spcBef>
                <a:spcPts val="600"/>
              </a:spcBef>
              <a:spcAft>
                <a:spcPts val="600"/>
              </a:spcAft>
              <a:buFont typeface="Arial" pitchFamily="34" charset="0"/>
              <a:buNone/>
              <a:defRPr/>
            </a:pPr>
            <a:r>
              <a:rPr lang="uk-UA" sz="2000" dirty="0" smtClean="0">
                <a:latin typeface="Times New Roman" pitchFamily="18" charset="0"/>
                <a:cs typeface="Times New Roman" pitchFamily="18" charset="0"/>
              </a:rPr>
              <a:t>Необхідність </a:t>
            </a:r>
            <a:r>
              <a:rPr lang="uk-UA" sz="2000" dirty="0">
                <a:latin typeface="Times New Roman" pitchFamily="18" charset="0"/>
                <a:cs typeface="Times New Roman" pitchFamily="18" charset="0"/>
              </a:rPr>
              <a:t>вивчення </a:t>
            </a:r>
            <a:r>
              <a:rPr lang="uk-UA" sz="2000" dirty="0" smtClean="0">
                <a:latin typeface="Times New Roman" pitchFamily="18" charset="0"/>
                <a:cs typeface="Times New Roman" pitchFamily="18" charset="0"/>
              </a:rPr>
              <a:t>дисципліни </a:t>
            </a:r>
            <a:r>
              <a:rPr lang="uk-UA" sz="2000" dirty="0">
                <a:latin typeface="Times New Roman" pitchFamily="18" charset="0"/>
                <a:cs typeface="Times New Roman" pitchFamily="18" charset="0"/>
              </a:rPr>
              <a:t>продиктована сучасними тенденціями розвитку </a:t>
            </a:r>
            <a:r>
              <a:rPr lang="uk-UA" sz="2000" dirty="0" smtClean="0">
                <a:latin typeface="Times New Roman" pitchFamily="18" charset="0"/>
                <a:cs typeface="Times New Roman" pitchFamily="18" charset="0"/>
              </a:rPr>
              <a:t>туристичної індустрії у світі, </a:t>
            </a:r>
            <a:r>
              <a:rPr lang="ru-RU" sz="2000" dirty="0" err="1">
                <a:latin typeface="Times New Roman" pitchFamily="18" charset="0"/>
                <a:cs typeface="Times New Roman" pitchFamily="18" charset="0"/>
              </a:rPr>
              <a:t>посиленням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мотивації</a:t>
            </a:r>
            <a:r>
              <a:rPr lang="ru-RU" sz="2000" dirty="0">
                <a:latin typeface="Times New Roman" pitchFamily="18" charset="0"/>
                <a:cs typeface="Times New Roman" pitchFamily="18" charset="0"/>
              </a:rPr>
              <a:t> до здорового способу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зростанням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уваги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до </a:t>
            </a:r>
            <a:r>
              <a:rPr lang="ru-RU" sz="2000" dirty="0" err="1" smtClean="0">
                <a:latin typeface="Times New Roman" pitchFamily="18" charset="0"/>
                <a:cs typeface="Times New Roman" pitchFamily="18" charset="0"/>
              </a:rPr>
              <a:t>активних</a:t>
            </a:r>
            <a:r>
              <a:rPr lang="ru-RU" sz="2000" dirty="0" smtClean="0">
                <a:latin typeface="Times New Roman" pitchFamily="18" charset="0"/>
                <a:cs typeface="Times New Roman" pitchFamily="18" charset="0"/>
              </a:rPr>
              <a:t> форм </a:t>
            </a:r>
            <a:r>
              <a:rPr lang="ru-RU" sz="2000" dirty="0" err="1" smtClean="0">
                <a:latin typeface="Times New Roman" pitchFamily="18" charset="0"/>
                <a:cs typeface="Times New Roman" pitchFamily="18" charset="0"/>
              </a:rPr>
              <a:t>організації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дозвілля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екологізація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свідомості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сучасної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a:t>
            </a:r>
          </a:p>
          <a:p>
            <a:pPr marL="0" indent="360363" algn="just" eaLnBrk="1" fontAlgn="auto" hangingPunct="1">
              <a:spcBef>
                <a:spcPts val="600"/>
              </a:spcBef>
              <a:spcAft>
                <a:spcPts val="600"/>
              </a:spcAft>
              <a:buFont typeface="Arial" pitchFamily="34" charset="0"/>
              <a:buNone/>
              <a:defRPr/>
            </a:pPr>
            <a:r>
              <a:rPr lang="uk-UA" sz="2000" dirty="0">
                <a:latin typeface="Times New Roman" pitchFamily="18" charset="0"/>
                <a:cs typeface="Times New Roman" pitchFamily="18" charset="0"/>
              </a:rPr>
              <a:t>Одним із найпоширеніших видів сучасного туризму є екологічний туризм, або </a:t>
            </a:r>
            <a:r>
              <a:rPr lang="uk-UA" sz="2000" dirty="0" err="1">
                <a:latin typeface="Times New Roman" pitchFamily="18" charset="0"/>
                <a:cs typeface="Times New Roman" pitchFamily="18" charset="0"/>
              </a:rPr>
              <a:t>екотуризм</a:t>
            </a:r>
            <a:r>
              <a:rPr lang="uk-UA" sz="2000" dirty="0">
                <a:latin typeface="Times New Roman" pitchFamily="18" charset="0"/>
                <a:cs typeface="Times New Roman" pitchFamily="18" charset="0"/>
              </a:rPr>
              <a:t>. Його розвитку сприяє надзвичайна різноманітність природи Землі, прагнення людей її </a:t>
            </a:r>
            <a:r>
              <a:rPr lang="uk-UA" sz="2000" dirty="0" smtClean="0">
                <a:latin typeface="Times New Roman" pitchFamily="18" charset="0"/>
                <a:cs typeface="Times New Roman" pitchFamily="18" charset="0"/>
              </a:rPr>
              <a:t>пізнати. Те </a:t>
            </a:r>
            <a:r>
              <a:rPr lang="uk-UA" sz="2000" dirty="0">
                <a:latin typeface="Times New Roman" pitchFamily="18" charset="0"/>
                <a:cs typeface="Times New Roman" pitchFamily="18" charset="0"/>
              </a:rPr>
              <a:t>саме стосується й України, яка також має величезні </a:t>
            </a:r>
            <a:r>
              <a:rPr lang="uk-UA" sz="2000" dirty="0" smtClean="0">
                <a:latin typeface="Times New Roman" pitchFamily="18" charset="0"/>
                <a:cs typeface="Times New Roman" pitchFamily="18" charset="0"/>
              </a:rPr>
              <a:t>природні багатства</a:t>
            </a:r>
            <a:r>
              <a:rPr lang="uk-UA" sz="2000" dirty="0">
                <a:latin typeface="Times New Roman" pitchFamily="18" charset="0"/>
                <a:cs typeface="Times New Roman" pitchFamily="18" charset="0"/>
              </a:rPr>
              <a:t>, які до цього часу залишаються порівняно мало освоєними. Про популярність </a:t>
            </a:r>
            <a:r>
              <a:rPr lang="uk-UA" sz="2000" dirty="0" err="1">
                <a:latin typeface="Times New Roman" pitchFamily="18" charset="0"/>
                <a:cs typeface="Times New Roman" pitchFamily="18" charset="0"/>
              </a:rPr>
              <a:t>екотуризму</a:t>
            </a:r>
            <a:r>
              <a:rPr lang="uk-UA" sz="2000" dirty="0">
                <a:latin typeface="Times New Roman" pitchFamily="18" charset="0"/>
                <a:cs typeface="Times New Roman" pitchFamily="18" charset="0"/>
              </a:rPr>
              <a:t> свідчить усе зростаюча кількість туристів, які подорожують на природі. Отже, </a:t>
            </a:r>
            <a:r>
              <a:rPr lang="uk-UA" sz="2000" dirty="0" smtClean="0">
                <a:latin typeface="Times New Roman" pitchFamily="18" charset="0"/>
                <a:cs typeface="Times New Roman" pitchFamily="18" charset="0"/>
              </a:rPr>
              <a:t>неодмінною умовою </a:t>
            </a:r>
            <a:r>
              <a:rPr lang="uk-UA" sz="2000" dirty="0">
                <a:latin typeface="Times New Roman" pitchFamily="18" charset="0"/>
                <a:cs typeface="Times New Roman" pitchFamily="18" charset="0"/>
              </a:rPr>
              <a:t>підготовки фахівця у сфері туризму є засвоєння </a:t>
            </a:r>
            <a:r>
              <a:rPr lang="uk-UA" sz="2000" dirty="0" smtClean="0">
                <a:latin typeface="Times New Roman" pitchFamily="18" charset="0"/>
                <a:cs typeface="Times New Roman" pitchFamily="18" charset="0"/>
              </a:rPr>
              <a:t>змісту дисципліни </a:t>
            </a:r>
            <a:r>
              <a:rPr lang="uk-UA" sz="2000" dirty="0">
                <a:latin typeface="Times New Roman" pitchFamily="18" charset="0"/>
                <a:cs typeface="Times New Roman" pitchFamily="18" charset="0"/>
              </a:rPr>
              <a:t>“Екологічний туризм”, набуття знань, які </a:t>
            </a:r>
            <a:r>
              <a:rPr lang="uk-UA" sz="2000" dirty="0" smtClean="0">
                <a:latin typeface="Times New Roman" pitchFamily="18" charset="0"/>
                <a:cs typeface="Times New Roman" pitchFamily="18" charset="0"/>
              </a:rPr>
              <a:t>можуть бути </a:t>
            </a:r>
            <a:r>
              <a:rPr lang="uk-UA" sz="2000" dirty="0">
                <a:latin typeface="Times New Roman" pitchFamily="18" charset="0"/>
                <a:cs typeface="Times New Roman" pitchFamily="18" charset="0"/>
              </a:rPr>
              <a:t>корисними у професійній роботі. </a:t>
            </a:r>
            <a:endParaRPr lang="uk-UA" sz="2000" dirty="0" smtClean="0">
              <a:latin typeface="Times New Roman" pitchFamily="18" charset="0"/>
              <a:cs typeface="Times New Roman" pitchFamily="18" charset="0"/>
            </a:endParaRPr>
          </a:p>
          <a:p>
            <a:pPr marL="0" indent="360363" algn="just" eaLnBrk="1" fontAlgn="auto" hangingPunct="1">
              <a:spcBef>
                <a:spcPts val="600"/>
              </a:spcBef>
              <a:spcAft>
                <a:spcPts val="600"/>
              </a:spcAft>
              <a:buFont typeface="Arial" pitchFamily="34" charset="0"/>
              <a:buNone/>
              <a:defRPr/>
            </a:pPr>
            <a:r>
              <a:rPr lang="ru-RU" sz="2000" dirty="0" err="1" smtClean="0">
                <a:latin typeface="Times New Roman" pitchFamily="18" charset="0"/>
                <a:cs typeface="Times New Roman" pitchFamily="18" charset="0"/>
              </a:rPr>
              <a:t>Вивчаючи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цей</a:t>
            </a:r>
            <a:r>
              <a:rPr lang="ru-RU" sz="2000" dirty="0">
                <a:latin typeface="Times New Roman" pitchFamily="18" charset="0"/>
                <a:cs typeface="Times New Roman" pitchFamily="18" charset="0"/>
              </a:rPr>
              <a:t> курс, Ви </a:t>
            </a:r>
            <a:r>
              <a:rPr lang="ru-RU" sz="2000" dirty="0" err="1">
                <a:latin typeface="Times New Roman" pitchFamily="18" charset="0"/>
                <a:cs typeface="Times New Roman" pitchFamily="18" charset="0"/>
              </a:rPr>
              <a:t>набудете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необхідних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фахових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компетенцій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дозволять </a:t>
            </a:r>
            <a:r>
              <a:rPr lang="ru-RU" sz="2000" dirty="0" err="1">
                <a:latin typeface="Times New Roman" pitchFamily="18" charset="0"/>
                <a:cs typeface="Times New Roman" pitchFamily="18" charset="0"/>
              </a:rPr>
              <a:t>почувати</a:t>
            </a:r>
            <a:r>
              <a:rPr lang="ru-RU" sz="2000" dirty="0">
                <a:latin typeface="Times New Roman" pitchFamily="18" charset="0"/>
                <a:cs typeface="Times New Roman" pitchFamily="18" charset="0"/>
              </a:rPr>
              <a:t> себе </a:t>
            </a:r>
            <a:r>
              <a:rPr lang="ru-RU" sz="2000" dirty="0" err="1">
                <a:latin typeface="Times New Roman" pitchFamily="18" charset="0"/>
                <a:cs typeface="Times New Roman" pitchFamily="18" charset="0"/>
              </a:rPr>
              <a:t>більш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впевнено</a:t>
            </a:r>
            <a:r>
              <a:rPr lang="ru-RU" sz="2000" dirty="0">
                <a:latin typeface="Times New Roman" pitchFamily="18" charset="0"/>
                <a:cs typeface="Times New Roman" pitchFamily="18" charset="0"/>
              </a:rPr>
              <a:t> на </a:t>
            </a:r>
            <a:r>
              <a:rPr lang="ru-RU" sz="2000" dirty="0" smtClean="0">
                <a:latin typeface="Times New Roman" pitchFamily="18" charset="0"/>
                <a:cs typeface="Times New Roman" pitchFamily="18" charset="0"/>
              </a:rPr>
              <a:t>ринку </a:t>
            </a:r>
            <a:r>
              <a:rPr lang="ru-RU" sz="2000" dirty="0" err="1" smtClean="0">
                <a:latin typeface="Times New Roman" pitchFamily="18" charset="0"/>
                <a:cs typeface="Times New Roman" pitchFamily="18" charset="0"/>
              </a:rPr>
              <a:t>туристичних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послуг</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гарантуючи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високу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туристичного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обслуговування</a:t>
            </a:r>
            <a:r>
              <a:rPr lang="ru-RU" sz="2000" dirty="0">
                <a:latin typeface="Times New Roman" pitchFamily="18" charset="0"/>
                <a:cs typeface="Times New Roman" pitchFamily="18" charset="0"/>
              </a:rPr>
              <a:t>.  </a:t>
            </a:r>
          </a:p>
          <a:p>
            <a:pPr marL="0" indent="0" algn="just" eaLnBrk="1" fontAlgn="auto" hangingPunct="1">
              <a:spcBef>
                <a:spcPts val="300"/>
              </a:spcBef>
              <a:spcAft>
                <a:spcPts val="300"/>
              </a:spcAft>
              <a:buFont typeface="Arial" pitchFamily="34" charset="0"/>
              <a:buNone/>
              <a:defRPr/>
            </a:pPr>
            <a:endParaRPr lang="uk-UA" sz="1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Місце для вмісту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658" y="0"/>
            <a:ext cx="9166658" cy="6858000"/>
          </a:xfrm>
        </p:spPr>
      </p:pic>
    </p:spTree>
    <p:extLst>
      <p:ext uri="{BB962C8B-B14F-4D97-AF65-F5344CB8AC3E}">
        <p14:creationId xmlns:p14="http://schemas.microsoft.com/office/powerpoint/2010/main" xmlns="" val="172424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280920" cy="850106"/>
          </a:xfrm>
        </p:spPr>
        <p:txBody>
          <a:bodyPr/>
          <a:lstStyle/>
          <a:p>
            <a:r>
              <a:rPr lang="uk-UA" sz="3600" b="1" dirty="0" smtClean="0">
                <a:solidFill>
                  <a:srgbClr val="0070C0"/>
                </a:solidFill>
                <a:latin typeface="Times New Roman" pitchFamily="18" charset="0"/>
                <a:cs typeface="Times New Roman" pitchFamily="18" charset="0"/>
              </a:rPr>
              <a:t>Програмні компетентності дисципліни</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a:xfrm>
            <a:off x="467544" y="1340768"/>
            <a:ext cx="8352928" cy="4785395"/>
          </a:xfrm>
        </p:spPr>
        <p:txBody>
          <a:bodyPr/>
          <a:lstStyle/>
          <a:p>
            <a:pPr marL="268288" indent="-268288" algn="just">
              <a:spcBef>
                <a:spcPts val="600"/>
              </a:spcBef>
              <a:spcAft>
                <a:spcPts val="600"/>
              </a:spcAft>
            </a:pPr>
            <a:r>
              <a:rPr lang="uk-UA" sz="1600" dirty="0">
                <a:latin typeface="Times New Roman" pitchFamily="18" charset="0"/>
                <a:cs typeface="Times New Roman" pitchFamily="18" charset="0"/>
              </a:rPr>
              <a:t>К02. Здатність зберігати та примножувати моральні, культурні, наукові цінності і досягнення суспільства на основі розуміння історії та закономірностей розвитку предметної області, її місця у загальній системі знань про природу і суспільство та у розвитку суспільства, техніки і технологій, використовувати різні види та форми рухової активності для активного відпочинку та ведення здорового способу життя;</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К05. Прагнення до збереження навколишнього </a:t>
            </a:r>
            <a:r>
              <a:rPr lang="uk-UA" sz="1600" dirty="0" smtClean="0">
                <a:latin typeface="Times New Roman" pitchFamily="18" charset="0"/>
                <a:cs typeface="Times New Roman" pitchFamily="18" charset="0"/>
              </a:rPr>
              <a:t>середовища</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К15. Знання та розуміння предметної області та розуміння специфіки професійної </a:t>
            </a:r>
            <a:r>
              <a:rPr lang="uk-UA" sz="1600" dirty="0" smtClean="0">
                <a:latin typeface="Times New Roman" pitchFamily="18" charset="0"/>
                <a:cs typeface="Times New Roman" pitchFamily="18" charset="0"/>
              </a:rPr>
              <a:t>діяльності</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К16. Здатність застосовувати знання у практичних </a:t>
            </a:r>
            <a:r>
              <a:rPr lang="uk-UA" sz="1600" dirty="0" smtClean="0">
                <a:latin typeface="Times New Roman" pitchFamily="18" charset="0"/>
                <a:cs typeface="Times New Roman" pitchFamily="18" charset="0"/>
              </a:rPr>
              <a:t>ситуаціях</a:t>
            </a:r>
            <a:r>
              <a:rPr lang="en-US" sz="1600" dirty="0" smtClean="0">
                <a:latin typeface="Times New Roman" pitchFamily="18" charset="0"/>
                <a:cs typeface="Times New Roman" pitchFamily="18" charset="0"/>
              </a:rPr>
              <a:t>;</a:t>
            </a:r>
            <a:r>
              <a:rPr lang="uk-UA"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smtClean="0">
                <a:latin typeface="Times New Roman" pitchFamily="18" charset="0"/>
                <a:cs typeface="Times New Roman" pitchFamily="18" charset="0"/>
              </a:rPr>
              <a:t>К19</a:t>
            </a:r>
            <a:r>
              <a:rPr lang="uk-UA" sz="1600" dirty="0">
                <a:latin typeface="Times New Roman" pitchFamily="18" charset="0"/>
                <a:cs typeface="Times New Roman" pitchFamily="18" charset="0"/>
              </a:rPr>
              <a:t>. Розуміння сучасних тенденцій і регіональних пріоритетів розвитку туризму в цілому та окремих його форм і </a:t>
            </a:r>
            <a:r>
              <a:rPr lang="uk-UA" sz="1600" dirty="0" smtClean="0">
                <a:latin typeface="Times New Roman" pitchFamily="18" charset="0"/>
                <a:cs typeface="Times New Roman" pitchFamily="18" charset="0"/>
              </a:rPr>
              <a:t>видів</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К20. Розуміння процесів організації туристичних подорожей і комплексного туристичного </a:t>
            </a:r>
            <a:r>
              <a:rPr lang="uk-UA" sz="1600" dirty="0" smtClean="0">
                <a:latin typeface="Times New Roman" pitchFamily="18" charset="0"/>
                <a:cs typeface="Times New Roman" pitchFamily="18" charset="0"/>
              </a:rPr>
              <a:t>обслуговування </a:t>
            </a:r>
            <a:r>
              <a:rPr lang="uk-UA" sz="1600" dirty="0">
                <a:latin typeface="Times New Roman" pitchFamily="18" charset="0"/>
                <a:cs typeface="Times New Roman" pitchFamily="18" charset="0"/>
              </a:rPr>
              <a:t>(готельного, ресторанного, транспортного, екскурсійного, рекреаційного</a:t>
            </a:r>
            <a:r>
              <a:rPr lang="uk-UA"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a:t>
            </a:r>
            <a:endParaRPr lang="uk-UA" sz="1600" dirty="0" smtClean="0">
              <a:latin typeface="Times New Roman" pitchFamily="18" charset="0"/>
              <a:cs typeface="Times New Roman" pitchFamily="18" charset="0"/>
            </a:endParaRPr>
          </a:p>
          <a:p>
            <a:pPr marL="268288" indent="-268288" algn="just">
              <a:spcBef>
                <a:spcPts val="600"/>
              </a:spcBef>
              <a:spcAft>
                <a:spcPts val="600"/>
              </a:spcAft>
            </a:pPr>
            <a:r>
              <a:rPr lang="uk-UA" sz="1600" dirty="0" smtClean="0">
                <a:latin typeface="Times New Roman" pitchFamily="18" charset="0"/>
                <a:cs typeface="Times New Roman" pitchFamily="18" charset="0"/>
              </a:rPr>
              <a:t>К23. Здатність </a:t>
            </a:r>
            <a:r>
              <a:rPr lang="uk-UA" sz="1600" dirty="0">
                <a:latin typeface="Times New Roman" pitchFamily="18" charset="0"/>
                <a:cs typeface="Times New Roman" pitchFamily="18" charset="0"/>
              </a:rPr>
              <a:t>забезпечувати безпеку туристів у звичайних та складних форс-мажорних обставинах.</a:t>
            </a:r>
            <a:endParaRPr lang="ru-RU" sz="1600" dirty="0">
              <a:latin typeface="Times New Roman" pitchFamily="18" charset="0"/>
              <a:cs typeface="Times New Roman" pitchFamily="18" charset="0"/>
            </a:endParaRPr>
          </a:p>
          <a:p>
            <a:pPr marL="0" indent="0" algn="just">
              <a:spcBef>
                <a:spcPts val="0"/>
              </a:spcBef>
              <a:spcAft>
                <a:spcPts val="600"/>
              </a:spcAft>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2955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640960" cy="1844824"/>
          </a:xfrm>
        </p:spPr>
        <p:txBody>
          <a:bodyPr/>
          <a:lstStyle/>
          <a:p>
            <a:pPr algn="just"/>
            <a:r>
              <a:rPr lang="uk-UA" sz="1600" dirty="0" smtClean="0">
                <a:latin typeface="Times New Roman" pitchFamily="18" charset="0"/>
                <a:ea typeface="+mn-ea"/>
                <a:cs typeface="Times New Roman" pitchFamily="18" charset="0"/>
              </a:rPr>
              <a:t>Екотуризм або екологічний туризм — тип туризму, що полягає у подорожах до природних недоторканих людиною та, часто, природоохоронних територій. Екотуристи намагаються не здійснювати значного впливу на територію. Екотуризм сприяє освіті туристів та дозволяє збирати гроші на заходи зі збереження території, допомагає розвитку ізольованих поселень. Розвиток екотуризму часто розглядається як важливий засіб збереження довкілля для майбутніх поколінь</a:t>
            </a:r>
            <a:endParaRPr lang="uk-UA" sz="1600" dirty="0">
              <a:latin typeface="Times New Roman" pitchFamily="18" charset="0"/>
              <a:ea typeface="+mn-ea"/>
              <a:cs typeface="Times New Roman" pitchFamily="18" charset="0"/>
            </a:endParaRPr>
          </a:p>
        </p:txBody>
      </p:sp>
      <p:pic>
        <p:nvPicPr>
          <p:cNvPr id="4" name="Місце для вмісту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99592" y="1700559"/>
            <a:ext cx="7632848" cy="5094926"/>
          </a:xfrm>
        </p:spPr>
      </p:pic>
    </p:spTree>
    <p:extLst>
      <p:ext uri="{BB962C8B-B14F-4D97-AF65-F5344CB8AC3E}">
        <p14:creationId xmlns:p14="http://schemas.microsoft.com/office/powerpoint/2010/main" xmlns="" val="4034643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1"/>
          </p:nvPr>
        </p:nvSpPr>
        <p:spPr>
          <a:xfrm>
            <a:off x="683568" y="548680"/>
            <a:ext cx="8136904" cy="288032"/>
          </a:xfrm>
        </p:spPr>
        <p:txBody>
          <a:bodyPr/>
          <a:lstStyle/>
          <a:p>
            <a:pPr marL="0" indent="182563" algn="ctr" eaLnBrk="1" hangingPunct="1">
              <a:lnSpc>
                <a:spcPts val="2000"/>
              </a:lnSpc>
              <a:spcBef>
                <a:spcPts val="0"/>
              </a:spcBef>
              <a:spcAft>
                <a:spcPts val="0"/>
              </a:spcAft>
              <a:buNone/>
            </a:pPr>
            <a:r>
              <a:rPr lang="ru-RU"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3600" b="1" dirty="0" err="1" smtClean="0">
                <a:solidFill>
                  <a:srgbClr val="0070C0"/>
                </a:solidFill>
                <a:latin typeface="Times New Roman" panose="02020603050405020304" pitchFamily="18" charset="0"/>
                <a:cs typeface="Times New Roman" panose="02020603050405020304" pitchFamily="18" charset="0"/>
              </a:rPr>
              <a:t>Зміст</a:t>
            </a:r>
            <a:r>
              <a:rPr lang="ru-RU" sz="3600" b="1" dirty="0" smtClean="0">
                <a:solidFill>
                  <a:srgbClr val="0070C0"/>
                </a:solidFill>
                <a:latin typeface="Times New Roman" panose="02020603050405020304" pitchFamily="18" charset="0"/>
                <a:cs typeface="Times New Roman" panose="02020603050405020304" pitchFamily="18" charset="0"/>
              </a:rPr>
              <a:t> </a:t>
            </a:r>
            <a:r>
              <a:rPr lang="ru-RU" sz="3600" b="1" dirty="0" err="1" smtClean="0">
                <a:solidFill>
                  <a:srgbClr val="0070C0"/>
                </a:solidFill>
                <a:latin typeface="Times New Roman" panose="02020603050405020304" pitchFamily="18" charset="0"/>
                <a:cs typeface="Times New Roman" panose="02020603050405020304" pitchFamily="18" charset="0"/>
              </a:rPr>
              <a:t>дисципліни</a:t>
            </a:r>
            <a:endParaRPr lang="ru-RU" sz="3600" b="1" dirty="0" smtClean="0">
              <a:solidFill>
                <a:srgbClr val="0070C0"/>
              </a:solidFill>
              <a:latin typeface="Times New Roman" panose="02020603050405020304" pitchFamily="18" charset="0"/>
              <a:cs typeface="Times New Roman" panose="02020603050405020304" pitchFamily="18" charset="0"/>
            </a:endParaRPr>
          </a:p>
          <a:p>
            <a:pPr marL="0" indent="182563" algn="just" eaLnBrk="1" hangingPunct="1">
              <a:lnSpc>
                <a:spcPts val="2000"/>
              </a:lnSpc>
              <a:spcBef>
                <a:spcPts val="0"/>
              </a:spcBef>
              <a:spcAft>
                <a:spcPts val="0"/>
              </a:spcAft>
              <a:buNone/>
            </a:pPr>
            <a:endParaRPr lang="uk-UA" sz="1900" b="1" dirty="0" smtClean="0">
              <a:latin typeface="Times New Roman" pitchFamily="18" charset="0"/>
              <a:cs typeface="Times New Roman" pitchFamily="18" charset="0"/>
            </a:endParaRPr>
          </a:p>
          <a:p>
            <a:pPr marL="0" indent="182563" algn="just" eaLnBrk="1" hangingPunct="1">
              <a:lnSpc>
                <a:spcPts val="2000"/>
              </a:lnSpc>
              <a:spcBef>
                <a:spcPts val="0"/>
              </a:spcBef>
              <a:spcAft>
                <a:spcPts val="0"/>
              </a:spcAft>
              <a:buNone/>
            </a:pPr>
            <a:r>
              <a:rPr lang="uk-UA" sz="1900" b="1" dirty="0" smtClean="0">
                <a:latin typeface="Times New Roman" pitchFamily="18" charset="0"/>
                <a:cs typeface="Times New Roman" pitchFamily="18" charset="0"/>
              </a:rPr>
              <a:t>Екологічний </a:t>
            </a:r>
            <a:r>
              <a:rPr lang="uk-UA" sz="1900" b="1" dirty="0">
                <a:latin typeface="Times New Roman" pitchFamily="18" charset="0"/>
                <a:cs typeface="Times New Roman" pitchFamily="18" charset="0"/>
              </a:rPr>
              <a:t>туризм (</a:t>
            </a:r>
            <a:r>
              <a:rPr lang="uk-UA" sz="1900" b="1" dirty="0" err="1">
                <a:latin typeface="Times New Roman" pitchFamily="18" charset="0"/>
                <a:cs typeface="Times New Roman" pitchFamily="18" charset="0"/>
              </a:rPr>
              <a:t>англ</a:t>
            </a:r>
            <a:r>
              <a:rPr lang="uk-UA" sz="1900" b="1" dirty="0">
                <a:latin typeface="Times New Roman" pitchFamily="18" charset="0"/>
                <a:cs typeface="Times New Roman" pitchFamily="18" charset="0"/>
              </a:rPr>
              <a:t>. </a:t>
            </a:r>
            <a:r>
              <a:rPr lang="de-DE" sz="1900" b="1" dirty="0" err="1">
                <a:latin typeface="Times New Roman" pitchFamily="18" charset="0"/>
                <a:cs typeface="Times New Roman" pitchFamily="18" charset="0"/>
              </a:rPr>
              <a:t>ecotour</a:t>
            </a:r>
            <a:r>
              <a:rPr lang="de-DE" sz="1900" b="1" dirty="0">
                <a:latin typeface="Times New Roman" pitchFamily="18" charset="0"/>
                <a:cs typeface="Times New Roman" pitchFamily="18" charset="0"/>
              </a:rPr>
              <a:t>, </a:t>
            </a:r>
            <a:r>
              <a:rPr lang="de-DE" sz="1900" b="1" dirty="0" err="1">
                <a:latin typeface="Times New Roman" pitchFamily="18" charset="0"/>
                <a:cs typeface="Times New Roman" pitchFamily="18" charset="0"/>
              </a:rPr>
              <a:t>ecotourism</a:t>
            </a:r>
            <a:r>
              <a:rPr lang="de-DE" sz="1900" b="1" dirty="0">
                <a:latin typeface="Times New Roman" pitchFamily="18" charset="0"/>
                <a:cs typeface="Times New Roman" pitchFamily="18" charset="0"/>
              </a:rPr>
              <a:t>) </a:t>
            </a:r>
            <a:r>
              <a:rPr lang="de-DE" sz="1900" dirty="0">
                <a:latin typeface="Times New Roman" pitchFamily="18" charset="0"/>
                <a:cs typeface="Times New Roman" pitchFamily="18" charset="0"/>
              </a:rPr>
              <a:t>- </a:t>
            </a:r>
            <a:r>
              <a:rPr lang="uk-UA" sz="1900" dirty="0">
                <a:latin typeface="Times New Roman" pitchFamily="18" charset="0"/>
                <a:cs typeface="Times New Roman" pitchFamily="18" charset="0"/>
              </a:rPr>
              <a:t>порівняно нове поняття в туристичній діяльності. Основна причина виникнення екологічного туризму знаходиться у </a:t>
            </a:r>
            <a:r>
              <a:rPr lang="uk-UA" sz="1900" dirty="0" smtClean="0">
                <a:latin typeface="Times New Roman" pitchFamily="18" charset="0"/>
                <a:cs typeface="Times New Roman" pitchFamily="18" charset="0"/>
              </a:rPr>
              <a:t>невідрегульованості </a:t>
            </a:r>
            <a:r>
              <a:rPr lang="uk-UA" sz="1900" dirty="0">
                <a:latin typeface="Times New Roman" pitchFamily="18" charset="0"/>
                <a:cs typeface="Times New Roman" pitchFamily="18" charset="0"/>
              </a:rPr>
              <a:t>відносин у системі «суспільство-природа», або в туристичній інтерпретації -«туризм-екологія». Саме орієнтацією на екологічну складову можна пояснити підвищену увагу в останні роки до відвідування місць з незміненим або мало зміненим природним середовищем. Численні опитування туристів свідчать, що серед провідних мотивів туристських подорожей на перший план все більше виступає прагнення людей до спілкування з природою. </a:t>
            </a:r>
            <a:endParaRPr lang="uk-UA" sz="1900" dirty="0" smtClean="0">
              <a:latin typeface="Times New Roman" pitchFamily="18" charset="0"/>
              <a:cs typeface="Times New Roman" pitchFamily="18" charset="0"/>
            </a:endParaRPr>
          </a:p>
          <a:p>
            <a:pPr marL="0" indent="182563" algn="just" eaLnBrk="1" hangingPunct="1">
              <a:lnSpc>
                <a:spcPts val="2000"/>
              </a:lnSpc>
              <a:spcBef>
                <a:spcPts val="0"/>
              </a:spcBef>
              <a:spcAft>
                <a:spcPts val="0"/>
              </a:spcAft>
              <a:buNone/>
            </a:pPr>
            <a:endParaRPr lang="uk-UA" sz="1900" dirty="0" smtClean="0">
              <a:latin typeface="Times New Roman" pitchFamily="18" charset="0"/>
              <a:cs typeface="Times New Roman" pitchFamily="18" charset="0"/>
            </a:endParaRPr>
          </a:p>
          <a:p>
            <a:pPr marL="0" indent="182563" algn="just" eaLnBrk="1" hangingPunct="1">
              <a:lnSpc>
                <a:spcPts val="2000"/>
              </a:lnSpc>
              <a:spcBef>
                <a:spcPts val="0"/>
              </a:spcBef>
              <a:spcAft>
                <a:spcPts val="0"/>
              </a:spcAft>
              <a:buNone/>
            </a:pPr>
            <a:r>
              <a:rPr lang="uk-UA" sz="1900" b="1" dirty="0" smtClean="0">
                <a:latin typeface="Times New Roman" pitchFamily="18" charset="0"/>
                <a:cs typeface="Times New Roman" pitchFamily="18" charset="0"/>
              </a:rPr>
              <a:t>Метою</a:t>
            </a:r>
            <a:r>
              <a:rPr lang="uk-UA" sz="1900" dirty="0" smtClean="0">
                <a:latin typeface="Times New Roman" pitchFamily="18" charset="0"/>
                <a:cs typeface="Times New Roman" pitchFamily="18" charset="0"/>
              </a:rPr>
              <a:t> вивчення </a:t>
            </a:r>
            <a:r>
              <a:rPr lang="uk-UA" sz="1900" b="1" dirty="0" smtClean="0">
                <a:latin typeface="Times New Roman" pitchFamily="18" charset="0"/>
                <a:cs typeface="Times New Roman" pitchFamily="18" charset="0"/>
              </a:rPr>
              <a:t>дисципліни</a:t>
            </a:r>
            <a:r>
              <a:rPr lang="uk-UA" sz="1900" dirty="0" smtClean="0">
                <a:latin typeface="Times New Roman" pitchFamily="18" charset="0"/>
                <a:cs typeface="Times New Roman" pitchFamily="18" charset="0"/>
              </a:rPr>
              <a:t> є оволодіння знаннями зі сфери екологічного туризму та можливість їх використання у професійній діяльності. </a:t>
            </a:r>
          </a:p>
          <a:p>
            <a:pPr marL="0" indent="360363" algn="just" eaLnBrk="1" hangingPunct="1">
              <a:spcBef>
                <a:spcPts val="300"/>
              </a:spcBef>
              <a:spcAft>
                <a:spcPts val="300"/>
              </a:spcAft>
              <a:buNone/>
            </a:pPr>
            <a:r>
              <a:rPr lang="uk-UA" sz="1900" dirty="0" smtClean="0">
                <a:latin typeface="Times New Roman" pitchFamily="18" charset="0"/>
                <a:cs typeface="Times New Roman" pitchFamily="18" charset="0"/>
              </a:rPr>
              <a:t>У процесі опанування дисципліни Ви дізнаєтеся</a:t>
            </a:r>
            <a:r>
              <a:rPr lang="en-US" sz="1900" dirty="0" smtClean="0">
                <a:latin typeface="Times New Roman" panose="02020603050405020304" pitchFamily="18" charset="0"/>
                <a:cs typeface="Times New Roman" panose="02020603050405020304" pitchFamily="18" charset="0"/>
              </a:rPr>
              <a:t>:</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рушійні </a:t>
            </a:r>
            <a:r>
              <a:rPr lang="uk-UA" sz="1900" dirty="0">
                <a:latin typeface="Times New Roman" panose="02020603050405020304" pitchFamily="18" charset="0"/>
                <a:cs typeface="Times New Roman" panose="02020603050405020304" pitchFamily="18" charset="0"/>
              </a:rPr>
              <a:t>сили, які визначали і визначають розвиток </a:t>
            </a:r>
            <a:r>
              <a:rPr lang="uk-UA" sz="1900" dirty="0" err="1">
                <a:latin typeface="Times New Roman" panose="02020603050405020304" pitchFamily="18" charset="0"/>
                <a:cs typeface="Times New Roman" panose="02020603050405020304" pitchFamily="18" charset="0"/>
              </a:rPr>
              <a:t>екотуризму</a:t>
            </a:r>
            <a:r>
              <a:rPr lang="uk-UA" sz="1900" dirty="0">
                <a:latin typeface="Times New Roman" panose="02020603050405020304" pitchFamily="18" charset="0"/>
                <a:cs typeface="Times New Roman" panose="02020603050405020304" pitchFamily="18" charset="0"/>
              </a:rPr>
              <a:t>;</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причини </a:t>
            </a:r>
            <a:r>
              <a:rPr lang="uk-UA" sz="1900" dirty="0">
                <a:latin typeface="Times New Roman" panose="02020603050405020304" pitchFamily="18" charset="0"/>
                <a:cs typeface="Times New Roman" panose="02020603050405020304" pitchFamily="18" charset="0"/>
              </a:rPr>
              <a:t>зародження і подальшого розвитку </a:t>
            </a:r>
            <a:r>
              <a:rPr lang="uk-UA" sz="1900" dirty="0" err="1">
                <a:latin typeface="Times New Roman" panose="02020603050405020304" pitchFamily="18" charset="0"/>
                <a:cs typeface="Times New Roman" panose="02020603050405020304" pitchFamily="18" charset="0"/>
              </a:rPr>
              <a:t>екотуризму</a:t>
            </a:r>
            <a:r>
              <a:rPr lang="uk-UA" sz="1900" dirty="0">
                <a:latin typeface="Times New Roman" panose="02020603050405020304" pitchFamily="18" charset="0"/>
                <a:cs typeface="Times New Roman" panose="02020603050405020304" pitchFamily="18" charset="0"/>
              </a:rPr>
              <a:t>;</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основи </a:t>
            </a:r>
            <a:r>
              <a:rPr lang="uk-UA" sz="1900" dirty="0" err="1">
                <a:latin typeface="Times New Roman" panose="02020603050405020304" pitchFamily="18" charset="0"/>
                <a:cs typeface="Times New Roman" panose="02020603050405020304" pitchFamily="18" charset="0"/>
              </a:rPr>
              <a:t>екотуристичної</a:t>
            </a:r>
            <a:r>
              <a:rPr lang="uk-UA" sz="1900" dirty="0">
                <a:latin typeface="Times New Roman" panose="02020603050405020304" pitchFamily="18" charset="0"/>
                <a:cs typeface="Times New Roman" panose="02020603050405020304" pitchFamily="18" charset="0"/>
              </a:rPr>
              <a:t> діяльності;</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об’єкти </a:t>
            </a:r>
            <a:r>
              <a:rPr lang="uk-UA" sz="1900" dirty="0" err="1">
                <a:latin typeface="Times New Roman" panose="02020603050405020304" pitchFamily="18" charset="0"/>
                <a:cs typeface="Times New Roman" panose="02020603050405020304" pitchFamily="18" charset="0"/>
              </a:rPr>
              <a:t>екотуризму</a:t>
            </a:r>
            <a:r>
              <a:rPr lang="uk-UA" sz="1900" dirty="0">
                <a:latin typeface="Times New Roman" panose="02020603050405020304" pitchFamily="18" charset="0"/>
                <a:cs typeface="Times New Roman" panose="02020603050405020304" pitchFamily="18" charset="0"/>
              </a:rPr>
              <a:t>. </a:t>
            </a:r>
            <a:r>
              <a:rPr lang="ru-RU" sz="1900" dirty="0" smtClean="0">
                <a:latin typeface="Times New Roman" pitchFamily="18" charset="0"/>
                <a:cs typeface="Times New Roman" pitchFamily="18" charset="0"/>
              </a:rPr>
              <a:t> </a:t>
            </a:r>
            <a:endParaRPr lang="en-US" sz="19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Місце для вмісту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39943" cy="6858000"/>
          </a:xfrm>
        </p:spPr>
      </p:pic>
    </p:spTree>
    <p:extLst>
      <p:ext uri="{BB962C8B-B14F-4D97-AF65-F5344CB8AC3E}">
        <p14:creationId xmlns:p14="http://schemas.microsoft.com/office/powerpoint/2010/main" xmlns="" val="927793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755576" y="260351"/>
            <a:ext cx="7941568" cy="792385"/>
          </a:xfrm>
        </p:spPr>
        <p:txBody>
          <a:bodyPr/>
          <a:lstStyle/>
          <a:p>
            <a:pPr eaLnBrk="1" hangingPunct="1">
              <a:lnSpc>
                <a:spcPts val="3000"/>
              </a:lnSpc>
            </a:pPr>
            <a:r>
              <a:rPr lang="uk-UA" sz="3600" b="1" dirty="0" smtClean="0">
                <a:solidFill>
                  <a:srgbClr val="0070C0"/>
                </a:solidFill>
                <a:latin typeface="Times New Roman" pitchFamily="18" charset="0"/>
                <a:cs typeface="Times New Roman" panose="02020603050405020304" pitchFamily="18" charset="0"/>
              </a:rPr>
              <a:t>Значення дисципліни </a:t>
            </a:r>
            <a:endParaRPr lang="ru-RU" sz="3600" b="1" dirty="0" smtClean="0">
              <a:solidFill>
                <a:srgbClr val="0070C0"/>
              </a:solidFill>
              <a:latin typeface="Times New Roman" panose="02020603050405020304" pitchFamily="18" charset="0"/>
              <a:cs typeface="Times New Roman" panose="02020603050405020304" pitchFamily="18" charset="0"/>
            </a:endParaRPr>
          </a:p>
        </p:txBody>
      </p:sp>
      <p:sp>
        <p:nvSpPr>
          <p:cNvPr id="18434" name="Rectangle 3"/>
          <p:cNvSpPr>
            <a:spLocks noGrp="1"/>
          </p:cNvSpPr>
          <p:nvPr>
            <p:ph type="body" idx="1"/>
          </p:nvPr>
        </p:nvSpPr>
        <p:spPr>
          <a:xfrm>
            <a:off x="0" y="1052736"/>
            <a:ext cx="9144000" cy="5544616"/>
          </a:xfrm>
        </p:spPr>
        <p:txBody>
          <a:bodyPr/>
          <a:lstStyle/>
          <a:p>
            <a:pPr marL="0" indent="182563" algn="just" eaLnBrk="1" fontAlgn="auto" hangingPunct="1">
              <a:spcBef>
                <a:spcPts val="300"/>
              </a:spcBef>
              <a:spcAft>
                <a:spcPts val="300"/>
              </a:spcAft>
              <a:buNone/>
              <a:tabLst>
                <a:tab pos="266700" algn="l"/>
              </a:tabLst>
              <a:defRPr/>
            </a:pPr>
            <a:r>
              <a:rPr lang="uk-UA" sz="1600" dirty="0" smtClean="0">
                <a:latin typeface="Times New Roman" pitchFamily="18" charset="0"/>
                <a:cs typeface="Times New Roman" pitchFamily="18" charset="0"/>
              </a:rPr>
              <a:t>  Навчальна дисципліна «Екологічний туризм» відіграє важливу роль у професійній підготовці фахівців з туризму. Отримані знання, вміння і навички будуть корисними при опануванні таких фахових дисциплін як «Організація туризму», «Інфраструктура туризму», «Самодіяльний туризм» та ін., що викладаються студентам спеціальності «Туризм».</a:t>
            </a:r>
            <a:endParaRPr lang="ru-RU" sz="1600" dirty="0" smtClean="0">
              <a:latin typeface="Times New Roman" pitchFamily="18" charset="0"/>
              <a:cs typeface="Times New Roman" pitchFamily="18" charset="0"/>
            </a:endParaRPr>
          </a:p>
          <a:p>
            <a:pPr marL="0" indent="182563" algn="just" eaLnBrk="1" fontAlgn="auto" hangingPunct="1">
              <a:spcBef>
                <a:spcPts val="300"/>
              </a:spcBef>
              <a:spcAft>
                <a:spcPts val="300"/>
              </a:spcAft>
              <a:buNone/>
              <a:tabLst>
                <a:tab pos="266700" algn="l"/>
              </a:tabLst>
              <a:defRPr/>
            </a:pPr>
            <a:r>
              <a:rPr lang="ru-RU" sz="1600" dirty="0" smtClean="0">
                <a:latin typeface="Times New Roman" pitchFamily="18" charset="0"/>
                <a:cs typeface="Times New Roman" pitchFamily="18" charset="0"/>
              </a:rPr>
              <a:t>   </a:t>
            </a:r>
            <a:r>
              <a:rPr lang="ru-RU" sz="1600" dirty="0" err="1" smtClean="0">
                <a:latin typeface="Times New Roman" panose="02020603050405020304" pitchFamily="18" charset="0"/>
                <a:cs typeface="Times New Roman" panose="02020603050405020304" pitchFamily="18" charset="0"/>
              </a:rPr>
              <a:t>Вивчення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дисципліни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допоможе</a:t>
            </a:r>
            <a:r>
              <a:rPr lang="ru-RU" sz="1600" dirty="0" smtClean="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a:latin typeface="Times New Roman" panose="02020603050405020304" pitchFamily="18" charset="0"/>
                <a:cs typeface="Times New Roman" panose="02020603050405020304" pitchFamily="18" charset="0"/>
              </a:rPr>
              <a:t>розробляти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екологічні</a:t>
            </a:r>
            <a:r>
              <a:rPr lang="ru-RU" sz="1600" dirty="0">
                <a:latin typeface="Times New Roman" panose="02020603050405020304" pitchFamily="18" charset="0"/>
                <a:cs typeface="Times New Roman" panose="02020603050405020304" pitchFamily="18" charset="0"/>
              </a:rPr>
              <a:t> тури для </a:t>
            </a:r>
            <a:r>
              <a:rPr lang="ru-RU" sz="1600" dirty="0" err="1">
                <a:latin typeface="Times New Roman" panose="02020603050405020304" pitchFamily="18" charset="0"/>
                <a:cs typeface="Times New Roman" panose="02020603050405020304" pitchFamily="18" charset="0"/>
              </a:rPr>
              <a:t>різних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суспільних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a:t>
            </a:r>
            <a:r>
              <a:rPr lang="ru-RU" sz="1600" dirty="0">
                <a:latin typeface="Times New Roman" panose="02020603050405020304" pitchFamily="18" charset="0"/>
                <a:cs typeface="Times New Roman" panose="02020603050405020304" pitchFamily="18" charset="0"/>
              </a:rPr>
              <a:t> і </a:t>
            </a:r>
            <a:r>
              <a:rPr lang="ru-RU" sz="1600" dirty="0" err="1" smtClean="0">
                <a:latin typeface="Times New Roman" panose="02020603050405020304" pitchFamily="18" charset="0"/>
                <a:cs typeface="Times New Roman" panose="02020603050405020304" pitchFamily="18" charset="0"/>
              </a:rPr>
              <a:t>різних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територіальних</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об’єктів</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організувати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розміщення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харчування</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програми</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обслуговування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екотуристів</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розрахувати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потенційне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навантаження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туристичних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довкілля</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і </a:t>
            </a:r>
            <a:r>
              <a:rPr lang="ru-RU" sz="1600" dirty="0" err="1" smtClean="0">
                <a:latin typeface="Times New Roman" panose="02020603050405020304" pitchFamily="18" charset="0"/>
                <a:cs typeface="Times New Roman" panose="02020603050405020304" pitchFamily="18" charset="0"/>
              </a:rPr>
              <a:t>розробляти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запобіжні</a:t>
            </a:r>
            <a:r>
              <a:rPr lang="ru-RU" sz="1600" dirty="0">
                <a:latin typeface="Times New Roman" panose="02020603050405020304" pitchFamily="18" charset="0"/>
                <a:cs typeface="Times New Roman" panose="02020603050405020304" pitchFamily="18" charset="0"/>
              </a:rPr>
              <a:t> заходи до </a:t>
            </a:r>
            <a:r>
              <a:rPr lang="ru-RU" sz="1600" dirty="0" err="1">
                <a:latin typeface="Times New Roman" panose="02020603050405020304" pitchFamily="18" charset="0"/>
                <a:cs typeface="Times New Roman" panose="02020603050405020304" pitchFamily="18" charset="0"/>
              </a:rPr>
              <a:t>мінімізації</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усунення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негативних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впливів</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організовувати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взаємодію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між</a:t>
            </a:r>
            <a:r>
              <a:rPr lang="ru-RU" sz="1600" dirty="0">
                <a:latin typeface="Times New Roman" panose="02020603050405020304" pitchFamily="18" charset="0"/>
                <a:cs typeface="Times New Roman" panose="02020603050405020304" pitchFamily="18" charset="0"/>
              </a:rPr>
              <a:t> туроператорами, </a:t>
            </a:r>
            <a:r>
              <a:rPr lang="ru-RU" sz="1600" dirty="0" err="1">
                <a:latin typeface="Times New Roman" panose="02020603050405020304" pitchFamily="18" charset="0"/>
                <a:cs typeface="Times New Roman" panose="02020603050405020304" pitchFamily="18" charset="0"/>
              </a:rPr>
              <a:t>туристичними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групами</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і </a:t>
            </a:r>
            <a:r>
              <a:rPr lang="ru-RU" sz="1600" dirty="0" err="1" smtClean="0">
                <a:latin typeface="Times New Roman" panose="02020603050405020304" pitchFamily="18" charset="0"/>
                <a:cs typeface="Times New Roman" panose="02020603050405020304" pitchFamily="18" charset="0"/>
              </a:rPr>
              <a:t>установами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відповідальними</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природні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території</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яких</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здійснюються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екотури</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розробляти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і </a:t>
            </a:r>
            <a:r>
              <a:rPr lang="ru-RU" sz="1600" dirty="0" err="1">
                <a:latin typeface="Times New Roman" panose="02020603050405020304" pitchFamily="18" charset="0"/>
                <a:cs typeface="Times New Roman" panose="02020603050405020304" pitchFamily="18" charset="0"/>
              </a:rPr>
              <a:t>реалізовувати</a:t>
            </a:r>
            <a:r>
              <a:rPr lang="ru-RU" sz="1600" dirty="0">
                <a:latin typeface="Times New Roman" panose="02020603050405020304" pitchFamily="18" charset="0"/>
                <a:cs typeface="Times New Roman" panose="02020603050405020304" pitchFamily="18" charset="0"/>
              </a:rPr>
              <a:t> заходи </a:t>
            </a:r>
            <a:r>
              <a:rPr lang="ru-RU" sz="1600" dirty="0" err="1">
                <a:latin typeface="Times New Roman" panose="02020603050405020304" pitchFamily="18" charset="0"/>
                <a:cs typeface="Times New Roman" panose="02020603050405020304" pitchFamily="18" charset="0"/>
              </a:rPr>
              <a:t>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залучення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екотуристів</a:t>
            </a:r>
            <a:r>
              <a:rPr lang="ru-RU" sz="1600" dirty="0">
                <a:latin typeface="Times New Roman" panose="02020603050405020304" pitchFamily="18" charset="0"/>
                <a:cs typeface="Times New Roman" panose="02020603050405020304" pitchFamily="18" charset="0"/>
              </a:rPr>
              <a:t> до </a:t>
            </a:r>
            <a:r>
              <a:rPr lang="ru-RU" sz="1600" dirty="0" err="1" smtClean="0">
                <a:latin typeface="Times New Roman" panose="02020603050405020304" pitchFamily="18" charset="0"/>
                <a:cs typeface="Times New Roman" panose="02020603050405020304" pitchFamily="18" charset="0"/>
              </a:rPr>
              <a:t>діяльності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спрямованої</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 </a:t>
            </a:r>
            <a:r>
              <a:rPr lang="ru-RU" sz="1600" dirty="0" err="1">
                <a:latin typeface="Times New Roman" panose="02020603050405020304" pitchFamily="18" charset="0"/>
                <a:cs typeface="Times New Roman" panose="02020603050405020304" pitchFamily="18" charset="0"/>
              </a:rPr>
              <a:t>збереження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довкілля</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біорізноманіття</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враховувати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при </a:t>
            </a:r>
            <a:r>
              <a:rPr lang="ru-RU" sz="1600" dirty="0" err="1">
                <a:latin typeface="Times New Roman" panose="02020603050405020304" pitchFamily="18" charset="0"/>
                <a:cs typeface="Times New Roman" panose="02020603050405020304" pitchFamily="18" charset="0"/>
              </a:rPr>
              <a:t>здійсненні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екотурів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інтереси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місцевих</a:t>
            </a:r>
            <a:r>
              <a:rPr lang="ru-RU" sz="1600" dirty="0">
                <a:latin typeface="Times New Roman" panose="02020603050405020304" pitchFamily="18" charset="0"/>
                <a:cs typeface="Times New Roman" panose="02020603050405020304" pitchFamily="18" charset="0"/>
              </a:rPr>
              <a:t> громад</a:t>
            </a:r>
            <a:r>
              <a:rPr lang="ru-RU" sz="1600" dirty="0" smtClean="0">
                <a:latin typeface="Times New Roman" panose="02020603050405020304" pitchFamily="18" charset="0"/>
                <a:cs typeface="Times New Roman" panose="02020603050405020304" pitchFamily="18" charset="0"/>
              </a:rPr>
              <a:t>.</a:t>
            </a:r>
          </a:p>
          <a:p>
            <a:pPr marL="360362" indent="0" algn="just" eaLnBrk="1" fontAlgn="auto" hangingPunct="1">
              <a:spcBef>
                <a:spcPts val="300"/>
              </a:spcBef>
              <a:spcAft>
                <a:spcPts val="300"/>
              </a:spcAft>
              <a:buNone/>
              <a:defRPr/>
            </a:pPr>
            <a:r>
              <a:rPr lang="uk-UA" sz="1600" dirty="0" smtClean="0">
                <a:latin typeface="Times New Roman" panose="02020603050405020304" pitchFamily="18" charset="0"/>
                <a:cs typeface="Times New Roman" panose="02020603050405020304" pitchFamily="18" charset="0"/>
              </a:rPr>
              <a:t>	Обравши </a:t>
            </a:r>
            <a:r>
              <a:rPr lang="uk-UA" sz="1600" dirty="0">
                <a:latin typeface="Times New Roman" panose="02020603050405020304" pitchFamily="18" charset="0"/>
                <a:cs typeface="Times New Roman" panose="02020603050405020304" pitchFamily="18" charset="0"/>
              </a:rPr>
              <a:t>дану </a:t>
            </a:r>
            <a:r>
              <a:rPr lang="uk-UA" sz="1600" dirty="0" smtClean="0">
                <a:latin typeface="Times New Roman" panose="02020603050405020304" pitchFamily="18" charset="0"/>
                <a:cs typeface="Times New Roman" panose="02020603050405020304" pitchFamily="18" charset="0"/>
              </a:rPr>
              <a:t>дисципліну, </a:t>
            </a:r>
            <a:r>
              <a:rPr lang="uk-UA" sz="1600" dirty="0">
                <a:latin typeface="Times New Roman" panose="02020603050405020304" pitchFamily="18" charset="0"/>
                <a:cs typeface="Times New Roman" panose="02020603050405020304" pitchFamily="18" charset="0"/>
              </a:rPr>
              <a:t>ви зможете </a:t>
            </a:r>
            <a:r>
              <a:rPr lang="uk-UA" sz="1600" dirty="0" smtClean="0">
                <a:latin typeface="Times New Roman" panose="02020603050405020304" pitchFamily="18" charset="0"/>
                <a:cs typeface="Times New Roman" panose="02020603050405020304" pitchFamily="18" charset="0"/>
              </a:rPr>
              <a:t>не лише скласти уявлення про різноманіття форм і видів спортивно-оздоровчої діяльності, але й навчитися самостійно створювати якісний продукт у сфері спортивного туризму.</a:t>
            </a:r>
            <a:endParaRPr lang="ru-RU" sz="1600" dirty="0">
              <a:latin typeface="Times New Roman" panose="02020603050405020304" pitchFamily="18" charset="0"/>
              <a:cs typeface="Times New Roman" panose="02020603050405020304" pitchFamily="18" charset="0"/>
            </a:endParaRPr>
          </a:p>
          <a:p>
            <a:pPr marL="182562" indent="0" eaLnBrk="1" fontAlgn="auto" hangingPunct="1">
              <a:lnSpc>
                <a:spcPct val="120000"/>
              </a:lnSpc>
              <a:spcBef>
                <a:spcPts val="0"/>
              </a:spcBef>
              <a:spcAft>
                <a:spcPts val="0"/>
              </a:spcAft>
              <a:buNone/>
              <a:defRPr/>
            </a:pPr>
            <a:endParaRPr lang="ru-RU" sz="1600" dirty="0"/>
          </a:p>
          <a:p>
            <a:pPr indent="-160338" eaLnBrk="1" fontAlgn="auto" hangingPunct="1">
              <a:lnSpc>
                <a:spcPct val="120000"/>
              </a:lnSpc>
              <a:spcBef>
                <a:spcPts val="0"/>
              </a:spcBef>
              <a:spcAft>
                <a:spcPts val="0"/>
              </a:spcAft>
              <a:defRPr/>
            </a:pPr>
            <a:endParaRPr lang="ru-RU" sz="1600" dirty="0" smtClean="0">
              <a:latin typeface="Times New Roman" panose="02020603050405020304" pitchFamily="18" charset="0"/>
              <a:cs typeface="Times New Roman" panose="02020603050405020304" pitchFamily="18" charset="0"/>
            </a:endParaRPr>
          </a:p>
          <a:p>
            <a:pPr indent="-160338" eaLnBrk="1" fontAlgn="auto" hangingPunct="1">
              <a:lnSpc>
                <a:spcPct val="120000"/>
              </a:lnSpc>
              <a:spcBef>
                <a:spcPts val="0"/>
              </a:spcBef>
              <a:spcAft>
                <a:spcPts val="0"/>
              </a:spcAft>
              <a:defRPr/>
            </a:pPr>
            <a:endParaRPr lang="ru-RU" sz="1600" dirty="0">
              <a:latin typeface="Times New Roman" panose="02020603050405020304" pitchFamily="18" charset="0"/>
              <a:cs typeface="Times New Roman" panose="02020603050405020304" pitchFamily="18" charset="0"/>
            </a:endParaRPr>
          </a:p>
          <a:p>
            <a:pPr marL="0" indent="0" eaLnBrk="1" hangingPunct="1">
              <a:spcBef>
                <a:spcPts val="0"/>
              </a:spcBef>
              <a:buNone/>
            </a:pPr>
            <a:r>
              <a:rPr lang="ru-RU" sz="1600" dirty="0" smtClean="0">
                <a:latin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880</Words>
  <Application>Microsoft Office PowerPoint</Application>
  <PresentationFormat>Экран (4:3)</PresentationFormat>
  <Paragraphs>62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Дисципліна вільного вибору «Екологічний туризм» </vt:lpstr>
      <vt:lpstr>Компетенції: </vt:lpstr>
      <vt:lpstr> Актуальність дисципліни </vt:lpstr>
      <vt:lpstr>Слайд 4</vt:lpstr>
      <vt:lpstr>Програмні компетентності дисципліни</vt:lpstr>
      <vt:lpstr>Екотуризм або екологічний туризм — тип туризму, що полягає у подорожах до природних недоторканих людиною та, часто, природоохоронних територій. Екотуристи намагаються не здійснювати значного впливу на територію. Екотуризм сприяє освіті туристів та дозволяє збирати гроші на заходи зі збереження території, допомагає розвитку ізольованих поселень. Розвиток екотуризму часто розглядається як важливий засіб збереження довкілля для майбутніх поколінь</vt:lpstr>
      <vt:lpstr>Слайд 7</vt:lpstr>
      <vt:lpstr>Слайд 8</vt:lpstr>
      <vt:lpstr>Значення дисципліни </vt:lpstr>
      <vt:lpstr>Слайд 10</vt:lpstr>
      <vt:lpstr>Джерела інформації</vt:lpstr>
      <vt:lpstr>Автор-упорядник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Вибіркова дисципліна «Етика»</dc:title>
  <dc:creator>Home</dc:creator>
  <cp:lastModifiedBy>iyudin</cp:lastModifiedBy>
  <cp:revision>108</cp:revision>
  <dcterms:created xsi:type="dcterms:W3CDTF">2012-10-25T14:30:34Z</dcterms:created>
  <dcterms:modified xsi:type="dcterms:W3CDTF">2021-01-22T13:12:13Z</dcterms:modified>
</cp:coreProperties>
</file>