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261" r:id="rId3"/>
    <p:sldId id="258" r:id="rId4"/>
    <p:sldId id="272" r:id="rId5"/>
    <p:sldId id="262" r:id="rId6"/>
    <p:sldId id="277" r:id="rId7"/>
    <p:sldId id="278" r:id="rId8"/>
    <p:sldId id="268" r:id="rId9"/>
    <p:sldId id="269" r:id="rId10"/>
    <p:sldId id="266" r:id="rId11"/>
    <p:sldId id="271" r:id="rId12"/>
    <p:sldId id="270" r:id="rId13"/>
    <p:sldId id="275" r:id="rId14"/>
    <p:sldId id="264" r:id="rId15"/>
    <p:sldId id="265" r:id="rId16"/>
    <p:sldId id="273" r:id="rId17"/>
    <p:sldId id="274" r:id="rId18"/>
    <p:sldId id="263" r:id="rId19"/>
    <p:sldId id="279" r:id="rId20"/>
    <p:sldId id="276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89312" autoAdjust="0"/>
  </p:normalViewPr>
  <p:slideViewPr>
    <p:cSldViewPr>
      <p:cViewPr varScale="1">
        <p:scale>
          <a:sx n="93" d="100"/>
          <a:sy n="93" d="100"/>
        </p:scale>
        <p:origin x="-42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1998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7.jpe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7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DC656CC-2CA9-4E96-8FDC-C9AF0A6B973D}" type="doc">
      <dgm:prSet loTypeId="urn:microsoft.com/office/officeart/2005/8/layout/vList2" loCatId="list" qsTypeId="urn:microsoft.com/office/officeart/2005/8/quickstyle/3d2" qsCatId="3D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98CED9D0-8533-4491-9EB8-CBCACE135900}">
      <dgm:prSet custT="1"/>
      <dgm:spPr/>
      <dgm:t>
        <a:bodyPr/>
        <a:lstStyle/>
        <a:p>
          <a:pPr rtl="0"/>
          <a:r>
            <a:rPr lang="ru-RU" sz="2000" b="1" noProof="0" dirty="0" smtClean="0"/>
            <a:t>	Преподаватель потерял монополию на знания </a:t>
          </a:r>
          <a:endParaRPr lang="ru-RU" sz="2000" b="1" noProof="0" dirty="0"/>
        </a:p>
      </dgm:t>
    </dgm:pt>
    <dgm:pt modelId="{685E2AAE-0BBD-4B81-90F0-0F358DB44772}" type="parTrans" cxnId="{0B4BD3F1-3916-49DB-A6F1-889930D9962B}">
      <dgm:prSet/>
      <dgm:spPr/>
      <dgm:t>
        <a:bodyPr/>
        <a:lstStyle/>
        <a:p>
          <a:endParaRPr lang="ru-RU"/>
        </a:p>
      </dgm:t>
    </dgm:pt>
    <dgm:pt modelId="{8A773231-2D11-4698-ABDA-A3137E945483}" type="sibTrans" cxnId="{0B4BD3F1-3916-49DB-A6F1-889930D9962B}">
      <dgm:prSet/>
      <dgm:spPr/>
      <dgm:t>
        <a:bodyPr/>
        <a:lstStyle/>
        <a:p>
          <a:endParaRPr lang="ru-RU"/>
        </a:p>
      </dgm:t>
    </dgm:pt>
    <dgm:pt modelId="{8B5F3575-D501-4685-8EC6-8D0EB0119252}">
      <dgm:prSet custT="1"/>
      <dgm:spPr/>
      <dgm:t>
        <a:bodyPr/>
        <a:lstStyle/>
        <a:p>
          <a:pPr rtl="0"/>
          <a:r>
            <a:rPr lang="ru-RU" sz="2000" b="1" noProof="0" dirty="0" smtClean="0"/>
            <a:t>	Студенты получили неограниченный доступ к</a:t>
          </a:r>
          <a:br>
            <a:rPr lang="ru-RU" sz="2000" b="1" noProof="0" dirty="0" smtClean="0"/>
          </a:br>
          <a:r>
            <a:rPr lang="ru-RU" sz="2000" b="1" noProof="0" dirty="0" smtClean="0"/>
            <a:t>	информационным ресурсам </a:t>
          </a:r>
          <a:endParaRPr lang="ru-RU" sz="2000" b="1" noProof="0" dirty="0"/>
        </a:p>
      </dgm:t>
    </dgm:pt>
    <dgm:pt modelId="{516336B4-F893-4B0D-BE5B-8C2B09594DD7}" type="parTrans" cxnId="{C532E0A7-9A99-461E-B43A-9D4BC79989E0}">
      <dgm:prSet/>
      <dgm:spPr/>
      <dgm:t>
        <a:bodyPr/>
        <a:lstStyle/>
        <a:p>
          <a:endParaRPr lang="ru-RU"/>
        </a:p>
      </dgm:t>
    </dgm:pt>
    <dgm:pt modelId="{BE3D6A81-C5A2-4C01-9358-33D08F8F36B8}" type="sibTrans" cxnId="{C532E0A7-9A99-461E-B43A-9D4BC79989E0}">
      <dgm:prSet/>
      <dgm:spPr/>
      <dgm:t>
        <a:bodyPr/>
        <a:lstStyle/>
        <a:p>
          <a:endParaRPr lang="ru-RU"/>
        </a:p>
      </dgm:t>
    </dgm:pt>
    <dgm:pt modelId="{280BBA2B-B118-4401-ADEA-7F45A47FC988}">
      <dgm:prSet custT="1"/>
      <dgm:spPr/>
      <dgm:t>
        <a:bodyPr/>
        <a:lstStyle/>
        <a:p>
          <a:pPr rtl="0"/>
          <a:r>
            <a:rPr lang="ru-RU" sz="2000" b="1" noProof="0" dirty="0" smtClean="0"/>
            <a:t>	Феномен “красного смещения” в расширении</a:t>
          </a:r>
          <a:br>
            <a:rPr lang="ru-RU" sz="2000" b="1" noProof="0" dirty="0" smtClean="0"/>
          </a:br>
          <a:r>
            <a:rPr lang="ru-RU" sz="2000" b="1" noProof="0" dirty="0" smtClean="0"/>
            <a:t>	ИК пространства</a:t>
          </a:r>
          <a:endParaRPr lang="ru-RU" sz="2000" b="1" noProof="0" dirty="0"/>
        </a:p>
      </dgm:t>
    </dgm:pt>
    <dgm:pt modelId="{F2CA6740-E13A-47F8-971E-3341270CEDB7}" type="parTrans" cxnId="{2AAD39D9-E5FA-47E2-B50F-D24140E8FB8D}">
      <dgm:prSet/>
      <dgm:spPr/>
      <dgm:t>
        <a:bodyPr/>
        <a:lstStyle/>
        <a:p>
          <a:endParaRPr lang="ru-RU"/>
        </a:p>
      </dgm:t>
    </dgm:pt>
    <dgm:pt modelId="{83FEE2AF-1499-4702-BA47-B4BB31D32EC8}" type="sibTrans" cxnId="{2AAD39D9-E5FA-47E2-B50F-D24140E8FB8D}">
      <dgm:prSet/>
      <dgm:spPr/>
      <dgm:t>
        <a:bodyPr/>
        <a:lstStyle/>
        <a:p>
          <a:endParaRPr lang="ru-RU"/>
        </a:p>
      </dgm:t>
    </dgm:pt>
    <dgm:pt modelId="{3AF08167-CA94-4986-AB8D-7184A5C11A90}">
      <dgm:prSet custT="1"/>
      <dgm:spPr/>
      <dgm:t>
        <a:bodyPr/>
        <a:lstStyle/>
        <a:p>
          <a:pPr rtl="0"/>
          <a:r>
            <a:rPr lang="ru-RU" sz="2000" b="1" noProof="0" dirty="0" smtClean="0"/>
            <a:t>	Наличие качественно и количественно разных</a:t>
          </a:r>
          <a:br>
            <a:rPr lang="ru-RU" sz="2000" b="1" noProof="0" dirty="0" smtClean="0"/>
          </a:br>
          <a:r>
            <a:rPr lang="ru-RU" sz="2000" b="1" noProof="0" dirty="0" smtClean="0"/>
            <a:t>	</a:t>
          </a:r>
          <a:r>
            <a:rPr lang="ru-RU" sz="2000" b="1" noProof="0" dirty="0" err="1" smtClean="0"/>
            <a:t>ИКТ-компетенций</a:t>
          </a:r>
          <a:r>
            <a:rPr lang="ru-RU" sz="2000" b="1" noProof="0" dirty="0" smtClean="0"/>
            <a:t> у молодого и старшего поколений</a:t>
          </a:r>
          <a:endParaRPr lang="ru-RU" sz="2000" b="1" noProof="0" dirty="0"/>
        </a:p>
      </dgm:t>
    </dgm:pt>
    <dgm:pt modelId="{AFA2DB97-C677-41D6-9D2E-54D02739B101}" type="parTrans" cxnId="{3BB59193-E9F0-490E-A7EC-F36A715DFF7C}">
      <dgm:prSet/>
      <dgm:spPr/>
      <dgm:t>
        <a:bodyPr/>
        <a:lstStyle/>
        <a:p>
          <a:endParaRPr lang="ru-RU"/>
        </a:p>
      </dgm:t>
    </dgm:pt>
    <dgm:pt modelId="{24459A67-F632-4FC5-935A-3DF3A1A6A413}" type="sibTrans" cxnId="{3BB59193-E9F0-490E-A7EC-F36A715DFF7C}">
      <dgm:prSet/>
      <dgm:spPr/>
      <dgm:t>
        <a:bodyPr/>
        <a:lstStyle/>
        <a:p>
          <a:endParaRPr lang="ru-RU"/>
        </a:p>
      </dgm:t>
    </dgm:pt>
    <dgm:pt modelId="{D2DE7432-08A5-43E9-BEEC-FED595D2CA05}" type="pres">
      <dgm:prSet presAssocID="{EDC656CC-2CA9-4E96-8FDC-C9AF0A6B973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D3F4B81-CCF5-4D2B-BAA7-E6E973EDC2A7}" type="pres">
      <dgm:prSet presAssocID="{98CED9D0-8533-4491-9EB8-CBCACE135900}" presName="parentText" presStyleLbl="node1" presStyleIdx="0" presStyleCnt="4" custScaleY="80308" custLinFactNeighborY="-1971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AF3D18E-8D8E-44C1-A34D-36842B637E8C}" type="pres">
      <dgm:prSet presAssocID="{8A773231-2D11-4698-ABDA-A3137E945483}" presName="spacer" presStyleCnt="0"/>
      <dgm:spPr/>
    </dgm:pt>
    <dgm:pt modelId="{D4552E5C-C085-4383-A060-FB7C82FF1295}" type="pres">
      <dgm:prSet presAssocID="{8B5F3575-D501-4685-8EC6-8D0EB0119252}" presName="parentText" presStyleLbl="node1" presStyleIdx="1" presStyleCnt="4" custScaleY="80308" custLinFactNeighborY="-4820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CE8C3E-5462-4CF3-BECF-51DB9BFDCDD3}" type="pres">
      <dgm:prSet presAssocID="{BE3D6A81-C5A2-4C01-9358-33D08F8F36B8}" presName="spacer" presStyleCnt="0"/>
      <dgm:spPr/>
    </dgm:pt>
    <dgm:pt modelId="{2BCE8EF4-56F7-4D83-8C08-F047E53D139B}" type="pres">
      <dgm:prSet presAssocID="{280BBA2B-B118-4401-ADEA-7F45A47FC988}" presName="parentText" presStyleLbl="node1" presStyleIdx="2" presStyleCnt="4" custScaleY="80308" custLinFactNeighborY="-6718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75C42A-52C2-4D12-AA48-90B19EF5D218}" type="pres">
      <dgm:prSet presAssocID="{83FEE2AF-1499-4702-BA47-B4BB31D32EC8}" presName="spacer" presStyleCnt="0"/>
      <dgm:spPr/>
    </dgm:pt>
    <dgm:pt modelId="{B7310440-5C6A-4368-B91D-0E358D140C7C}" type="pres">
      <dgm:prSet presAssocID="{3AF08167-CA94-4986-AB8D-7184A5C11A90}" presName="parentText" presStyleLbl="node1" presStyleIdx="3" presStyleCnt="4" custScaleY="80308" custLinFactNeighborY="-9977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6AB09E9-E485-4EF8-B4E5-789112D7C0C6}" type="presOf" srcId="{EDC656CC-2CA9-4E96-8FDC-C9AF0A6B973D}" destId="{D2DE7432-08A5-43E9-BEEC-FED595D2CA05}" srcOrd="0" destOrd="0" presId="urn:microsoft.com/office/officeart/2005/8/layout/vList2"/>
    <dgm:cxn modelId="{0B4BD3F1-3916-49DB-A6F1-889930D9962B}" srcId="{EDC656CC-2CA9-4E96-8FDC-C9AF0A6B973D}" destId="{98CED9D0-8533-4491-9EB8-CBCACE135900}" srcOrd="0" destOrd="0" parTransId="{685E2AAE-0BBD-4B81-90F0-0F358DB44772}" sibTransId="{8A773231-2D11-4698-ABDA-A3137E945483}"/>
    <dgm:cxn modelId="{C532E0A7-9A99-461E-B43A-9D4BC79989E0}" srcId="{EDC656CC-2CA9-4E96-8FDC-C9AF0A6B973D}" destId="{8B5F3575-D501-4685-8EC6-8D0EB0119252}" srcOrd="1" destOrd="0" parTransId="{516336B4-F893-4B0D-BE5B-8C2B09594DD7}" sibTransId="{BE3D6A81-C5A2-4C01-9358-33D08F8F36B8}"/>
    <dgm:cxn modelId="{3BB59193-E9F0-490E-A7EC-F36A715DFF7C}" srcId="{EDC656CC-2CA9-4E96-8FDC-C9AF0A6B973D}" destId="{3AF08167-CA94-4986-AB8D-7184A5C11A90}" srcOrd="3" destOrd="0" parTransId="{AFA2DB97-C677-41D6-9D2E-54D02739B101}" sibTransId="{24459A67-F632-4FC5-935A-3DF3A1A6A413}"/>
    <dgm:cxn modelId="{BF435ECC-0050-43CA-BA58-094BA0BAB48F}" type="presOf" srcId="{8B5F3575-D501-4685-8EC6-8D0EB0119252}" destId="{D4552E5C-C085-4383-A060-FB7C82FF1295}" srcOrd="0" destOrd="0" presId="urn:microsoft.com/office/officeart/2005/8/layout/vList2"/>
    <dgm:cxn modelId="{D08E7313-EB5B-4348-91D7-E679F99C1025}" type="presOf" srcId="{98CED9D0-8533-4491-9EB8-CBCACE135900}" destId="{0D3F4B81-CCF5-4D2B-BAA7-E6E973EDC2A7}" srcOrd="0" destOrd="0" presId="urn:microsoft.com/office/officeart/2005/8/layout/vList2"/>
    <dgm:cxn modelId="{67D6FAA8-BD6B-4451-919D-AB5DD4EAD19E}" type="presOf" srcId="{280BBA2B-B118-4401-ADEA-7F45A47FC988}" destId="{2BCE8EF4-56F7-4D83-8C08-F047E53D139B}" srcOrd="0" destOrd="0" presId="urn:microsoft.com/office/officeart/2005/8/layout/vList2"/>
    <dgm:cxn modelId="{2AAD39D9-E5FA-47E2-B50F-D24140E8FB8D}" srcId="{EDC656CC-2CA9-4E96-8FDC-C9AF0A6B973D}" destId="{280BBA2B-B118-4401-ADEA-7F45A47FC988}" srcOrd="2" destOrd="0" parTransId="{F2CA6740-E13A-47F8-971E-3341270CEDB7}" sibTransId="{83FEE2AF-1499-4702-BA47-B4BB31D32EC8}"/>
    <dgm:cxn modelId="{B0576DE8-C1B1-4201-B606-372CF699C69F}" type="presOf" srcId="{3AF08167-CA94-4986-AB8D-7184A5C11A90}" destId="{B7310440-5C6A-4368-B91D-0E358D140C7C}" srcOrd="0" destOrd="0" presId="urn:microsoft.com/office/officeart/2005/8/layout/vList2"/>
    <dgm:cxn modelId="{18E31C0D-2241-4DDE-B84D-9590F84B0B80}" type="presParOf" srcId="{D2DE7432-08A5-43E9-BEEC-FED595D2CA05}" destId="{0D3F4B81-CCF5-4D2B-BAA7-E6E973EDC2A7}" srcOrd="0" destOrd="0" presId="urn:microsoft.com/office/officeart/2005/8/layout/vList2"/>
    <dgm:cxn modelId="{F6F17B10-9DAC-4A12-BA6F-92E8CF2314FA}" type="presParOf" srcId="{D2DE7432-08A5-43E9-BEEC-FED595D2CA05}" destId="{FAF3D18E-8D8E-44C1-A34D-36842B637E8C}" srcOrd="1" destOrd="0" presId="urn:microsoft.com/office/officeart/2005/8/layout/vList2"/>
    <dgm:cxn modelId="{16C6B85A-97C1-43BB-970A-638C6FC160FC}" type="presParOf" srcId="{D2DE7432-08A5-43E9-BEEC-FED595D2CA05}" destId="{D4552E5C-C085-4383-A060-FB7C82FF1295}" srcOrd="2" destOrd="0" presId="urn:microsoft.com/office/officeart/2005/8/layout/vList2"/>
    <dgm:cxn modelId="{BCAA9A85-6FF2-4722-BE2F-CD88A0200279}" type="presParOf" srcId="{D2DE7432-08A5-43E9-BEEC-FED595D2CA05}" destId="{A4CE8C3E-5462-4CF3-BECF-51DB9BFDCDD3}" srcOrd="3" destOrd="0" presId="urn:microsoft.com/office/officeart/2005/8/layout/vList2"/>
    <dgm:cxn modelId="{A056A489-DAC1-43E1-8447-34DEC3A7EB7F}" type="presParOf" srcId="{D2DE7432-08A5-43E9-BEEC-FED595D2CA05}" destId="{2BCE8EF4-56F7-4D83-8C08-F047E53D139B}" srcOrd="4" destOrd="0" presId="urn:microsoft.com/office/officeart/2005/8/layout/vList2"/>
    <dgm:cxn modelId="{7BA57DE3-227D-44FE-9AF7-B488DE282A77}" type="presParOf" srcId="{D2DE7432-08A5-43E9-BEEC-FED595D2CA05}" destId="{1175C42A-52C2-4D12-AA48-90B19EF5D218}" srcOrd="5" destOrd="0" presId="urn:microsoft.com/office/officeart/2005/8/layout/vList2"/>
    <dgm:cxn modelId="{806CE6C6-96A1-4978-B924-0672C569C1A6}" type="presParOf" srcId="{D2DE7432-08A5-43E9-BEEC-FED595D2CA05}" destId="{B7310440-5C6A-4368-B91D-0E358D140C7C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6CC3AF5-F081-4868-A043-793B849A8167}" type="doc">
      <dgm:prSet loTypeId="urn:microsoft.com/office/officeart/2005/8/layout/vList3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8503EF6-BD8A-4453-8C47-F3520320B26C}">
      <dgm:prSet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rtl="0"/>
          <a:r>
            <a:rPr lang="ru-RU" sz="1400" b="1" dirty="0" smtClean="0">
              <a:solidFill>
                <a:schemeClr val="tx1">
                  <a:lumMod val="75000"/>
                </a:schemeClr>
              </a:solidFill>
            </a:rPr>
            <a:t>	координация научно-исследовательских работ по проблемам использования ИТ, выполняемых в ХГУ и Институте ИТСО Национальной АПН Украины </a:t>
          </a:r>
          <a:br>
            <a:rPr lang="ru-RU" sz="1400" b="1" dirty="0" smtClean="0">
              <a:solidFill>
                <a:schemeClr val="tx1">
                  <a:lumMod val="75000"/>
                </a:schemeClr>
              </a:solidFill>
            </a:rPr>
          </a:br>
          <a:r>
            <a:rPr lang="ru-RU" sz="1400" b="1" dirty="0" smtClean="0">
              <a:solidFill>
                <a:schemeClr val="tx1">
                  <a:lumMod val="75000"/>
                </a:schemeClr>
              </a:solidFill>
            </a:rPr>
            <a:t>	и других вузов Украины и учреждениях Национальной АПН Украины</a:t>
          </a:r>
          <a:r>
            <a:rPr lang="uk-UA" sz="1400" b="1" dirty="0" smtClean="0">
              <a:solidFill>
                <a:schemeClr val="tx1">
                  <a:lumMod val="75000"/>
                </a:schemeClr>
              </a:solidFill>
            </a:rPr>
            <a:t>;</a:t>
          </a:r>
          <a:endParaRPr lang="en-US" sz="1400" b="1" dirty="0">
            <a:solidFill>
              <a:schemeClr val="tx1">
                <a:lumMod val="75000"/>
              </a:schemeClr>
            </a:solidFill>
          </a:endParaRPr>
        </a:p>
      </dgm:t>
    </dgm:pt>
    <dgm:pt modelId="{84889E4F-E6C8-4571-BC78-1D6B9332842F}" type="parTrans" cxnId="{18ACD6D0-AEC3-47CA-A1B9-06FDF317D72B}">
      <dgm:prSet/>
      <dgm:spPr/>
      <dgm:t>
        <a:bodyPr/>
        <a:lstStyle/>
        <a:p>
          <a:endParaRPr lang="en-US"/>
        </a:p>
      </dgm:t>
    </dgm:pt>
    <dgm:pt modelId="{67451409-356F-435E-A326-A5CACFCD77FF}" type="sibTrans" cxnId="{18ACD6D0-AEC3-47CA-A1B9-06FDF317D72B}">
      <dgm:prSet/>
      <dgm:spPr/>
      <dgm:t>
        <a:bodyPr/>
        <a:lstStyle/>
        <a:p>
          <a:endParaRPr lang="en-US"/>
        </a:p>
      </dgm:t>
    </dgm:pt>
    <dgm:pt modelId="{D0FF46A4-79E4-42D9-BB54-5E11C4CAA900}">
      <dgm:prSet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rtl="0"/>
          <a:r>
            <a:rPr lang="ru-RU" sz="1400" b="1" dirty="0" smtClean="0">
              <a:solidFill>
                <a:schemeClr val="tx1">
                  <a:lumMod val="75000"/>
                </a:schemeClr>
              </a:solidFill>
            </a:rPr>
            <a:t>непосредственное выполнение совместных научно-исследовательских работ согласно основным направлениям научной деятельности и концепцией информатизации образования, внедрения ИТ в учебный процесс, утвержденных учеными советами ХГУ и ИИТЗН.</a:t>
          </a:r>
          <a:endParaRPr lang="en-US" sz="1400" b="1" dirty="0">
            <a:solidFill>
              <a:schemeClr val="tx1">
                <a:lumMod val="75000"/>
              </a:schemeClr>
            </a:solidFill>
          </a:endParaRPr>
        </a:p>
      </dgm:t>
    </dgm:pt>
    <dgm:pt modelId="{A7EC5695-19A1-46A9-8398-FEC37619B5EE}" type="parTrans" cxnId="{C86BD99A-2354-401D-8247-2229A4EA2223}">
      <dgm:prSet/>
      <dgm:spPr/>
      <dgm:t>
        <a:bodyPr/>
        <a:lstStyle/>
        <a:p>
          <a:endParaRPr lang="en-US"/>
        </a:p>
      </dgm:t>
    </dgm:pt>
    <dgm:pt modelId="{B80CFF5B-9F28-49DE-8D9A-5AE3ADDCE856}" type="sibTrans" cxnId="{C86BD99A-2354-401D-8247-2229A4EA2223}">
      <dgm:prSet/>
      <dgm:spPr/>
      <dgm:t>
        <a:bodyPr/>
        <a:lstStyle/>
        <a:p>
          <a:endParaRPr lang="en-US"/>
        </a:p>
      </dgm:t>
    </dgm:pt>
    <dgm:pt modelId="{910DF2AF-EAE0-40A9-87CB-61C30BA4292B}" type="pres">
      <dgm:prSet presAssocID="{16CC3AF5-F081-4868-A043-793B849A8167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0039594-D95E-473A-A7D6-84D248E0CF6B}" type="pres">
      <dgm:prSet presAssocID="{E8503EF6-BD8A-4453-8C47-F3520320B26C}" presName="composite" presStyleCnt="0"/>
      <dgm:spPr/>
    </dgm:pt>
    <dgm:pt modelId="{517BABB0-4FCB-4B89-869D-2554E2D4C299}" type="pres">
      <dgm:prSet presAssocID="{E8503EF6-BD8A-4453-8C47-F3520320B26C}" presName="imgShp" presStyleLbl="fgImgPlace1" presStyleIdx="0" presStyleCnt="2" custLinFactNeighborX="-98460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blipFill rotWithShape="0">
          <a:blip xmlns:r="http://schemas.openxmlformats.org/officeDocument/2006/relationships" r:embed="rId1">
            <a:lum bright="-20000"/>
          </a:blip>
          <a:tile tx="0" ty="0" sx="100000" sy="100000" flip="none" algn="tl"/>
        </a:blipFill>
      </dgm:spPr>
      <dgm:t>
        <a:bodyPr/>
        <a:lstStyle/>
        <a:p>
          <a:endParaRPr lang="en-US"/>
        </a:p>
      </dgm:t>
    </dgm:pt>
    <dgm:pt modelId="{633EAF83-8394-40FD-BA8D-73FBBEBFD1B3}" type="pres">
      <dgm:prSet presAssocID="{E8503EF6-BD8A-4453-8C47-F3520320B26C}" presName="txShp" presStyleLbl="node1" presStyleIdx="0" presStyleCnt="2" custScaleX="13588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10476F8-F9A5-43B1-916E-0992A742452B}" type="pres">
      <dgm:prSet presAssocID="{67451409-356F-435E-A326-A5CACFCD77FF}" presName="spacing" presStyleCnt="0"/>
      <dgm:spPr/>
    </dgm:pt>
    <dgm:pt modelId="{246BF76B-40FE-4BA3-A937-8E82D32326FA}" type="pres">
      <dgm:prSet presAssocID="{D0FF46A4-79E4-42D9-BB54-5E11C4CAA900}" presName="composite" presStyleCnt="0"/>
      <dgm:spPr/>
    </dgm:pt>
    <dgm:pt modelId="{6EF4946E-5ED9-4E67-8502-B6C5CFCA2F46}" type="pres">
      <dgm:prSet presAssocID="{D0FF46A4-79E4-42D9-BB54-5E11C4CAA900}" presName="imgShp" presStyleLbl="fgImgPlace1" presStyleIdx="1" presStyleCnt="2" custLinFactNeighborX="-98460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blipFill rotWithShape="0">
          <a:blip xmlns:r="http://schemas.openxmlformats.org/officeDocument/2006/relationships" r:embed="rId1">
            <a:lum bright="-20000"/>
          </a:blip>
          <a:tile tx="0" ty="0" sx="100000" sy="100000" flip="none" algn="tl"/>
        </a:blipFill>
      </dgm:spPr>
      <dgm:t>
        <a:bodyPr/>
        <a:lstStyle/>
        <a:p>
          <a:endParaRPr lang="en-US"/>
        </a:p>
      </dgm:t>
    </dgm:pt>
    <dgm:pt modelId="{93445B33-1356-471D-9418-3A77C527B850}" type="pres">
      <dgm:prSet presAssocID="{D0FF46A4-79E4-42D9-BB54-5E11C4CAA900}" presName="txShp" presStyleLbl="node1" presStyleIdx="1" presStyleCnt="2" custScaleX="13685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D1CDEBF-0B4B-45A4-8968-4EA96FA5DFA7}" type="presOf" srcId="{16CC3AF5-F081-4868-A043-793B849A8167}" destId="{910DF2AF-EAE0-40A9-87CB-61C30BA4292B}" srcOrd="0" destOrd="0" presId="urn:microsoft.com/office/officeart/2005/8/layout/vList3"/>
    <dgm:cxn modelId="{18ACD6D0-AEC3-47CA-A1B9-06FDF317D72B}" srcId="{16CC3AF5-F081-4868-A043-793B849A8167}" destId="{E8503EF6-BD8A-4453-8C47-F3520320B26C}" srcOrd="0" destOrd="0" parTransId="{84889E4F-E6C8-4571-BC78-1D6B9332842F}" sibTransId="{67451409-356F-435E-A326-A5CACFCD77FF}"/>
    <dgm:cxn modelId="{F22D10E0-9DA8-485E-9178-D40B8A96B422}" type="presOf" srcId="{E8503EF6-BD8A-4453-8C47-F3520320B26C}" destId="{633EAF83-8394-40FD-BA8D-73FBBEBFD1B3}" srcOrd="0" destOrd="0" presId="urn:microsoft.com/office/officeart/2005/8/layout/vList3"/>
    <dgm:cxn modelId="{C86BD99A-2354-401D-8247-2229A4EA2223}" srcId="{16CC3AF5-F081-4868-A043-793B849A8167}" destId="{D0FF46A4-79E4-42D9-BB54-5E11C4CAA900}" srcOrd="1" destOrd="0" parTransId="{A7EC5695-19A1-46A9-8398-FEC37619B5EE}" sibTransId="{B80CFF5B-9F28-49DE-8D9A-5AE3ADDCE856}"/>
    <dgm:cxn modelId="{D5972DB5-7F1D-4CCC-9FE1-3FB09B7B00AF}" type="presOf" srcId="{D0FF46A4-79E4-42D9-BB54-5E11C4CAA900}" destId="{93445B33-1356-471D-9418-3A77C527B850}" srcOrd="0" destOrd="0" presId="urn:microsoft.com/office/officeart/2005/8/layout/vList3"/>
    <dgm:cxn modelId="{425B7A29-2372-456F-A977-5E131A1F27C0}" type="presParOf" srcId="{910DF2AF-EAE0-40A9-87CB-61C30BA4292B}" destId="{C0039594-D95E-473A-A7D6-84D248E0CF6B}" srcOrd="0" destOrd="0" presId="urn:microsoft.com/office/officeart/2005/8/layout/vList3"/>
    <dgm:cxn modelId="{973F2997-4978-43D4-8595-1510967374EB}" type="presParOf" srcId="{C0039594-D95E-473A-A7D6-84D248E0CF6B}" destId="{517BABB0-4FCB-4B89-869D-2554E2D4C299}" srcOrd="0" destOrd="0" presId="urn:microsoft.com/office/officeart/2005/8/layout/vList3"/>
    <dgm:cxn modelId="{8B579730-AC45-4782-A2F9-F12A229A3A00}" type="presParOf" srcId="{C0039594-D95E-473A-A7D6-84D248E0CF6B}" destId="{633EAF83-8394-40FD-BA8D-73FBBEBFD1B3}" srcOrd="1" destOrd="0" presId="urn:microsoft.com/office/officeart/2005/8/layout/vList3"/>
    <dgm:cxn modelId="{4EF0E3C3-FF8A-4332-8453-C1185E30DE55}" type="presParOf" srcId="{910DF2AF-EAE0-40A9-87CB-61C30BA4292B}" destId="{A10476F8-F9A5-43B1-916E-0992A742452B}" srcOrd="1" destOrd="0" presId="urn:microsoft.com/office/officeart/2005/8/layout/vList3"/>
    <dgm:cxn modelId="{F8E1B2B0-A39A-491D-AF51-B4EBE8E62873}" type="presParOf" srcId="{910DF2AF-EAE0-40A9-87CB-61C30BA4292B}" destId="{246BF76B-40FE-4BA3-A937-8E82D32326FA}" srcOrd="2" destOrd="0" presId="urn:microsoft.com/office/officeart/2005/8/layout/vList3"/>
    <dgm:cxn modelId="{C40698E7-D080-4342-92DB-B63C5E4B1B6B}" type="presParOf" srcId="{246BF76B-40FE-4BA3-A937-8E82D32326FA}" destId="{6EF4946E-5ED9-4E67-8502-B6C5CFCA2F46}" srcOrd="0" destOrd="0" presId="urn:microsoft.com/office/officeart/2005/8/layout/vList3"/>
    <dgm:cxn modelId="{4899E23E-A4D9-4114-934B-6B6AAA39AEEC}" type="presParOf" srcId="{246BF76B-40FE-4BA3-A937-8E82D32326FA}" destId="{93445B33-1356-471D-9418-3A77C527B850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35B6786-7894-4711-AB0B-3FDA5DFA168D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8871375-BE6E-4A08-947D-4466808FC3D3}">
      <dgm:prSet phldrT="[Текст]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ln>
          <a:solidFill>
            <a:schemeClr val="bg2">
              <a:lumMod val="50000"/>
            </a:schemeClr>
          </a:solidFill>
        </a:ln>
      </dgm:spPr>
      <dgm:t>
        <a:bodyPr/>
        <a:lstStyle/>
        <a:p>
          <a:pPr algn="ctr"/>
          <a:r>
            <a:rPr lang="ru-RU" noProof="0" dirty="0" err="1" smtClean="0">
              <a:solidFill>
                <a:schemeClr val="tx1"/>
              </a:solidFill>
            </a:rPr>
            <a:t>Взаимодейстаие</a:t>
          </a:r>
          <a:r>
            <a:rPr lang="ru-RU" noProof="0" dirty="0" smtClean="0">
              <a:solidFill>
                <a:schemeClr val="tx1"/>
              </a:solidFill>
            </a:rPr>
            <a:t> ХГУ и компаний</a:t>
          </a:r>
          <a:endParaRPr lang="ru-RU" noProof="0" dirty="0">
            <a:solidFill>
              <a:schemeClr val="tx1"/>
            </a:solidFill>
          </a:endParaRPr>
        </a:p>
      </dgm:t>
    </dgm:pt>
    <dgm:pt modelId="{E98FAFDF-6169-4746-9433-8DDB1CF22BDE}" type="parTrans" cxnId="{5271F706-4425-4F3B-A4C5-78425655583B}">
      <dgm:prSet/>
      <dgm:spPr/>
      <dgm:t>
        <a:bodyPr/>
        <a:lstStyle/>
        <a:p>
          <a:pPr algn="ctr"/>
          <a:endParaRPr lang="ru-RU">
            <a:solidFill>
              <a:schemeClr val="tx1"/>
            </a:solidFill>
          </a:endParaRPr>
        </a:p>
      </dgm:t>
    </dgm:pt>
    <dgm:pt modelId="{3AEE98B6-A2EA-42B8-B36B-FA043458F38B}" type="sibTrans" cxnId="{5271F706-4425-4F3B-A4C5-78425655583B}">
      <dgm:prSet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endParaRPr lang="ru-RU">
            <a:solidFill>
              <a:schemeClr val="tx1"/>
            </a:solidFill>
          </a:endParaRPr>
        </a:p>
      </dgm:t>
    </dgm:pt>
    <dgm:pt modelId="{6B8469E9-7FC3-4E06-A522-BA4E40810C35}">
      <dgm:prSet phldrT="[Текст]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ln>
          <a:solidFill>
            <a:schemeClr val="bg2">
              <a:lumMod val="50000"/>
            </a:schemeClr>
          </a:solidFill>
        </a:ln>
      </dgm:spPr>
      <dgm:t>
        <a:bodyPr/>
        <a:lstStyle/>
        <a:p>
          <a:pPr algn="ctr"/>
          <a:r>
            <a:rPr lang="ru-RU" noProof="0" dirty="0" smtClean="0">
              <a:solidFill>
                <a:schemeClr val="tx1"/>
              </a:solidFill>
            </a:rPr>
            <a:t>Практическая подготовка ИТ специалистов</a:t>
          </a:r>
          <a:br>
            <a:rPr lang="ru-RU" noProof="0" dirty="0" smtClean="0">
              <a:solidFill>
                <a:schemeClr val="tx1"/>
              </a:solidFill>
            </a:rPr>
          </a:br>
          <a:r>
            <a:rPr lang="ru-RU" noProof="0" dirty="0" smtClean="0">
              <a:solidFill>
                <a:schemeClr val="tx1"/>
              </a:solidFill>
            </a:rPr>
            <a:t>(</a:t>
          </a:r>
          <a:r>
            <a:rPr lang="ru-RU" noProof="0" dirty="0" err="1" smtClean="0">
              <a:solidFill>
                <a:schemeClr val="tx1"/>
              </a:solidFill>
            </a:rPr>
            <a:t>трансфер</a:t>
          </a:r>
          <a:r>
            <a:rPr lang="ru-RU" noProof="0" dirty="0" smtClean="0">
              <a:solidFill>
                <a:schemeClr val="tx1"/>
              </a:solidFill>
            </a:rPr>
            <a:t> знаний в ИТ)</a:t>
          </a:r>
          <a:endParaRPr lang="ru-RU" noProof="0" dirty="0">
            <a:solidFill>
              <a:schemeClr val="tx1"/>
            </a:solidFill>
          </a:endParaRPr>
        </a:p>
      </dgm:t>
    </dgm:pt>
    <dgm:pt modelId="{B1CD7D8B-C3F6-4805-8A00-02B80AFF42B2}" type="parTrans" cxnId="{A9F851C4-B0AD-4315-AA13-65A372B76492}">
      <dgm:prSet/>
      <dgm:spPr/>
      <dgm:t>
        <a:bodyPr/>
        <a:lstStyle/>
        <a:p>
          <a:pPr algn="ctr"/>
          <a:endParaRPr lang="ru-RU">
            <a:solidFill>
              <a:schemeClr val="tx1"/>
            </a:solidFill>
          </a:endParaRPr>
        </a:p>
      </dgm:t>
    </dgm:pt>
    <dgm:pt modelId="{B43AD667-539D-43FA-8AF0-F51CD2BC0334}" type="sibTrans" cxnId="{A9F851C4-B0AD-4315-AA13-65A372B76492}">
      <dgm:prSet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endParaRPr lang="ru-RU">
            <a:solidFill>
              <a:schemeClr val="tx1"/>
            </a:solidFill>
          </a:endParaRPr>
        </a:p>
      </dgm:t>
    </dgm:pt>
    <dgm:pt modelId="{52229B76-4B8D-4CE0-A23F-DFBAAC80C07A}">
      <dgm:prSet phldrT="[Текст]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ln>
          <a:solidFill>
            <a:schemeClr val="bg2">
              <a:lumMod val="50000"/>
            </a:schemeClr>
          </a:solidFill>
        </a:ln>
      </dgm:spPr>
      <dgm:t>
        <a:bodyPr/>
        <a:lstStyle/>
        <a:p>
          <a:pPr algn="ctr"/>
          <a:r>
            <a:rPr lang="ru-RU" noProof="0" dirty="0" smtClean="0">
              <a:solidFill>
                <a:schemeClr val="tx1"/>
              </a:solidFill>
            </a:rPr>
            <a:t>Оценка качества подготовки ИТ специалистов</a:t>
          </a:r>
          <a:endParaRPr lang="ru-RU" noProof="0" dirty="0">
            <a:solidFill>
              <a:schemeClr val="tx1"/>
            </a:solidFill>
          </a:endParaRPr>
        </a:p>
      </dgm:t>
    </dgm:pt>
    <dgm:pt modelId="{49992E15-F178-46A6-BC02-979B997AEC5D}" type="parTrans" cxnId="{9B44303F-E84C-482D-A60E-60C48DB983B0}">
      <dgm:prSet/>
      <dgm:spPr/>
      <dgm:t>
        <a:bodyPr/>
        <a:lstStyle/>
        <a:p>
          <a:pPr algn="ctr"/>
          <a:endParaRPr lang="ru-RU">
            <a:solidFill>
              <a:schemeClr val="tx1"/>
            </a:solidFill>
          </a:endParaRPr>
        </a:p>
      </dgm:t>
    </dgm:pt>
    <dgm:pt modelId="{EE5AD434-B4DA-429B-BEAE-F60960C75B61}" type="sibTrans" cxnId="{9B44303F-E84C-482D-A60E-60C48DB983B0}">
      <dgm:prSet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endParaRPr lang="ru-RU">
            <a:solidFill>
              <a:schemeClr val="tx1"/>
            </a:solidFill>
          </a:endParaRPr>
        </a:p>
      </dgm:t>
    </dgm:pt>
    <dgm:pt modelId="{B0231264-A58C-46FE-9AB9-C18A5F3F876D}">
      <dgm:prSet phldrT="[Текст]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ln>
          <a:solidFill>
            <a:schemeClr val="bg2">
              <a:lumMod val="50000"/>
            </a:schemeClr>
          </a:solidFill>
        </a:ln>
      </dgm:spPr>
      <dgm:t>
        <a:bodyPr/>
        <a:lstStyle/>
        <a:p>
          <a:pPr algn="ctr"/>
          <a:r>
            <a:rPr lang="ru-RU" noProof="0" dirty="0" smtClean="0">
              <a:solidFill>
                <a:schemeClr val="tx1"/>
              </a:solidFill>
            </a:rPr>
            <a:t>Непрерывное образование</a:t>
          </a:r>
          <a:endParaRPr lang="ru-RU" noProof="0" dirty="0">
            <a:solidFill>
              <a:schemeClr val="tx1"/>
            </a:solidFill>
          </a:endParaRPr>
        </a:p>
      </dgm:t>
    </dgm:pt>
    <dgm:pt modelId="{23F5788C-779A-4C30-8DD2-BA86914E6598}" type="parTrans" cxnId="{C101AF55-3FA6-4BE6-9C7A-937534B97869}">
      <dgm:prSet/>
      <dgm:spPr/>
      <dgm:t>
        <a:bodyPr/>
        <a:lstStyle/>
        <a:p>
          <a:pPr algn="ctr"/>
          <a:endParaRPr lang="ru-RU">
            <a:solidFill>
              <a:schemeClr val="tx1"/>
            </a:solidFill>
          </a:endParaRPr>
        </a:p>
      </dgm:t>
    </dgm:pt>
    <dgm:pt modelId="{BD06B907-9989-47F6-9C42-B2D4D67E1C8B}" type="sibTrans" cxnId="{C101AF55-3FA6-4BE6-9C7A-937534B97869}">
      <dgm:prSet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endParaRPr lang="ru-RU">
            <a:solidFill>
              <a:schemeClr val="tx1"/>
            </a:solidFill>
          </a:endParaRPr>
        </a:p>
      </dgm:t>
    </dgm:pt>
    <dgm:pt modelId="{D1CF27FE-73AD-4176-8C3E-4C142A6730DC}">
      <dgm:prSet phldrT="[Текст]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ln>
          <a:solidFill>
            <a:schemeClr val="bg2">
              <a:lumMod val="50000"/>
            </a:schemeClr>
          </a:solidFill>
        </a:ln>
      </dgm:spPr>
      <dgm:t>
        <a:bodyPr/>
        <a:lstStyle/>
        <a:p>
          <a:pPr algn="ctr"/>
          <a:r>
            <a:rPr lang="ru-RU" noProof="0" dirty="0" smtClean="0">
              <a:solidFill>
                <a:schemeClr val="tx1"/>
              </a:solidFill>
            </a:rPr>
            <a:t>Академические программы передовых ИКТ компаний</a:t>
          </a:r>
          <a:endParaRPr lang="ru-RU" noProof="0" dirty="0">
            <a:solidFill>
              <a:schemeClr val="tx1"/>
            </a:solidFill>
          </a:endParaRPr>
        </a:p>
      </dgm:t>
    </dgm:pt>
    <dgm:pt modelId="{B632C668-5184-4338-816C-13EE4A50C1FA}" type="parTrans" cxnId="{BD19C983-5DA8-4839-A342-548BA26EDA7A}">
      <dgm:prSet/>
      <dgm:spPr/>
      <dgm:t>
        <a:bodyPr/>
        <a:lstStyle/>
        <a:p>
          <a:pPr algn="ctr"/>
          <a:endParaRPr lang="ru-RU">
            <a:solidFill>
              <a:schemeClr val="tx1"/>
            </a:solidFill>
          </a:endParaRPr>
        </a:p>
      </dgm:t>
    </dgm:pt>
    <dgm:pt modelId="{1D8EB72C-C432-4EED-9F3A-FBBF520283BE}" type="sibTrans" cxnId="{BD19C983-5DA8-4839-A342-548BA26EDA7A}">
      <dgm:prSet/>
      <dgm:spPr/>
      <dgm:t>
        <a:bodyPr/>
        <a:lstStyle/>
        <a:p>
          <a:pPr algn="ctr"/>
          <a:endParaRPr lang="ru-RU">
            <a:solidFill>
              <a:schemeClr val="tx1"/>
            </a:solidFill>
          </a:endParaRPr>
        </a:p>
      </dgm:t>
    </dgm:pt>
    <dgm:pt modelId="{DBA5F6FF-90DA-4730-A014-1093F6EA245B}" type="pres">
      <dgm:prSet presAssocID="{F35B6786-7894-4711-AB0B-3FDA5DFA168D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5C1383A-A5EE-4A6A-A735-51CD54F45DAC}" type="pres">
      <dgm:prSet presAssocID="{F35B6786-7894-4711-AB0B-3FDA5DFA168D}" presName="dummyMaxCanvas" presStyleCnt="0">
        <dgm:presLayoutVars/>
      </dgm:prSet>
      <dgm:spPr/>
    </dgm:pt>
    <dgm:pt modelId="{F4CDFD2C-C10F-48C4-BA3C-CD56C25EEBFC}" type="pres">
      <dgm:prSet presAssocID="{F35B6786-7894-4711-AB0B-3FDA5DFA168D}" presName="FiveNodes_1" presStyleLbl="node1" presStyleIdx="0" presStyleCnt="5" custLinFactNeighborY="41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5D8993-30B4-4981-AB95-925EB1B3AC7D}" type="pres">
      <dgm:prSet presAssocID="{F35B6786-7894-4711-AB0B-3FDA5DFA168D}" presName="FiveNodes_2" presStyleLbl="node1" presStyleIdx="1" presStyleCnt="5" custLinFactNeighborY="31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764070-0E66-403B-93FD-EFE496F13599}" type="pres">
      <dgm:prSet presAssocID="{F35B6786-7894-4711-AB0B-3FDA5DFA168D}" presName="FiveNodes_3" presStyleLbl="node1" presStyleIdx="2" presStyleCnt="5" custLinFactNeighborY="20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FFD761-A1E6-40CA-9006-4066B33E136B}" type="pres">
      <dgm:prSet presAssocID="{F35B6786-7894-4711-AB0B-3FDA5DFA168D}" presName="FiveNodes_4" presStyleLbl="node1" presStyleIdx="3" presStyleCnt="5" custScaleY="99999" custLinFactNeighborX="-1307" custLinFactNeighborY="10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71AB7C-FBF1-4603-B9DA-F803D500AF98}" type="pres">
      <dgm:prSet presAssocID="{F35B6786-7894-4711-AB0B-3FDA5DFA168D}" presName="FiveNodes_5" presStyleLbl="node1" presStyleIdx="4" presStyleCnt="5" custLinFactNeighborY="86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BE2C36-D0BF-4967-A6D2-4B740461F994}" type="pres">
      <dgm:prSet presAssocID="{F35B6786-7894-4711-AB0B-3FDA5DFA168D}" presName="FiveConn_1-2" presStyleLbl="fgAccFollowNode1" presStyleIdx="0" presStyleCnt="4" custScaleX="47116">
        <dgm:presLayoutVars>
          <dgm:bulletEnabled val="1"/>
        </dgm:presLayoutVars>
      </dgm:prSet>
      <dgm:spPr>
        <a:prstGeom prst="upDownArrow">
          <a:avLst/>
        </a:prstGeom>
      </dgm:spPr>
      <dgm:t>
        <a:bodyPr/>
        <a:lstStyle/>
        <a:p>
          <a:endParaRPr lang="en-US"/>
        </a:p>
      </dgm:t>
    </dgm:pt>
    <dgm:pt modelId="{9715AD9D-D4F6-4F97-AD37-B388BB501527}" type="pres">
      <dgm:prSet presAssocID="{F35B6786-7894-4711-AB0B-3FDA5DFA168D}" presName="FiveConn_2-3" presStyleLbl="fgAccFollowNode1" presStyleIdx="1" presStyleCnt="4" custScaleX="53392">
        <dgm:presLayoutVars>
          <dgm:bulletEnabled val="1"/>
        </dgm:presLayoutVars>
      </dgm:prSet>
      <dgm:spPr>
        <a:prstGeom prst="upDownArrow">
          <a:avLst/>
        </a:prstGeom>
      </dgm:spPr>
      <dgm:t>
        <a:bodyPr/>
        <a:lstStyle/>
        <a:p>
          <a:endParaRPr lang="en-US"/>
        </a:p>
      </dgm:t>
    </dgm:pt>
    <dgm:pt modelId="{20BD3340-E965-48DB-9405-D83782D64550}" type="pres">
      <dgm:prSet presAssocID="{F35B6786-7894-4711-AB0B-3FDA5DFA168D}" presName="FiveConn_3-4" presStyleLbl="fgAccFollowNode1" presStyleIdx="2" presStyleCnt="4" custScaleX="53392">
        <dgm:presLayoutVars>
          <dgm:bulletEnabled val="1"/>
        </dgm:presLayoutVars>
      </dgm:prSet>
      <dgm:spPr>
        <a:prstGeom prst="upDownArrow">
          <a:avLst/>
        </a:prstGeom>
      </dgm:spPr>
      <dgm:t>
        <a:bodyPr/>
        <a:lstStyle/>
        <a:p>
          <a:endParaRPr lang="en-US"/>
        </a:p>
      </dgm:t>
    </dgm:pt>
    <dgm:pt modelId="{F698F3DD-1D42-42AC-B18B-0175F5A8385D}" type="pres">
      <dgm:prSet presAssocID="{F35B6786-7894-4711-AB0B-3FDA5DFA168D}" presName="FiveConn_4-5" presStyleLbl="fgAccFollowNode1" presStyleIdx="3" presStyleCnt="4" custScaleX="53392">
        <dgm:presLayoutVars>
          <dgm:bulletEnabled val="1"/>
        </dgm:presLayoutVars>
      </dgm:prSet>
      <dgm:spPr>
        <a:prstGeom prst="upDownArrow">
          <a:avLst/>
        </a:prstGeom>
      </dgm:spPr>
      <dgm:t>
        <a:bodyPr/>
        <a:lstStyle/>
        <a:p>
          <a:endParaRPr lang="en-US"/>
        </a:p>
      </dgm:t>
    </dgm:pt>
    <dgm:pt modelId="{FFA2BA33-FA75-496F-BBAD-EA1F03D339FA}" type="pres">
      <dgm:prSet presAssocID="{F35B6786-7894-4711-AB0B-3FDA5DFA168D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725114-8DA9-4839-85D9-574C76BA0F17}" type="pres">
      <dgm:prSet presAssocID="{F35B6786-7894-4711-AB0B-3FDA5DFA168D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935427-9C64-4CD0-BFE5-5EA0185D5D6E}" type="pres">
      <dgm:prSet presAssocID="{F35B6786-7894-4711-AB0B-3FDA5DFA168D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20B909-26C0-42BF-80F9-0E9363478937}" type="pres">
      <dgm:prSet presAssocID="{F35B6786-7894-4711-AB0B-3FDA5DFA168D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EA8A19-2834-4729-87C9-104148DDFE77}" type="pres">
      <dgm:prSet presAssocID="{F35B6786-7894-4711-AB0B-3FDA5DFA168D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0022CDE-B281-42D6-8A77-453A25A2928D}" type="presOf" srcId="{F35B6786-7894-4711-AB0B-3FDA5DFA168D}" destId="{DBA5F6FF-90DA-4730-A014-1093F6EA245B}" srcOrd="0" destOrd="0" presId="urn:microsoft.com/office/officeart/2005/8/layout/vProcess5"/>
    <dgm:cxn modelId="{5271F706-4425-4F3B-A4C5-78425655583B}" srcId="{F35B6786-7894-4711-AB0B-3FDA5DFA168D}" destId="{38871375-BE6E-4A08-947D-4466808FC3D3}" srcOrd="0" destOrd="0" parTransId="{E98FAFDF-6169-4746-9433-8DDB1CF22BDE}" sibTransId="{3AEE98B6-A2EA-42B8-B36B-FA043458F38B}"/>
    <dgm:cxn modelId="{4DE3441D-8A5E-4C26-BDF2-089F1DF5EFC9}" type="presOf" srcId="{6B8469E9-7FC3-4E06-A522-BA4E40810C35}" destId="{455D8993-30B4-4981-AB95-925EB1B3AC7D}" srcOrd="0" destOrd="0" presId="urn:microsoft.com/office/officeart/2005/8/layout/vProcess5"/>
    <dgm:cxn modelId="{A09836EE-EBA3-4DB6-ADE6-69BE1D4CA729}" type="presOf" srcId="{BD06B907-9989-47F6-9C42-B2D4D67E1C8B}" destId="{F698F3DD-1D42-42AC-B18B-0175F5A8385D}" srcOrd="0" destOrd="0" presId="urn:microsoft.com/office/officeart/2005/8/layout/vProcess5"/>
    <dgm:cxn modelId="{D4026B8F-3F4D-4B6E-916A-3C0C8946530D}" type="presOf" srcId="{52229B76-4B8D-4CE0-A23F-DFBAAC80C07A}" destId="{AE764070-0E66-403B-93FD-EFE496F13599}" srcOrd="0" destOrd="0" presId="urn:microsoft.com/office/officeart/2005/8/layout/vProcess5"/>
    <dgm:cxn modelId="{E2A1ADD7-0833-4206-881E-EAD0AB79914E}" type="presOf" srcId="{3AEE98B6-A2EA-42B8-B36B-FA043458F38B}" destId="{B3BE2C36-D0BF-4967-A6D2-4B740461F994}" srcOrd="0" destOrd="0" presId="urn:microsoft.com/office/officeart/2005/8/layout/vProcess5"/>
    <dgm:cxn modelId="{250DD1D6-20D1-41C2-9B33-81E7941BB7A9}" type="presOf" srcId="{52229B76-4B8D-4CE0-A23F-DFBAAC80C07A}" destId="{30935427-9C64-4CD0-BFE5-5EA0185D5D6E}" srcOrd="1" destOrd="0" presId="urn:microsoft.com/office/officeart/2005/8/layout/vProcess5"/>
    <dgm:cxn modelId="{B27EF922-FB67-46D8-B3C8-1FD20B603B15}" type="presOf" srcId="{D1CF27FE-73AD-4176-8C3E-4C142A6730DC}" destId="{87EA8A19-2834-4729-87C9-104148DDFE77}" srcOrd="1" destOrd="0" presId="urn:microsoft.com/office/officeart/2005/8/layout/vProcess5"/>
    <dgm:cxn modelId="{A9F851C4-B0AD-4315-AA13-65A372B76492}" srcId="{F35B6786-7894-4711-AB0B-3FDA5DFA168D}" destId="{6B8469E9-7FC3-4E06-A522-BA4E40810C35}" srcOrd="1" destOrd="0" parTransId="{B1CD7D8B-C3F6-4805-8A00-02B80AFF42B2}" sibTransId="{B43AD667-539D-43FA-8AF0-F51CD2BC0334}"/>
    <dgm:cxn modelId="{E8FCC7C3-7870-4136-8904-9947488C4B32}" type="presOf" srcId="{B0231264-A58C-46FE-9AB9-C18A5F3F876D}" destId="{58FFD761-A1E6-40CA-9006-4066B33E136B}" srcOrd="0" destOrd="0" presId="urn:microsoft.com/office/officeart/2005/8/layout/vProcess5"/>
    <dgm:cxn modelId="{C101AF55-3FA6-4BE6-9C7A-937534B97869}" srcId="{F35B6786-7894-4711-AB0B-3FDA5DFA168D}" destId="{B0231264-A58C-46FE-9AB9-C18A5F3F876D}" srcOrd="3" destOrd="0" parTransId="{23F5788C-779A-4C30-8DD2-BA86914E6598}" sibTransId="{BD06B907-9989-47F6-9C42-B2D4D67E1C8B}"/>
    <dgm:cxn modelId="{55D62163-D5B0-4E88-AAAC-A9BCBE802D31}" type="presOf" srcId="{EE5AD434-B4DA-429B-BEAE-F60960C75B61}" destId="{20BD3340-E965-48DB-9405-D83782D64550}" srcOrd="0" destOrd="0" presId="urn:microsoft.com/office/officeart/2005/8/layout/vProcess5"/>
    <dgm:cxn modelId="{9B44303F-E84C-482D-A60E-60C48DB983B0}" srcId="{F35B6786-7894-4711-AB0B-3FDA5DFA168D}" destId="{52229B76-4B8D-4CE0-A23F-DFBAAC80C07A}" srcOrd="2" destOrd="0" parTransId="{49992E15-F178-46A6-BC02-979B997AEC5D}" sibTransId="{EE5AD434-B4DA-429B-BEAE-F60960C75B61}"/>
    <dgm:cxn modelId="{F6655A0F-3F04-4C91-B2A3-0FB7200E7DCB}" type="presOf" srcId="{6B8469E9-7FC3-4E06-A522-BA4E40810C35}" destId="{31725114-8DA9-4839-85D9-574C76BA0F17}" srcOrd="1" destOrd="0" presId="urn:microsoft.com/office/officeart/2005/8/layout/vProcess5"/>
    <dgm:cxn modelId="{711D33B9-BDBD-4D72-8DBD-58338D5FA460}" type="presOf" srcId="{B43AD667-539D-43FA-8AF0-F51CD2BC0334}" destId="{9715AD9D-D4F6-4F97-AD37-B388BB501527}" srcOrd="0" destOrd="0" presId="urn:microsoft.com/office/officeart/2005/8/layout/vProcess5"/>
    <dgm:cxn modelId="{FCC38162-7972-4C80-B7F3-E76CE129E10C}" type="presOf" srcId="{B0231264-A58C-46FE-9AB9-C18A5F3F876D}" destId="{F920B909-26C0-42BF-80F9-0E9363478937}" srcOrd="1" destOrd="0" presId="urn:microsoft.com/office/officeart/2005/8/layout/vProcess5"/>
    <dgm:cxn modelId="{A46A8173-8022-4369-9811-B3F549E23BDB}" type="presOf" srcId="{38871375-BE6E-4A08-947D-4466808FC3D3}" destId="{FFA2BA33-FA75-496F-BBAD-EA1F03D339FA}" srcOrd="1" destOrd="0" presId="urn:microsoft.com/office/officeart/2005/8/layout/vProcess5"/>
    <dgm:cxn modelId="{BD19C983-5DA8-4839-A342-548BA26EDA7A}" srcId="{F35B6786-7894-4711-AB0B-3FDA5DFA168D}" destId="{D1CF27FE-73AD-4176-8C3E-4C142A6730DC}" srcOrd="4" destOrd="0" parTransId="{B632C668-5184-4338-816C-13EE4A50C1FA}" sibTransId="{1D8EB72C-C432-4EED-9F3A-FBBF520283BE}"/>
    <dgm:cxn modelId="{0F773B65-8193-4781-BE28-0258162C3D03}" type="presOf" srcId="{D1CF27FE-73AD-4176-8C3E-4C142A6730DC}" destId="{7C71AB7C-FBF1-4603-B9DA-F803D500AF98}" srcOrd="0" destOrd="0" presId="urn:microsoft.com/office/officeart/2005/8/layout/vProcess5"/>
    <dgm:cxn modelId="{1A8DF88D-DE63-45CC-8C9F-E412EAEF027E}" type="presOf" srcId="{38871375-BE6E-4A08-947D-4466808FC3D3}" destId="{F4CDFD2C-C10F-48C4-BA3C-CD56C25EEBFC}" srcOrd="0" destOrd="0" presId="urn:microsoft.com/office/officeart/2005/8/layout/vProcess5"/>
    <dgm:cxn modelId="{4E7ED1CF-46AE-4CCE-88BF-CC03A0C7950E}" type="presParOf" srcId="{DBA5F6FF-90DA-4730-A014-1093F6EA245B}" destId="{85C1383A-A5EE-4A6A-A735-51CD54F45DAC}" srcOrd="0" destOrd="0" presId="urn:microsoft.com/office/officeart/2005/8/layout/vProcess5"/>
    <dgm:cxn modelId="{2052CA15-2B3A-4DF7-B5FA-2BA6D18A80A4}" type="presParOf" srcId="{DBA5F6FF-90DA-4730-A014-1093F6EA245B}" destId="{F4CDFD2C-C10F-48C4-BA3C-CD56C25EEBFC}" srcOrd="1" destOrd="0" presId="urn:microsoft.com/office/officeart/2005/8/layout/vProcess5"/>
    <dgm:cxn modelId="{EB35DA73-00CA-4986-A907-E6AE65D10326}" type="presParOf" srcId="{DBA5F6FF-90DA-4730-A014-1093F6EA245B}" destId="{455D8993-30B4-4981-AB95-925EB1B3AC7D}" srcOrd="2" destOrd="0" presId="urn:microsoft.com/office/officeart/2005/8/layout/vProcess5"/>
    <dgm:cxn modelId="{0E202013-A0A2-4A22-B6E9-9237BE3D27EE}" type="presParOf" srcId="{DBA5F6FF-90DA-4730-A014-1093F6EA245B}" destId="{AE764070-0E66-403B-93FD-EFE496F13599}" srcOrd="3" destOrd="0" presId="urn:microsoft.com/office/officeart/2005/8/layout/vProcess5"/>
    <dgm:cxn modelId="{B82DDDFB-E955-4762-BACD-EB8DAEE0E782}" type="presParOf" srcId="{DBA5F6FF-90DA-4730-A014-1093F6EA245B}" destId="{58FFD761-A1E6-40CA-9006-4066B33E136B}" srcOrd="4" destOrd="0" presId="urn:microsoft.com/office/officeart/2005/8/layout/vProcess5"/>
    <dgm:cxn modelId="{C93B0331-909B-4BE8-BD25-543BADC9D5FC}" type="presParOf" srcId="{DBA5F6FF-90DA-4730-A014-1093F6EA245B}" destId="{7C71AB7C-FBF1-4603-B9DA-F803D500AF98}" srcOrd="5" destOrd="0" presId="urn:microsoft.com/office/officeart/2005/8/layout/vProcess5"/>
    <dgm:cxn modelId="{86A1659E-DAEF-41B2-9067-BEA5C8ECAE46}" type="presParOf" srcId="{DBA5F6FF-90DA-4730-A014-1093F6EA245B}" destId="{B3BE2C36-D0BF-4967-A6D2-4B740461F994}" srcOrd="6" destOrd="0" presId="urn:microsoft.com/office/officeart/2005/8/layout/vProcess5"/>
    <dgm:cxn modelId="{894A2DBC-903C-433C-AC49-A3E263240302}" type="presParOf" srcId="{DBA5F6FF-90DA-4730-A014-1093F6EA245B}" destId="{9715AD9D-D4F6-4F97-AD37-B388BB501527}" srcOrd="7" destOrd="0" presId="urn:microsoft.com/office/officeart/2005/8/layout/vProcess5"/>
    <dgm:cxn modelId="{D6C9C1CF-2DF3-4C27-825D-6EDAE5A4F133}" type="presParOf" srcId="{DBA5F6FF-90DA-4730-A014-1093F6EA245B}" destId="{20BD3340-E965-48DB-9405-D83782D64550}" srcOrd="8" destOrd="0" presId="urn:microsoft.com/office/officeart/2005/8/layout/vProcess5"/>
    <dgm:cxn modelId="{84D4C114-C5A1-42FD-871B-78A438A04E7F}" type="presParOf" srcId="{DBA5F6FF-90DA-4730-A014-1093F6EA245B}" destId="{F698F3DD-1D42-42AC-B18B-0175F5A8385D}" srcOrd="9" destOrd="0" presId="urn:microsoft.com/office/officeart/2005/8/layout/vProcess5"/>
    <dgm:cxn modelId="{02E9E573-8717-4CE0-B169-37C11B41BDEB}" type="presParOf" srcId="{DBA5F6FF-90DA-4730-A014-1093F6EA245B}" destId="{FFA2BA33-FA75-496F-BBAD-EA1F03D339FA}" srcOrd="10" destOrd="0" presId="urn:microsoft.com/office/officeart/2005/8/layout/vProcess5"/>
    <dgm:cxn modelId="{1E7956D4-C664-42D3-8796-62A4C8DAFFA5}" type="presParOf" srcId="{DBA5F6FF-90DA-4730-A014-1093F6EA245B}" destId="{31725114-8DA9-4839-85D9-574C76BA0F17}" srcOrd="11" destOrd="0" presId="urn:microsoft.com/office/officeart/2005/8/layout/vProcess5"/>
    <dgm:cxn modelId="{6299F4DA-A784-42C0-AEE7-A34016DF937F}" type="presParOf" srcId="{DBA5F6FF-90DA-4730-A014-1093F6EA245B}" destId="{30935427-9C64-4CD0-BFE5-5EA0185D5D6E}" srcOrd="12" destOrd="0" presId="urn:microsoft.com/office/officeart/2005/8/layout/vProcess5"/>
    <dgm:cxn modelId="{66F132CB-9C57-4706-8403-8908B3C21E7E}" type="presParOf" srcId="{DBA5F6FF-90DA-4730-A014-1093F6EA245B}" destId="{F920B909-26C0-42BF-80F9-0E9363478937}" srcOrd="13" destOrd="0" presId="urn:microsoft.com/office/officeart/2005/8/layout/vProcess5"/>
    <dgm:cxn modelId="{EEFE2519-D1C4-4196-972E-56710E135D9D}" type="presParOf" srcId="{DBA5F6FF-90DA-4730-A014-1093F6EA245B}" destId="{87EA8A19-2834-4729-87C9-104148DDFE77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AF106A9-A2D9-4B3D-821F-8CDC841B0ECD}" type="doc">
      <dgm:prSet loTypeId="urn:microsoft.com/office/officeart/2005/8/layout/vList3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0A3EC1E-13AF-4B34-8D7E-C84BE2B3D6E8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400" b="0" i="0" dirty="0" smtClean="0"/>
            <a:t>Обеспечение бесперебойной работы компьютерной, копировально-множительной, видео проекционной техники в учебном процессе.</a:t>
          </a:r>
          <a:endParaRPr lang="en-US" sz="1400" dirty="0">
            <a:solidFill>
              <a:schemeClr val="tx1">
                <a:lumMod val="75000"/>
              </a:schemeClr>
            </a:solidFill>
          </a:endParaRPr>
        </a:p>
      </dgm:t>
    </dgm:pt>
    <dgm:pt modelId="{9BCA802C-FB1F-4EDC-A414-D3CBC3CF128B}" type="parTrans" cxnId="{B97CB098-A8CE-45F3-953D-410945485DFE}">
      <dgm:prSet/>
      <dgm:spPr/>
      <dgm:t>
        <a:bodyPr/>
        <a:lstStyle/>
        <a:p>
          <a:endParaRPr lang="en-US" sz="1400">
            <a:solidFill>
              <a:schemeClr val="tx1">
                <a:lumMod val="75000"/>
              </a:schemeClr>
            </a:solidFill>
          </a:endParaRPr>
        </a:p>
      </dgm:t>
    </dgm:pt>
    <dgm:pt modelId="{3BA7B565-EE7B-477A-A2C6-F7D37DE68E14}" type="sibTrans" cxnId="{B97CB098-A8CE-45F3-953D-410945485DFE}">
      <dgm:prSet/>
      <dgm:spPr/>
      <dgm:t>
        <a:bodyPr/>
        <a:lstStyle/>
        <a:p>
          <a:endParaRPr lang="en-US" sz="1400">
            <a:solidFill>
              <a:schemeClr val="tx1">
                <a:lumMod val="75000"/>
              </a:schemeClr>
            </a:solidFill>
          </a:endParaRPr>
        </a:p>
      </dgm:t>
    </dgm:pt>
    <dgm:pt modelId="{29217F90-22D4-41BF-915E-C559E98ABC5F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400" b="0" i="0" dirty="0" smtClean="0"/>
            <a:t>Поддержка компьютерной, копировально-множительной, видео проекционной техники в надлежащем рабочем состоянии.</a:t>
          </a:r>
          <a:endParaRPr lang="en-US" sz="1400" dirty="0">
            <a:solidFill>
              <a:schemeClr val="tx1">
                <a:lumMod val="75000"/>
              </a:schemeClr>
            </a:solidFill>
          </a:endParaRPr>
        </a:p>
      </dgm:t>
    </dgm:pt>
    <dgm:pt modelId="{984D5600-2842-4439-A43B-CDB355D2CEF0}" type="parTrans" cxnId="{B4E4932D-759E-44CF-9EB0-9CB6C44A7488}">
      <dgm:prSet/>
      <dgm:spPr/>
      <dgm:t>
        <a:bodyPr/>
        <a:lstStyle/>
        <a:p>
          <a:endParaRPr lang="en-US" sz="1400">
            <a:solidFill>
              <a:schemeClr val="tx1">
                <a:lumMod val="75000"/>
              </a:schemeClr>
            </a:solidFill>
          </a:endParaRPr>
        </a:p>
      </dgm:t>
    </dgm:pt>
    <dgm:pt modelId="{3E1A1067-9831-4FFD-9C11-DAA165EAECC6}" type="sibTrans" cxnId="{B4E4932D-759E-44CF-9EB0-9CB6C44A7488}">
      <dgm:prSet/>
      <dgm:spPr/>
      <dgm:t>
        <a:bodyPr/>
        <a:lstStyle/>
        <a:p>
          <a:endParaRPr lang="en-US" sz="1400">
            <a:solidFill>
              <a:schemeClr val="tx1">
                <a:lumMod val="75000"/>
              </a:schemeClr>
            </a:solidFill>
          </a:endParaRPr>
        </a:p>
      </dgm:t>
    </dgm:pt>
    <dgm:pt modelId="{EAA4AC3D-B66E-4B6C-BD57-189C4F35DAA4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400" b="0" i="0" dirty="0" smtClean="0"/>
            <a:t>Своевременный ремонт и профилактика компьютерной, копировально-множительной, видео проекционной техники.</a:t>
          </a:r>
          <a:endParaRPr lang="en-US" sz="1400" dirty="0">
            <a:solidFill>
              <a:schemeClr val="tx1">
                <a:lumMod val="75000"/>
              </a:schemeClr>
            </a:solidFill>
          </a:endParaRPr>
        </a:p>
      </dgm:t>
    </dgm:pt>
    <dgm:pt modelId="{19282297-8E3B-4ABA-A9F0-F946543F2F7A}" type="parTrans" cxnId="{4D5602DE-B385-40C0-B4FB-300A4F41E8BE}">
      <dgm:prSet/>
      <dgm:spPr/>
      <dgm:t>
        <a:bodyPr/>
        <a:lstStyle/>
        <a:p>
          <a:endParaRPr lang="en-US" sz="1400">
            <a:solidFill>
              <a:schemeClr val="tx1">
                <a:lumMod val="75000"/>
              </a:schemeClr>
            </a:solidFill>
          </a:endParaRPr>
        </a:p>
      </dgm:t>
    </dgm:pt>
    <dgm:pt modelId="{C06538B3-759C-461F-A718-B89E48915BBB}" type="sibTrans" cxnId="{4D5602DE-B385-40C0-B4FB-300A4F41E8BE}">
      <dgm:prSet/>
      <dgm:spPr/>
      <dgm:t>
        <a:bodyPr/>
        <a:lstStyle/>
        <a:p>
          <a:endParaRPr lang="en-US" sz="1400">
            <a:solidFill>
              <a:schemeClr val="tx1">
                <a:lumMod val="75000"/>
              </a:schemeClr>
            </a:solidFill>
          </a:endParaRPr>
        </a:p>
      </dgm:t>
    </dgm:pt>
    <dgm:pt modelId="{FCE854CF-716A-482B-8257-14F6902CF5DE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400" b="0" i="0" dirty="0" smtClean="0"/>
            <a:t>Обеспечение бесперебойной работы телефонной связи и системы сигнализации университета.</a:t>
          </a:r>
          <a:endParaRPr lang="en-US" sz="1400" dirty="0">
            <a:solidFill>
              <a:schemeClr val="tx1">
                <a:lumMod val="75000"/>
              </a:schemeClr>
            </a:solidFill>
          </a:endParaRPr>
        </a:p>
      </dgm:t>
    </dgm:pt>
    <dgm:pt modelId="{8B715D48-4201-43E6-91CE-1FAFBE5AE6C3}" type="parTrans" cxnId="{354FBBA2-0FDD-4613-BFFB-649A6C8BF46A}">
      <dgm:prSet/>
      <dgm:spPr/>
      <dgm:t>
        <a:bodyPr/>
        <a:lstStyle/>
        <a:p>
          <a:endParaRPr lang="en-US" sz="1400">
            <a:solidFill>
              <a:schemeClr val="tx1">
                <a:lumMod val="75000"/>
              </a:schemeClr>
            </a:solidFill>
          </a:endParaRPr>
        </a:p>
      </dgm:t>
    </dgm:pt>
    <dgm:pt modelId="{6576DDA9-69FB-4079-978A-E684B49723DF}" type="sibTrans" cxnId="{354FBBA2-0FDD-4613-BFFB-649A6C8BF46A}">
      <dgm:prSet/>
      <dgm:spPr/>
      <dgm:t>
        <a:bodyPr/>
        <a:lstStyle/>
        <a:p>
          <a:endParaRPr lang="en-US" sz="1400">
            <a:solidFill>
              <a:schemeClr val="tx1">
                <a:lumMod val="75000"/>
              </a:schemeClr>
            </a:solidFill>
          </a:endParaRPr>
        </a:p>
      </dgm:t>
    </dgm:pt>
    <dgm:pt modelId="{CDA16E2B-AD74-4832-8582-8536964EF24E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400" b="0" i="0" dirty="0" smtClean="0"/>
            <a:t>Ведение документации и подготовка отчетных данных университета по техническим вопросам.</a:t>
          </a:r>
          <a:endParaRPr lang="en-US" sz="1400" dirty="0">
            <a:solidFill>
              <a:schemeClr val="tx1">
                <a:lumMod val="75000"/>
              </a:schemeClr>
            </a:solidFill>
          </a:endParaRPr>
        </a:p>
      </dgm:t>
    </dgm:pt>
    <dgm:pt modelId="{8F6C2814-22FF-47B5-A49A-B1EF7DCF9C0B}" type="parTrans" cxnId="{ABCA914E-FCE4-41C6-A923-EEC3B82BA78B}">
      <dgm:prSet/>
      <dgm:spPr/>
      <dgm:t>
        <a:bodyPr/>
        <a:lstStyle/>
        <a:p>
          <a:endParaRPr lang="en-US" sz="1400">
            <a:solidFill>
              <a:schemeClr val="tx1">
                <a:lumMod val="75000"/>
              </a:schemeClr>
            </a:solidFill>
          </a:endParaRPr>
        </a:p>
      </dgm:t>
    </dgm:pt>
    <dgm:pt modelId="{6FD5994D-42D7-4FB0-A443-E60D1F672584}" type="sibTrans" cxnId="{ABCA914E-FCE4-41C6-A923-EEC3B82BA78B}">
      <dgm:prSet/>
      <dgm:spPr/>
      <dgm:t>
        <a:bodyPr/>
        <a:lstStyle/>
        <a:p>
          <a:endParaRPr lang="en-US" sz="1400">
            <a:solidFill>
              <a:schemeClr val="tx1">
                <a:lumMod val="75000"/>
              </a:schemeClr>
            </a:solidFill>
          </a:endParaRPr>
        </a:p>
      </dgm:t>
    </dgm:pt>
    <dgm:pt modelId="{14809A94-2617-4518-A999-87A097A6B1D4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400" b="0" i="0" dirty="0" smtClean="0"/>
            <a:t>Разработка различных инструктивных материалов пользования системами сигнализации, телефонной связи и др.</a:t>
          </a:r>
          <a:endParaRPr lang="en-US" sz="1400" dirty="0">
            <a:solidFill>
              <a:schemeClr val="tx1">
                <a:lumMod val="75000"/>
              </a:schemeClr>
            </a:solidFill>
          </a:endParaRPr>
        </a:p>
      </dgm:t>
    </dgm:pt>
    <dgm:pt modelId="{80F211B7-455A-434D-8382-F7E4CD3FF997}" type="parTrans" cxnId="{34B8B65E-5AAA-490F-9457-51CFE5F7962D}">
      <dgm:prSet/>
      <dgm:spPr/>
      <dgm:t>
        <a:bodyPr/>
        <a:lstStyle/>
        <a:p>
          <a:endParaRPr lang="en-US" sz="1400">
            <a:solidFill>
              <a:schemeClr val="tx1">
                <a:lumMod val="75000"/>
              </a:schemeClr>
            </a:solidFill>
          </a:endParaRPr>
        </a:p>
      </dgm:t>
    </dgm:pt>
    <dgm:pt modelId="{22809DCA-C0B9-4189-9B5B-5A4EA7C43F72}" type="sibTrans" cxnId="{34B8B65E-5AAA-490F-9457-51CFE5F7962D}">
      <dgm:prSet/>
      <dgm:spPr/>
      <dgm:t>
        <a:bodyPr/>
        <a:lstStyle/>
        <a:p>
          <a:endParaRPr lang="en-US" sz="1400">
            <a:solidFill>
              <a:schemeClr val="tx1">
                <a:lumMod val="75000"/>
              </a:schemeClr>
            </a:solidFill>
          </a:endParaRPr>
        </a:p>
      </dgm:t>
    </dgm:pt>
    <dgm:pt modelId="{0A02A1D7-60CD-4F66-8646-9B7F1D641C6B}" type="pres">
      <dgm:prSet presAssocID="{DAF106A9-A2D9-4B3D-821F-8CDC841B0ECD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A061200-BB4E-4FA4-830C-27597C804644}" type="pres">
      <dgm:prSet presAssocID="{E0A3EC1E-13AF-4B34-8D7E-C84BE2B3D6E8}" presName="composite" presStyleCnt="0"/>
      <dgm:spPr/>
    </dgm:pt>
    <dgm:pt modelId="{6F4CF762-7C13-434E-A2D8-72915119C745}" type="pres">
      <dgm:prSet presAssocID="{E0A3EC1E-13AF-4B34-8D7E-C84BE2B3D6E8}" presName="imgShp" presStyleLbl="fgImgPlace1" presStyleIdx="0" presStyleCnt="6" custLinFactX="-100000" custLinFactNeighborX="-17932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blipFill rotWithShape="0">
          <a:blip xmlns:r="http://schemas.openxmlformats.org/officeDocument/2006/relationships" r:embed="rId1">
            <a:lum bright="-10000"/>
          </a:blip>
          <a:tile tx="0" ty="0" sx="100000" sy="100000" flip="none" algn="tl"/>
        </a:blipFill>
      </dgm:spPr>
      <dgm:t>
        <a:bodyPr/>
        <a:lstStyle/>
        <a:p>
          <a:endParaRPr lang="ru-RU"/>
        </a:p>
      </dgm:t>
    </dgm:pt>
    <dgm:pt modelId="{098C3C43-5A68-4328-AB22-20803F11CFA2}" type="pres">
      <dgm:prSet presAssocID="{E0A3EC1E-13AF-4B34-8D7E-C84BE2B3D6E8}" presName="txShp" presStyleLbl="node1" presStyleIdx="0" presStyleCnt="6" custScaleX="13819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8608B3-D4A6-45C2-838E-CFC8FB27C9CF}" type="pres">
      <dgm:prSet presAssocID="{3BA7B565-EE7B-477A-A2C6-F7D37DE68E14}" presName="spacing" presStyleCnt="0"/>
      <dgm:spPr/>
    </dgm:pt>
    <dgm:pt modelId="{DB87A44A-D5D3-4347-81E9-3398711CC997}" type="pres">
      <dgm:prSet presAssocID="{29217F90-22D4-41BF-915E-C559E98ABC5F}" presName="composite" presStyleCnt="0"/>
      <dgm:spPr/>
    </dgm:pt>
    <dgm:pt modelId="{B3790408-ECA1-404B-9377-FCFF9BC47222}" type="pres">
      <dgm:prSet presAssocID="{29217F90-22D4-41BF-915E-C559E98ABC5F}" presName="imgShp" presStyleLbl="fgImgPlace1" presStyleIdx="1" presStyleCnt="6" custLinFactX="-100000" custLinFactNeighborX="-17932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blipFill rotWithShape="0">
          <a:blip xmlns:r="http://schemas.openxmlformats.org/officeDocument/2006/relationships" r:embed="rId1">
            <a:lum bright="-10000"/>
          </a:blip>
          <a:tile tx="0" ty="0" sx="100000" sy="100000" flip="none" algn="tl"/>
        </a:blipFill>
      </dgm:spPr>
      <dgm:t>
        <a:bodyPr/>
        <a:lstStyle/>
        <a:p>
          <a:endParaRPr lang="ru-RU"/>
        </a:p>
      </dgm:t>
    </dgm:pt>
    <dgm:pt modelId="{2AB683C6-8423-4AF5-B717-C5747B4351E4}" type="pres">
      <dgm:prSet presAssocID="{29217F90-22D4-41BF-915E-C559E98ABC5F}" presName="txShp" presStyleLbl="node1" presStyleIdx="1" presStyleCnt="6" custScaleX="13819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1CD1FA-152D-491A-9195-E8727E1F867B}" type="pres">
      <dgm:prSet presAssocID="{3E1A1067-9831-4FFD-9C11-DAA165EAECC6}" presName="spacing" presStyleCnt="0"/>
      <dgm:spPr/>
    </dgm:pt>
    <dgm:pt modelId="{8202BEE4-AE1D-4FAC-8B11-0D169143D92F}" type="pres">
      <dgm:prSet presAssocID="{EAA4AC3D-B66E-4B6C-BD57-189C4F35DAA4}" presName="composite" presStyleCnt="0"/>
      <dgm:spPr/>
    </dgm:pt>
    <dgm:pt modelId="{785EEF9F-3CE0-4012-918A-02597F37375B}" type="pres">
      <dgm:prSet presAssocID="{EAA4AC3D-B66E-4B6C-BD57-189C4F35DAA4}" presName="imgShp" presStyleLbl="fgImgPlace1" presStyleIdx="2" presStyleCnt="6" custLinFactX="-100000" custLinFactNeighborX="-17932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blipFill rotWithShape="0">
          <a:blip xmlns:r="http://schemas.openxmlformats.org/officeDocument/2006/relationships" r:embed="rId1">
            <a:lum bright="-10000"/>
          </a:blip>
          <a:tile tx="0" ty="0" sx="100000" sy="100000" flip="none" algn="tl"/>
        </a:blipFill>
      </dgm:spPr>
      <dgm:t>
        <a:bodyPr/>
        <a:lstStyle/>
        <a:p>
          <a:endParaRPr lang="ru-RU"/>
        </a:p>
      </dgm:t>
    </dgm:pt>
    <dgm:pt modelId="{E991892F-8AFC-4CFD-8203-91D48C49EF7F}" type="pres">
      <dgm:prSet presAssocID="{EAA4AC3D-B66E-4B6C-BD57-189C4F35DAA4}" presName="txShp" presStyleLbl="node1" presStyleIdx="2" presStyleCnt="6" custScaleX="13819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E59AC7-321F-49D9-AAA2-FA8F20D7DEA2}" type="pres">
      <dgm:prSet presAssocID="{C06538B3-759C-461F-A718-B89E48915BBB}" presName="spacing" presStyleCnt="0"/>
      <dgm:spPr/>
    </dgm:pt>
    <dgm:pt modelId="{46EDA260-9423-43F7-8DBA-298565DEC0D8}" type="pres">
      <dgm:prSet presAssocID="{FCE854CF-716A-482B-8257-14F6902CF5DE}" presName="composite" presStyleCnt="0"/>
      <dgm:spPr/>
    </dgm:pt>
    <dgm:pt modelId="{A82535BE-E30E-479C-B758-B6D45BAEA5E8}" type="pres">
      <dgm:prSet presAssocID="{FCE854CF-716A-482B-8257-14F6902CF5DE}" presName="imgShp" presStyleLbl="fgImgPlace1" presStyleIdx="3" presStyleCnt="6" custLinFactX="-100000" custLinFactNeighborX="-17932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blipFill rotWithShape="0">
          <a:blip xmlns:r="http://schemas.openxmlformats.org/officeDocument/2006/relationships" r:embed="rId1">
            <a:lum bright="-10000"/>
          </a:blip>
          <a:tile tx="0" ty="0" sx="100000" sy="100000" flip="none" algn="tl"/>
        </a:blipFill>
      </dgm:spPr>
      <dgm:t>
        <a:bodyPr/>
        <a:lstStyle/>
        <a:p>
          <a:endParaRPr lang="ru-RU"/>
        </a:p>
      </dgm:t>
    </dgm:pt>
    <dgm:pt modelId="{6AA961CE-BCEF-4DCE-ABAC-7F47CE5D60DD}" type="pres">
      <dgm:prSet presAssocID="{FCE854CF-716A-482B-8257-14F6902CF5DE}" presName="txShp" presStyleLbl="node1" presStyleIdx="3" presStyleCnt="6" custScaleX="13819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9919A4-C21C-47C9-B1D7-38FD960BE9BF}" type="pres">
      <dgm:prSet presAssocID="{6576DDA9-69FB-4079-978A-E684B49723DF}" presName="spacing" presStyleCnt="0"/>
      <dgm:spPr/>
    </dgm:pt>
    <dgm:pt modelId="{94770497-BB1B-4A75-8CE3-6112EB258D52}" type="pres">
      <dgm:prSet presAssocID="{CDA16E2B-AD74-4832-8582-8536964EF24E}" presName="composite" presStyleCnt="0"/>
      <dgm:spPr/>
    </dgm:pt>
    <dgm:pt modelId="{CEC75757-E5CF-44EF-8DCE-0D955AC32C1F}" type="pres">
      <dgm:prSet presAssocID="{CDA16E2B-AD74-4832-8582-8536964EF24E}" presName="imgShp" presStyleLbl="fgImgPlace1" presStyleIdx="4" presStyleCnt="6" custLinFactX="-100000" custLinFactNeighborX="-17932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blipFill rotWithShape="0">
          <a:blip xmlns:r="http://schemas.openxmlformats.org/officeDocument/2006/relationships" r:embed="rId1">
            <a:lum bright="-10000"/>
          </a:blip>
          <a:tile tx="0" ty="0" sx="100000" sy="100000" flip="none" algn="tl"/>
        </a:blipFill>
      </dgm:spPr>
      <dgm:t>
        <a:bodyPr/>
        <a:lstStyle/>
        <a:p>
          <a:endParaRPr lang="ru-RU"/>
        </a:p>
      </dgm:t>
    </dgm:pt>
    <dgm:pt modelId="{1BC422A1-C5E2-45BC-9FC3-64C0F2F26ABC}" type="pres">
      <dgm:prSet presAssocID="{CDA16E2B-AD74-4832-8582-8536964EF24E}" presName="txShp" presStyleLbl="node1" presStyleIdx="4" presStyleCnt="6" custScaleX="13819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3A7C26E-DCDE-4436-B6B7-8D7D88212E68}" type="pres">
      <dgm:prSet presAssocID="{6FD5994D-42D7-4FB0-A443-E60D1F672584}" presName="spacing" presStyleCnt="0"/>
      <dgm:spPr/>
    </dgm:pt>
    <dgm:pt modelId="{A48C6435-1C2F-4C41-837D-42DE7BB84436}" type="pres">
      <dgm:prSet presAssocID="{14809A94-2617-4518-A999-87A097A6B1D4}" presName="composite" presStyleCnt="0"/>
      <dgm:spPr/>
    </dgm:pt>
    <dgm:pt modelId="{68FEB5E0-D1A1-4A71-A39D-EF2F2E777EDE}" type="pres">
      <dgm:prSet presAssocID="{14809A94-2617-4518-A999-87A097A6B1D4}" presName="imgShp" presStyleLbl="fgImgPlace1" presStyleIdx="5" presStyleCnt="6" custLinFactX="-100000" custLinFactNeighborX="-17932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blipFill rotWithShape="0">
          <a:blip xmlns:r="http://schemas.openxmlformats.org/officeDocument/2006/relationships" r:embed="rId1">
            <a:lum bright="-10000"/>
          </a:blip>
          <a:tile tx="0" ty="0" sx="100000" sy="100000" flip="none" algn="tl"/>
        </a:blipFill>
      </dgm:spPr>
      <dgm:t>
        <a:bodyPr/>
        <a:lstStyle/>
        <a:p>
          <a:endParaRPr lang="ru-RU"/>
        </a:p>
      </dgm:t>
    </dgm:pt>
    <dgm:pt modelId="{0AEDFC81-DD64-4C99-891E-F107CDBADF11}" type="pres">
      <dgm:prSet presAssocID="{14809A94-2617-4518-A999-87A097A6B1D4}" presName="txShp" presStyleLbl="node1" presStyleIdx="5" presStyleCnt="6" custScaleX="13819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CBE590D-234D-46F2-B549-376DD8375B32}" type="presOf" srcId="{FCE854CF-716A-482B-8257-14F6902CF5DE}" destId="{6AA961CE-BCEF-4DCE-ABAC-7F47CE5D60DD}" srcOrd="0" destOrd="0" presId="urn:microsoft.com/office/officeart/2005/8/layout/vList3"/>
    <dgm:cxn modelId="{C6F5D2D1-3B7D-47C6-8D3D-EA43960434FA}" type="presOf" srcId="{14809A94-2617-4518-A999-87A097A6B1D4}" destId="{0AEDFC81-DD64-4C99-891E-F107CDBADF11}" srcOrd="0" destOrd="0" presId="urn:microsoft.com/office/officeart/2005/8/layout/vList3"/>
    <dgm:cxn modelId="{B97CB098-A8CE-45F3-953D-410945485DFE}" srcId="{DAF106A9-A2D9-4B3D-821F-8CDC841B0ECD}" destId="{E0A3EC1E-13AF-4B34-8D7E-C84BE2B3D6E8}" srcOrd="0" destOrd="0" parTransId="{9BCA802C-FB1F-4EDC-A414-D3CBC3CF128B}" sibTransId="{3BA7B565-EE7B-477A-A2C6-F7D37DE68E14}"/>
    <dgm:cxn modelId="{B4E4932D-759E-44CF-9EB0-9CB6C44A7488}" srcId="{DAF106A9-A2D9-4B3D-821F-8CDC841B0ECD}" destId="{29217F90-22D4-41BF-915E-C559E98ABC5F}" srcOrd="1" destOrd="0" parTransId="{984D5600-2842-4439-A43B-CDB355D2CEF0}" sibTransId="{3E1A1067-9831-4FFD-9C11-DAA165EAECC6}"/>
    <dgm:cxn modelId="{67B63EA8-21F5-4041-B97A-47F354972B9D}" type="presOf" srcId="{CDA16E2B-AD74-4832-8582-8536964EF24E}" destId="{1BC422A1-C5E2-45BC-9FC3-64C0F2F26ABC}" srcOrd="0" destOrd="0" presId="urn:microsoft.com/office/officeart/2005/8/layout/vList3"/>
    <dgm:cxn modelId="{FF57D68E-D03C-49F9-8AF2-E707C2392E61}" type="presOf" srcId="{EAA4AC3D-B66E-4B6C-BD57-189C4F35DAA4}" destId="{E991892F-8AFC-4CFD-8203-91D48C49EF7F}" srcOrd="0" destOrd="0" presId="urn:microsoft.com/office/officeart/2005/8/layout/vList3"/>
    <dgm:cxn modelId="{201875C5-6DBB-43F0-861E-B327F1E14557}" type="presOf" srcId="{29217F90-22D4-41BF-915E-C559E98ABC5F}" destId="{2AB683C6-8423-4AF5-B717-C5747B4351E4}" srcOrd="0" destOrd="0" presId="urn:microsoft.com/office/officeart/2005/8/layout/vList3"/>
    <dgm:cxn modelId="{ABCA914E-FCE4-41C6-A923-EEC3B82BA78B}" srcId="{DAF106A9-A2D9-4B3D-821F-8CDC841B0ECD}" destId="{CDA16E2B-AD74-4832-8582-8536964EF24E}" srcOrd="4" destOrd="0" parTransId="{8F6C2814-22FF-47B5-A49A-B1EF7DCF9C0B}" sibTransId="{6FD5994D-42D7-4FB0-A443-E60D1F672584}"/>
    <dgm:cxn modelId="{4D5602DE-B385-40C0-B4FB-300A4F41E8BE}" srcId="{DAF106A9-A2D9-4B3D-821F-8CDC841B0ECD}" destId="{EAA4AC3D-B66E-4B6C-BD57-189C4F35DAA4}" srcOrd="2" destOrd="0" parTransId="{19282297-8E3B-4ABA-A9F0-F946543F2F7A}" sibTransId="{C06538B3-759C-461F-A718-B89E48915BBB}"/>
    <dgm:cxn modelId="{34B8B65E-5AAA-490F-9457-51CFE5F7962D}" srcId="{DAF106A9-A2D9-4B3D-821F-8CDC841B0ECD}" destId="{14809A94-2617-4518-A999-87A097A6B1D4}" srcOrd="5" destOrd="0" parTransId="{80F211B7-455A-434D-8382-F7E4CD3FF997}" sibTransId="{22809DCA-C0B9-4189-9B5B-5A4EA7C43F72}"/>
    <dgm:cxn modelId="{8F8FD8B9-0279-4009-ACA9-21722EC12EA8}" type="presOf" srcId="{DAF106A9-A2D9-4B3D-821F-8CDC841B0ECD}" destId="{0A02A1D7-60CD-4F66-8646-9B7F1D641C6B}" srcOrd="0" destOrd="0" presId="urn:microsoft.com/office/officeart/2005/8/layout/vList3"/>
    <dgm:cxn modelId="{3F57CD04-285E-4B2D-85F9-86FF69277846}" type="presOf" srcId="{E0A3EC1E-13AF-4B34-8D7E-C84BE2B3D6E8}" destId="{098C3C43-5A68-4328-AB22-20803F11CFA2}" srcOrd="0" destOrd="0" presId="urn:microsoft.com/office/officeart/2005/8/layout/vList3"/>
    <dgm:cxn modelId="{354FBBA2-0FDD-4613-BFFB-649A6C8BF46A}" srcId="{DAF106A9-A2D9-4B3D-821F-8CDC841B0ECD}" destId="{FCE854CF-716A-482B-8257-14F6902CF5DE}" srcOrd="3" destOrd="0" parTransId="{8B715D48-4201-43E6-91CE-1FAFBE5AE6C3}" sibTransId="{6576DDA9-69FB-4079-978A-E684B49723DF}"/>
    <dgm:cxn modelId="{7086E34E-B678-44F7-AD8E-B580ED193018}" type="presParOf" srcId="{0A02A1D7-60CD-4F66-8646-9B7F1D641C6B}" destId="{BA061200-BB4E-4FA4-830C-27597C804644}" srcOrd="0" destOrd="0" presId="urn:microsoft.com/office/officeart/2005/8/layout/vList3"/>
    <dgm:cxn modelId="{5F66DFBB-E6D7-4F2D-B1ED-2AE5987B6867}" type="presParOf" srcId="{BA061200-BB4E-4FA4-830C-27597C804644}" destId="{6F4CF762-7C13-434E-A2D8-72915119C745}" srcOrd="0" destOrd="0" presId="urn:microsoft.com/office/officeart/2005/8/layout/vList3"/>
    <dgm:cxn modelId="{7D08C23D-1AD2-4C43-9E8F-799E8B89B4D0}" type="presParOf" srcId="{BA061200-BB4E-4FA4-830C-27597C804644}" destId="{098C3C43-5A68-4328-AB22-20803F11CFA2}" srcOrd="1" destOrd="0" presId="urn:microsoft.com/office/officeart/2005/8/layout/vList3"/>
    <dgm:cxn modelId="{94D0D4ED-C0E5-449D-89FF-7019B37BD6B8}" type="presParOf" srcId="{0A02A1D7-60CD-4F66-8646-9B7F1D641C6B}" destId="{158608B3-D4A6-45C2-838E-CFC8FB27C9CF}" srcOrd="1" destOrd="0" presId="urn:microsoft.com/office/officeart/2005/8/layout/vList3"/>
    <dgm:cxn modelId="{B5D66921-8853-43E3-A854-0685039B67E9}" type="presParOf" srcId="{0A02A1D7-60CD-4F66-8646-9B7F1D641C6B}" destId="{DB87A44A-D5D3-4347-81E9-3398711CC997}" srcOrd="2" destOrd="0" presId="urn:microsoft.com/office/officeart/2005/8/layout/vList3"/>
    <dgm:cxn modelId="{D3118FF2-9C41-4180-9C98-5FA9B3E06013}" type="presParOf" srcId="{DB87A44A-D5D3-4347-81E9-3398711CC997}" destId="{B3790408-ECA1-404B-9377-FCFF9BC47222}" srcOrd="0" destOrd="0" presId="urn:microsoft.com/office/officeart/2005/8/layout/vList3"/>
    <dgm:cxn modelId="{5D8C0D5A-C330-4546-997B-183194C59FD0}" type="presParOf" srcId="{DB87A44A-D5D3-4347-81E9-3398711CC997}" destId="{2AB683C6-8423-4AF5-B717-C5747B4351E4}" srcOrd="1" destOrd="0" presId="urn:microsoft.com/office/officeart/2005/8/layout/vList3"/>
    <dgm:cxn modelId="{6393DCDF-3C2F-45A6-9A95-997AB6937AC5}" type="presParOf" srcId="{0A02A1D7-60CD-4F66-8646-9B7F1D641C6B}" destId="{F81CD1FA-152D-491A-9195-E8727E1F867B}" srcOrd="3" destOrd="0" presId="urn:microsoft.com/office/officeart/2005/8/layout/vList3"/>
    <dgm:cxn modelId="{7603889E-EF27-486C-BE52-BDD5345DA5BD}" type="presParOf" srcId="{0A02A1D7-60CD-4F66-8646-9B7F1D641C6B}" destId="{8202BEE4-AE1D-4FAC-8B11-0D169143D92F}" srcOrd="4" destOrd="0" presId="urn:microsoft.com/office/officeart/2005/8/layout/vList3"/>
    <dgm:cxn modelId="{2385EFCF-9256-499F-9384-49757F863B7D}" type="presParOf" srcId="{8202BEE4-AE1D-4FAC-8B11-0D169143D92F}" destId="{785EEF9F-3CE0-4012-918A-02597F37375B}" srcOrd="0" destOrd="0" presId="urn:microsoft.com/office/officeart/2005/8/layout/vList3"/>
    <dgm:cxn modelId="{7E535F1B-EABE-4E66-BCA5-A57C35C1F3FE}" type="presParOf" srcId="{8202BEE4-AE1D-4FAC-8B11-0D169143D92F}" destId="{E991892F-8AFC-4CFD-8203-91D48C49EF7F}" srcOrd="1" destOrd="0" presId="urn:microsoft.com/office/officeart/2005/8/layout/vList3"/>
    <dgm:cxn modelId="{40977D5F-4C62-4661-9AAA-9310B38E9B09}" type="presParOf" srcId="{0A02A1D7-60CD-4F66-8646-9B7F1D641C6B}" destId="{8CE59AC7-321F-49D9-AAA2-FA8F20D7DEA2}" srcOrd="5" destOrd="0" presId="urn:microsoft.com/office/officeart/2005/8/layout/vList3"/>
    <dgm:cxn modelId="{EB89984E-E2C1-4F2B-AB3F-ADDE93FFAE17}" type="presParOf" srcId="{0A02A1D7-60CD-4F66-8646-9B7F1D641C6B}" destId="{46EDA260-9423-43F7-8DBA-298565DEC0D8}" srcOrd="6" destOrd="0" presId="urn:microsoft.com/office/officeart/2005/8/layout/vList3"/>
    <dgm:cxn modelId="{D65DED9F-3D2E-426A-81C5-7AACA3D1A2F4}" type="presParOf" srcId="{46EDA260-9423-43F7-8DBA-298565DEC0D8}" destId="{A82535BE-E30E-479C-B758-B6D45BAEA5E8}" srcOrd="0" destOrd="0" presId="urn:microsoft.com/office/officeart/2005/8/layout/vList3"/>
    <dgm:cxn modelId="{35278DC4-336D-4819-9A92-26F2244CB1C3}" type="presParOf" srcId="{46EDA260-9423-43F7-8DBA-298565DEC0D8}" destId="{6AA961CE-BCEF-4DCE-ABAC-7F47CE5D60DD}" srcOrd="1" destOrd="0" presId="urn:microsoft.com/office/officeart/2005/8/layout/vList3"/>
    <dgm:cxn modelId="{8FF44756-0806-41A5-ADCC-409CAE3549B0}" type="presParOf" srcId="{0A02A1D7-60CD-4F66-8646-9B7F1D641C6B}" destId="{A29919A4-C21C-47C9-B1D7-38FD960BE9BF}" srcOrd="7" destOrd="0" presId="urn:microsoft.com/office/officeart/2005/8/layout/vList3"/>
    <dgm:cxn modelId="{678A0F62-66A7-4AF1-BD04-10D61BDE6C2B}" type="presParOf" srcId="{0A02A1D7-60CD-4F66-8646-9B7F1D641C6B}" destId="{94770497-BB1B-4A75-8CE3-6112EB258D52}" srcOrd="8" destOrd="0" presId="urn:microsoft.com/office/officeart/2005/8/layout/vList3"/>
    <dgm:cxn modelId="{5A9897DA-D5FB-4E3C-8E38-32EF9328EF4F}" type="presParOf" srcId="{94770497-BB1B-4A75-8CE3-6112EB258D52}" destId="{CEC75757-E5CF-44EF-8DCE-0D955AC32C1F}" srcOrd="0" destOrd="0" presId="urn:microsoft.com/office/officeart/2005/8/layout/vList3"/>
    <dgm:cxn modelId="{1895A4F4-7816-445F-8748-6D6A06AA3D85}" type="presParOf" srcId="{94770497-BB1B-4A75-8CE3-6112EB258D52}" destId="{1BC422A1-C5E2-45BC-9FC3-64C0F2F26ABC}" srcOrd="1" destOrd="0" presId="urn:microsoft.com/office/officeart/2005/8/layout/vList3"/>
    <dgm:cxn modelId="{73B317CA-2E36-4342-8971-7E61A1D56FE2}" type="presParOf" srcId="{0A02A1D7-60CD-4F66-8646-9B7F1D641C6B}" destId="{03A7C26E-DCDE-4436-B6B7-8D7D88212E68}" srcOrd="9" destOrd="0" presId="urn:microsoft.com/office/officeart/2005/8/layout/vList3"/>
    <dgm:cxn modelId="{BDA7052D-2A4A-42FB-9A0B-4E6DC2E6044C}" type="presParOf" srcId="{0A02A1D7-60CD-4F66-8646-9B7F1D641C6B}" destId="{A48C6435-1C2F-4C41-837D-42DE7BB84436}" srcOrd="10" destOrd="0" presId="urn:microsoft.com/office/officeart/2005/8/layout/vList3"/>
    <dgm:cxn modelId="{1387EEAB-A330-4EEB-90C5-BEF55E030C2D}" type="presParOf" srcId="{A48C6435-1C2F-4C41-837D-42DE7BB84436}" destId="{68FEB5E0-D1A1-4A71-A39D-EF2F2E777EDE}" srcOrd="0" destOrd="0" presId="urn:microsoft.com/office/officeart/2005/8/layout/vList3"/>
    <dgm:cxn modelId="{264CFBE4-A024-45D5-93A2-A95091EBC3AE}" type="presParOf" srcId="{A48C6435-1C2F-4C41-837D-42DE7BB84436}" destId="{0AEDFC81-DD64-4C99-891E-F107CDBADF11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D3F4B81-CCF5-4D2B-BAA7-E6E973EDC2A7}">
      <dsp:nvSpPr>
        <dsp:cNvPr id="0" name=""/>
        <dsp:cNvSpPr/>
      </dsp:nvSpPr>
      <dsp:spPr>
        <a:xfrm>
          <a:off x="0" y="432049"/>
          <a:ext cx="8943948" cy="977187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noProof="0" dirty="0" smtClean="0"/>
            <a:t>	Преподаватель потерял монополию на знания </a:t>
          </a:r>
          <a:endParaRPr lang="ru-RU" sz="2000" b="1" kern="1200" noProof="0" dirty="0"/>
        </a:p>
      </dsp:txBody>
      <dsp:txXfrm>
        <a:off x="0" y="432049"/>
        <a:ext cx="8943948" cy="977187"/>
      </dsp:txXfrm>
    </dsp:sp>
    <dsp:sp modelId="{D4552E5C-C085-4383-A060-FB7C82FF1295}">
      <dsp:nvSpPr>
        <dsp:cNvPr id="0" name=""/>
        <dsp:cNvSpPr/>
      </dsp:nvSpPr>
      <dsp:spPr>
        <a:xfrm>
          <a:off x="0" y="1543094"/>
          <a:ext cx="8943948" cy="977187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noProof="0" dirty="0" smtClean="0"/>
            <a:t>	Студенты получили неограниченный доступ к</a:t>
          </a:r>
          <a:br>
            <a:rPr lang="ru-RU" sz="2000" b="1" kern="1200" noProof="0" dirty="0" smtClean="0"/>
          </a:br>
          <a:r>
            <a:rPr lang="ru-RU" sz="2000" b="1" kern="1200" noProof="0" dirty="0" smtClean="0"/>
            <a:t>	информационным ресурсам </a:t>
          </a:r>
          <a:endParaRPr lang="ru-RU" sz="2000" b="1" kern="1200" noProof="0" dirty="0"/>
        </a:p>
      </dsp:txBody>
      <dsp:txXfrm>
        <a:off x="0" y="1543094"/>
        <a:ext cx="8943948" cy="977187"/>
      </dsp:txXfrm>
    </dsp:sp>
    <dsp:sp modelId="{2BCE8EF4-56F7-4D83-8C08-F047E53D139B}">
      <dsp:nvSpPr>
        <dsp:cNvPr id="0" name=""/>
        <dsp:cNvSpPr/>
      </dsp:nvSpPr>
      <dsp:spPr>
        <a:xfrm>
          <a:off x="0" y="2671947"/>
          <a:ext cx="8943948" cy="977187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noProof="0" dirty="0" smtClean="0"/>
            <a:t>	Феномен “красного смещения” в расширении</a:t>
          </a:r>
          <a:br>
            <a:rPr lang="ru-RU" sz="2000" b="1" kern="1200" noProof="0" dirty="0" smtClean="0"/>
          </a:br>
          <a:r>
            <a:rPr lang="ru-RU" sz="2000" b="1" kern="1200" noProof="0" dirty="0" smtClean="0"/>
            <a:t>	ИК пространства</a:t>
          </a:r>
          <a:endParaRPr lang="ru-RU" sz="2000" b="1" kern="1200" noProof="0" dirty="0"/>
        </a:p>
      </dsp:txBody>
      <dsp:txXfrm>
        <a:off x="0" y="2671947"/>
        <a:ext cx="8943948" cy="977187"/>
      </dsp:txXfrm>
    </dsp:sp>
    <dsp:sp modelId="{B7310440-5C6A-4368-B91D-0E358D140C7C}">
      <dsp:nvSpPr>
        <dsp:cNvPr id="0" name=""/>
        <dsp:cNvSpPr/>
      </dsp:nvSpPr>
      <dsp:spPr>
        <a:xfrm>
          <a:off x="0" y="3775341"/>
          <a:ext cx="8943948" cy="977187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noProof="0" dirty="0" smtClean="0"/>
            <a:t>	Наличие качественно и количественно разных</a:t>
          </a:r>
          <a:br>
            <a:rPr lang="ru-RU" sz="2000" b="1" kern="1200" noProof="0" dirty="0" smtClean="0"/>
          </a:br>
          <a:r>
            <a:rPr lang="ru-RU" sz="2000" b="1" kern="1200" noProof="0" dirty="0" smtClean="0"/>
            <a:t>	</a:t>
          </a:r>
          <a:r>
            <a:rPr lang="ru-RU" sz="2000" b="1" kern="1200" noProof="0" dirty="0" err="1" smtClean="0"/>
            <a:t>ИКТ-компетенций</a:t>
          </a:r>
          <a:r>
            <a:rPr lang="ru-RU" sz="2000" b="1" kern="1200" noProof="0" dirty="0" smtClean="0"/>
            <a:t> у молодого и старшего поколений</a:t>
          </a:r>
          <a:endParaRPr lang="ru-RU" sz="2000" b="1" kern="1200" noProof="0" dirty="0"/>
        </a:p>
      </dsp:txBody>
      <dsp:txXfrm>
        <a:off x="0" y="3775341"/>
        <a:ext cx="8943948" cy="977187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33EAF83-8394-40FD-BA8D-73FBBEBFD1B3}">
      <dsp:nvSpPr>
        <dsp:cNvPr id="0" name=""/>
        <dsp:cNvSpPr/>
      </dsp:nvSpPr>
      <dsp:spPr>
        <a:xfrm rot="10800000">
          <a:off x="432049" y="284"/>
          <a:ext cx="8100388" cy="1036009"/>
        </a:xfrm>
        <a:prstGeom prst="homePlate">
          <a:avLst/>
        </a:prstGeom>
        <a:solidFill>
          <a:schemeClr val="accent2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6851" tIns="53340" rIns="99568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>
                  <a:lumMod val="75000"/>
                </a:schemeClr>
              </a:solidFill>
            </a:rPr>
            <a:t>	координация научно-исследовательских работ по проблемам использования ИТ, выполняемых в ХГУ и Институте ИТСО Национальной АПН Украины </a:t>
          </a:r>
          <a:br>
            <a:rPr lang="ru-RU" sz="1400" b="1" kern="1200" dirty="0" smtClean="0">
              <a:solidFill>
                <a:schemeClr val="tx1">
                  <a:lumMod val="75000"/>
                </a:schemeClr>
              </a:solidFill>
            </a:rPr>
          </a:br>
          <a:r>
            <a:rPr lang="ru-RU" sz="1400" b="1" kern="1200" dirty="0" smtClean="0">
              <a:solidFill>
                <a:schemeClr val="tx1">
                  <a:lumMod val="75000"/>
                </a:schemeClr>
              </a:solidFill>
            </a:rPr>
            <a:t>	и других вузов Украины и учреждениях Национальной АПН Украины</a:t>
          </a:r>
          <a:r>
            <a:rPr lang="uk-UA" sz="1400" b="1" kern="1200" dirty="0" smtClean="0">
              <a:solidFill>
                <a:schemeClr val="tx1">
                  <a:lumMod val="75000"/>
                </a:schemeClr>
              </a:solidFill>
            </a:rPr>
            <a:t>;</a:t>
          </a:r>
          <a:endParaRPr lang="en-US" sz="1400" b="1" kern="1200" dirty="0">
            <a:solidFill>
              <a:schemeClr val="tx1">
                <a:lumMod val="75000"/>
              </a:schemeClr>
            </a:solidFill>
          </a:endParaRPr>
        </a:p>
      </dsp:txBody>
      <dsp:txXfrm rot="10800000">
        <a:off x="432049" y="284"/>
        <a:ext cx="8100388" cy="1036009"/>
      </dsp:txXfrm>
    </dsp:sp>
    <dsp:sp modelId="{517BABB0-4FCB-4B89-869D-2554E2D4C299}">
      <dsp:nvSpPr>
        <dsp:cNvPr id="0" name=""/>
        <dsp:cNvSpPr/>
      </dsp:nvSpPr>
      <dsp:spPr>
        <a:xfrm>
          <a:off x="0" y="284"/>
          <a:ext cx="1036009" cy="1036009"/>
        </a:xfrm>
        <a:prstGeom prst="ellipse">
          <a:avLst/>
        </a:prstGeom>
        <a:blipFill rotWithShape="0">
          <a:blip xmlns:r="http://schemas.openxmlformats.org/officeDocument/2006/relationships" r:embed="rId1">
            <a:lum bright="-20000"/>
          </a:blip>
          <a:tile tx="0" ty="0" sx="100000" sy="100000" flip="none" algn="tl"/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</dsp:sp>
    <dsp:sp modelId="{93445B33-1356-471D-9418-3A77C527B850}">
      <dsp:nvSpPr>
        <dsp:cNvPr id="0" name=""/>
        <dsp:cNvSpPr/>
      </dsp:nvSpPr>
      <dsp:spPr>
        <a:xfrm rot="10800000">
          <a:off x="403017" y="1295296"/>
          <a:ext cx="8158452" cy="1036009"/>
        </a:xfrm>
        <a:prstGeom prst="homePlate">
          <a:avLst/>
        </a:prstGeom>
        <a:solidFill>
          <a:schemeClr val="accent2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6851" tIns="53340" rIns="99568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>
                  <a:lumMod val="75000"/>
                </a:schemeClr>
              </a:solidFill>
            </a:rPr>
            <a:t>непосредственное выполнение совместных научно-исследовательских работ согласно основным направлениям научной деятельности и концепцией информатизации образования, внедрения ИТ в учебный процесс, утвержденных учеными советами ХГУ и ИИТЗН.</a:t>
          </a:r>
          <a:endParaRPr lang="en-US" sz="1400" b="1" kern="1200" dirty="0">
            <a:solidFill>
              <a:schemeClr val="tx1">
                <a:lumMod val="75000"/>
              </a:schemeClr>
            </a:solidFill>
          </a:endParaRPr>
        </a:p>
      </dsp:txBody>
      <dsp:txXfrm rot="10800000">
        <a:off x="403017" y="1295296"/>
        <a:ext cx="8158452" cy="1036009"/>
      </dsp:txXfrm>
    </dsp:sp>
    <dsp:sp modelId="{6EF4946E-5ED9-4E67-8502-B6C5CFCA2F46}">
      <dsp:nvSpPr>
        <dsp:cNvPr id="0" name=""/>
        <dsp:cNvSpPr/>
      </dsp:nvSpPr>
      <dsp:spPr>
        <a:xfrm>
          <a:off x="0" y="1295296"/>
          <a:ext cx="1036009" cy="1036009"/>
        </a:xfrm>
        <a:prstGeom prst="ellipse">
          <a:avLst/>
        </a:prstGeom>
        <a:blipFill rotWithShape="0">
          <a:blip xmlns:r="http://schemas.openxmlformats.org/officeDocument/2006/relationships" r:embed="rId1">
            <a:lum bright="-20000"/>
          </a:blip>
          <a:tile tx="0" ty="0" sx="100000" sy="100000" flip="none" algn="tl"/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4CDFD2C-C10F-48C4-BA3C-CD56C25EEBFC}">
      <dsp:nvSpPr>
        <dsp:cNvPr id="0" name=""/>
        <dsp:cNvSpPr/>
      </dsp:nvSpPr>
      <dsp:spPr>
        <a:xfrm>
          <a:off x="0" y="34292"/>
          <a:ext cx="3520464" cy="82296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solidFill>
            <a:schemeClr val="bg2">
              <a:lumMod val="50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noProof="0" dirty="0" err="1" smtClean="0">
              <a:solidFill>
                <a:schemeClr val="tx1"/>
              </a:solidFill>
            </a:rPr>
            <a:t>Взаимодейстаие</a:t>
          </a:r>
          <a:r>
            <a:rPr lang="ru-RU" sz="1500" kern="1200" noProof="0" dirty="0" smtClean="0">
              <a:solidFill>
                <a:schemeClr val="tx1"/>
              </a:solidFill>
            </a:rPr>
            <a:t> ХГУ и компаний</a:t>
          </a:r>
          <a:endParaRPr lang="ru-RU" sz="1500" kern="1200" noProof="0" dirty="0">
            <a:solidFill>
              <a:schemeClr val="tx1"/>
            </a:solidFill>
          </a:endParaRPr>
        </a:p>
      </dsp:txBody>
      <dsp:txXfrm>
        <a:off x="0" y="34292"/>
        <a:ext cx="2584341" cy="822965"/>
      </dsp:txXfrm>
    </dsp:sp>
    <dsp:sp modelId="{455D8993-30B4-4981-AB95-925EB1B3AC7D}">
      <dsp:nvSpPr>
        <dsp:cNvPr id="0" name=""/>
        <dsp:cNvSpPr/>
      </dsp:nvSpPr>
      <dsp:spPr>
        <a:xfrm>
          <a:off x="262891" y="962984"/>
          <a:ext cx="3520464" cy="82296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solidFill>
            <a:schemeClr val="bg2">
              <a:lumMod val="50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noProof="0" dirty="0" smtClean="0">
              <a:solidFill>
                <a:schemeClr val="tx1"/>
              </a:solidFill>
            </a:rPr>
            <a:t>Практическая подготовка ИТ специалистов</a:t>
          </a:r>
          <a:br>
            <a:rPr lang="ru-RU" sz="1500" kern="1200" noProof="0" dirty="0" smtClean="0">
              <a:solidFill>
                <a:schemeClr val="tx1"/>
              </a:solidFill>
            </a:rPr>
          </a:br>
          <a:r>
            <a:rPr lang="ru-RU" sz="1500" kern="1200" noProof="0" dirty="0" smtClean="0">
              <a:solidFill>
                <a:schemeClr val="tx1"/>
              </a:solidFill>
            </a:rPr>
            <a:t>(</a:t>
          </a:r>
          <a:r>
            <a:rPr lang="ru-RU" sz="1500" kern="1200" noProof="0" dirty="0" err="1" smtClean="0">
              <a:solidFill>
                <a:schemeClr val="tx1"/>
              </a:solidFill>
            </a:rPr>
            <a:t>трансфер</a:t>
          </a:r>
          <a:r>
            <a:rPr lang="ru-RU" sz="1500" kern="1200" noProof="0" dirty="0" smtClean="0">
              <a:solidFill>
                <a:schemeClr val="tx1"/>
              </a:solidFill>
            </a:rPr>
            <a:t> знаний в ИТ)</a:t>
          </a:r>
          <a:endParaRPr lang="ru-RU" sz="1500" kern="1200" noProof="0" dirty="0">
            <a:solidFill>
              <a:schemeClr val="tx1"/>
            </a:solidFill>
          </a:endParaRPr>
        </a:p>
      </dsp:txBody>
      <dsp:txXfrm>
        <a:off x="262891" y="962984"/>
        <a:ext cx="2722645" cy="822965"/>
      </dsp:txXfrm>
    </dsp:sp>
    <dsp:sp modelId="{AE764070-0E66-403B-93FD-EFE496F13599}">
      <dsp:nvSpPr>
        <dsp:cNvPr id="0" name=""/>
        <dsp:cNvSpPr/>
      </dsp:nvSpPr>
      <dsp:spPr>
        <a:xfrm>
          <a:off x="525783" y="1891675"/>
          <a:ext cx="3520464" cy="82296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solidFill>
            <a:schemeClr val="bg2">
              <a:lumMod val="50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noProof="0" dirty="0" smtClean="0">
              <a:solidFill>
                <a:schemeClr val="tx1"/>
              </a:solidFill>
            </a:rPr>
            <a:t>Оценка качества подготовки ИТ специалистов</a:t>
          </a:r>
          <a:endParaRPr lang="ru-RU" sz="1500" kern="1200" noProof="0" dirty="0">
            <a:solidFill>
              <a:schemeClr val="tx1"/>
            </a:solidFill>
          </a:endParaRPr>
        </a:p>
      </dsp:txBody>
      <dsp:txXfrm>
        <a:off x="525783" y="1891675"/>
        <a:ext cx="2722645" cy="822965"/>
      </dsp:txXfrm>
    </dsp:sp>
    <dsp:sp modelId="{58FFD761-A1E6-40CA-9006-4066B33E136B}">
      <dsp:nvSpPr>
        <dsp:cNvPr id="0" name=""/>
        <dsp:cNvSpPr/>
      </dsp:nvSpPr>
      <dsp:spPr>
        <a:xfrm>
          <a:off x="742663" y="2820379"/>
          <a:ext cx="3520464" cy="82295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solidFill>
            <a:schemeClr val="bg2">
              <a:lumMod val="50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noProof="0" dirty="0" smtClean="0">
              <a:solidFill>
                <a:schemeClr val="tx1"/>
              </a:solidFill>
            </a:rPr>
            <a:t>Непрерывное образование</a:t>
          </a:r>
          <a:endParaRPr lang="ru-RU" sz="1500" kern="1200" noProof="0" dirty="0">
            <a:solidFill>
              <a:schemeClr val="tx1"/>
            </a:solidFill>
          </a:endParaRPr>
        </a:p>
      </dsp:txBody>
      <dsp:txXfrm>
        <a:off x="742663" y="2820379"/>
        <a:ext cx="2722645" cy="822957"/>
      </dsp:txXfrm>
    </dsp:sp>
    <dsp:sp modelId="{7C71AB7C-FBF1-4603-B9DA-F803D500AF98}">
      <dsp:nvSpPr>
        <dsp:cNvPr id="0" name=""/>
        <dsp:cNvSpPr/>
      </dsp:nvSpPr>
      <dsp:spPr>
        <a:xfrm>
          <a:off x="1051567" y="3749066"/>
          <a:ext cx="3520464" cy="82296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solidFill>
            <a:schemeClr val="bg2">
              <a:lumMod val="50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noProof="0" dirty="0" smtClean="0">
              <a:solidFill>
                <a:schemeClr val="tx1"/>
              </a:solidFill>
            </a:rPr>
            <a:t>Академические программы передовых ИКТ компаний</a:t>
          </a:r>
          <a:endParaRPr lang="ru-RU" sz="1500" kern="1200" noProof="0" dirty="0">
            <a:solidFill>
              <a:schemeClr val="tx1"/>
            </a:solidFill>
          </a:endParaRPr>
        </a:p>
      </dsp:txBody>
      <dsp:txXfrm>
        <a:off x="1051567" y="3749066"/>
        <a:ext cx="2722645" cy="822965"/>
      </dsp:txXfrm>
    </dsp:sp>
    <dsp:sp modelId="{B3BE2C36-D0BF-4967-A6D2-4B740461F994}">
      <dsp:nvSpPr>
        <dsp:cNvPr id="0" name=""/>
        <dsp:cNvSpPr/>
      </dsp:nvSpPr>
      <dsp:spPr>
        <a:xfrm>
          <a:off x="3126982" y="601222"/>
          <a:ext cx="252036" cy="534927"/>
        </a:xfrm>
        <a:prstGeom prst="upDownArrow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>
            <a:solidFill>
              <a:schemeClr val="tx1"/>
            </a:solidFill>
          </a:endParaRPr>
        </a:p>
      </dsp:txBody>
      <dsp:txXfrm>
        <a:off x="3126982" y="601222"/>
        <a:ext cx="252036" cy="534927"/>
      </dsp:txXfrm>
    </dsp:sp>
    <dsp:sp modelId="{9715AD9D-D4F6-4F97-AD37-B388BB501527}">
      <dsp:nvSpPr>
        <dsp:cNvPr id="0" name=""/>
        <dsp:cNvSpPr/>
      </dsp:nvSpPr>
      <dsp:spPr>
        <a:xfrm>
          <a:off x="3373088" y="1538488"/>
          <a:ext cx="285608" cy="534927"/>
        </a:xfrm>
        <a:prstGeom prst="upDownArrow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>
            <a:solidFill>
              <a:schemeClr val="tx1"/>
            </a:solidFill>
          </a:endParaRPr>
        </a:p>
      </dsp:txBody>
      <dsp:txXfrm>
        <a:off x="3373088" y="1538488"/>
        <a:ext cx="285608" cy="534927"/>
      </dsp:txXfrm>
    </dsp:sp>
    <dsp:sp modelId="{20BD3340-E965-48DB-9405-D83782D64550}">
      <dsp:nvSpPr>
        <dsp:cNvPr id="0" name=""/>
        <dsp:cNvSpPr/>
      </dsp:nvSpPr>
      <dsp:spPr>
        <a:xfrm>
          <a:off x="3635980" y="2462039"/>
          <a:ext cx="285608" cy="534927"/>
        </a:xfrm>
        <a:prstGeom prst="upDownArrow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>
            <a:solidFill>
              <a:schemeClr val="tx1"/>
            </a:solidFill>
          </a:endParaRPr>
        </a:p>
      </dsp:txBody>
      <dsp:txXfrm>
        <a:off x="3635980" y="2462039"/>
        <a:ext cx="285608" cy="534927"/>
      </dsp:txXfrm>
    </dsp:sp>
    <dsp:sp modelId="{F698F3DD-1D42-42AC-B18B-0175F5A8385D}">
      <dsp:nvSpPr>
        <dsp:cNvPr id="0" name=""/>
        <dsp:cNvSpPr/>
      </dsp:nvSpPr>
      <dsp:spPr>
        <a:xfrm>
          <a:off x="3898871" y="3408449"/>
          <a:ext cx="285608" cy="534927"/>
        </a:xfrm>
        <a:prstGeom prst="upDownArrow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>
            <a:solidFill>
              <a:schemeClr val="tx1"/>
            </a:solidFill>
          </a:endParaRPr>
        </a:p>
      </dsp:txBody>
      <dsp:txXfrm>
        <a:off x="3898871" y="3408449"/>
        <a:ext cx="285608" cy="534927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2D3B1CEE-42F6-4E60-8558-1841A9CB8501}" type="datetimeFigureOut">
              <a:rPr lang="ru-RU"/>
              <a:pPr>
                <a:defRPr/>
              </a:pPr>
              <a:t>07.02.2011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65282C5-1D1E-41D9-9A7D-BBE35443D7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8348245-C5AE-4EF7-9FE5-3BC0EED0CD4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uk-UA" b="1" smtClean="0"/>
              <a:t>Програмні засоби навчального призначення для середньої щколи.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uk-UA" smtClean="0"/>
              <a:t>Програмно-Методичний комплекс «Відеоінтерпретатор алгоритмів пошуку та сортування».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uk-UA" smtClean="0"/>
              <a:t>Програмне середовище «Системи лінійних рівнянь». 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uk-UA" smtClean="0"/>
              <a:t>Програмно-методичний комплекс «ТерМ VII» підтримки практичної навчальної математичної діяльності. Версія 1 реліз 05,  версія 2 реліз 03. 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uk-UA" smtClean="0"/>
              <a:t>Програмний засіб «Бібліотека електронних наочностей Алгебра 7-9 клас для загальноосвітніх навчальних закладів України». 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uk-UA" smtClean="0"/>
              <a:t>Педагогічний програмний засіб «Алгебра, 7 клас». 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uk-UA" smtClean="0"/>
              <a:t>Програмний засіб навчального призначення «Алгебра, 8 клас». </a:t>
            </a:r>
            <a:endParaRPr lang="ru-RU" smtClean="0"/>
          </a:p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7B5E6F2-F59A-43AB-B923-3FF1E8388A7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uk-UA" b="1" smtClean="0"/>
              <a:t>НТР за програмою “Інформаційні та комунікаційні технології в освіті й науці”. 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uk-UA" smtClean="0"/>
              <a:t>Розроблення методів і технологій проектування гнучких розподілених педагогічних програмних середовищ. 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uk-UA" smtClean="0"/>
              <a:t>Проектування та розроблення Інтернет - технологій і програмного забезпечення дистанційної системи тестування. 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uk-UA" smtClean="0"/>
              <a:t>Розроблення інтегрованого середовища вивчення курсу “Аналітична геометрія” для вищих навчальних закладів.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uk-UA" smtClean="0"/>
              <a:t>Розроблення інтегрованого середовища вивчення курсу “Основи алгоритмізації та програмування” для вищих навчальних закладів.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uk-UA" smtClean="0"/>
              <a:t>Розроблення дистанційного курсу "Цитологія" з нормативної частини циклу дисциплін природничо-наукової підготовки майбутніх вчителів біології. 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uk-UA" smtClean="0"/>
              <a:t>Створення Інтернет-Порталу дистанційного навчання ECDL для вищих навчальних закладів (ECDL). 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uk-UA" smtClean="0"/>
              <a:t>Створення банку електронних документів з дистанційного навчання для вищої педагогічної освіти.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uk-UA" smtClean="0"/>
              <a:t>Розробка інтегрованого середовища контролю знань студентів з економіко-математичних дисциплін нормативної частини для вищих навчальних закладів для спеціальності 6.050100 «Економіка підприємства», 6.050101 «Економічна теорія». </a:t>
            </a:r>
            <a:endParaRPr lang="ru-RU" smtClean="0"/>
          </a:p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AEA8E9B-9A89-4C98-985C-6A8451C4614C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4"/>
          <p:cNvSpPr>
            <a:spLocks noChangeArrowheads="1"/>
          </p:cNvSpPr>
          <p:nvPr userDrawn="1"/>
        </p:nvSpPr>
        <p:spPr bwMode="auto">
          <a:xfrm>
            <a:off x="0" y="3527425"/>
            <a:ext cx="9144000" cy="33575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5" name="Oval 25"/>
          <p:cNvSpPr>
            <a:spLocks noChangeArrowheads="1"/>
          </p:cNvSpPr>
          <p:nvPr userDrawn="1"/>
        </p:nvSpPr>
        <p:spPr bwMode="ltGray">
          <a:xfrm>
            <a:off x="1258888" y="4508500"/>
            <a:ext cx="4248150" cy="180022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6" name="Rectangle 17"/>
          <p:cNvSpPr>
            <a:spLocks noChangeArrowheads="1"/>
          </p:cNvSpPr>
          <p:nvPr userDrawn="1"/>
        </p:nvSpPr>
        <p:spPr bwMode="gray">
          <a:xfrm>
            <a:off x="0" y="3141663"/>
            <a:ext cx="9144000" cy="4318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7" name="Freeform 22" descr="55282"/>
          <p:cNvSpPr>
            <a:spLocks/>
          </p:cNvSpPr>
          <p:nvPr userDrawn="1"/>
        </p:nvSpPr>
        <p:spPr bwMode="gray">
          <a:xfrm>
            <a:off x="1085850" y="3730625"/>
            <a:ext cx="2962275" cy="2219325"/>
          </a:xfrm>
          <a:custGeom>
            <a:avLst/>
            <a:gdLst/>
            <a:ahLst/>
            <a:cxnLst>
              <a:cxn ang="0">
                <a:pos x="927" y="0"/>
              </a:cxn>
              <a:cxn ang="0">
                <a:pos x="0" y="975"/>
              </a:cxn>
              <a:cxn ang="0">
                <a:pos x="996" y="1387"/>
              </a:cxn>
              <a:cxn ang="0">
                <a:pos x="1866" y="996"/>
              </a:cxn>
              <a:cxn ang="0">
                <a:pos x="927" y="0"/>
              </a:cxn>
            </a:cxnLst>
            <a:rect l="0" t="0" r="r" b="b"/>
            <a:pathLst>
              <a:path w="1866" h="1398">
                <a:moveTo>
                  <a:pt x="927" y="0"/>
                </a:moveTo>
                <a:lnTo>
                  <a:pt x="0" y="975"/>
                </a:lnTo>
                <a:cubicBezTo>
                  <a:pt x="203" y="1204"/>
                  <a:pt x="607" y="1398"/>
                  <a:pt x="996" y="1387"/>
                </a:cubicBezTo>
                <a:cubicBezTo>
                  <a:pt x="1385" y="1375"/>
                  <a:pt x="1707" y="1159"/>
                  <a:pt x="1866" y="996"/>
                </a:cubicBezTo>
                <a:lnTo>
                  <a:pt x="927" y="0"/>
                </a:lnTo>
                <a:close/>
              </a:path>
            </a:pathLst>
          </a:custGeom>
          <a:blipFill dpi="0" rotWithShape="1">
            <a:blip r:embed="rId2" cstate="print"/>
            <a:srcRect/>
            <a:stretch>
              <a:fillRect/>
            </a:stretch>
          </a:blipFill>
          <a:ln w="76200" cmpd="sng">
            <a:noFill/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8" name="Oval 23"/>
          <p:cNvSpPr>
            <a:spLocks noChangeArrowheads="1"/>
          </p:cNvSpPr>
          <p:nvPr userDrawn="1"/>
        </p:nvSpPr>
        <p:spPr bwMode="gray">
          <a:xfrm>
            <a:off x="1806575" y="2954338"/>
            <a:ext cx="1655763" cy="1655762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9" name="Text Box 14"/>
          <p:cNvSpPr txBox="1">
            <a:spLocks noChangeArrowheads="1"/>
          </p:cNvSpPr>
          <p:nvPr userDrawn="1"/>
        </p:nvSpPr>
        <p:spPr bwMode="auto">
          <a:xfrm>
            <a:off x="1981200" y="3505200"/>
            <a:ext cx="13081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>
                <a:latin typeface="Verdana" pitchFamily="34" charset="0"/>
                <a:cs typeface="+mn-cs"/>
              </a:rPr>
              <a:t>LOGO</a:t>
            </a:r>
          </a:p>
        </p:txBody>
      </p:sp>
      <p:pic>
        <p:nvPicPr>
          <p:cNvPr id="10" name="Picture 11" descr="C:\Users\maxmar1\Desktop\Новая папка\DSC_1446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997200"/>
            <a:ext cx="9144000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 userDrawn="1"/>
        </p:nvSpPr>
        <p:spPr>
          <a:xfrm>
            <a:off x="0" y="3013075"/>
            <a:ext cx="9144000" cy="3860800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2" name="Прямоугольник с двумя скругленными противолежащими углами 11"/>
          <p:cNvSpPr/>
          <p:nvPr userDrawn="1"/>
        </p:nvSpPr>
        <p:spPr>
          <a:xfrm>
            <a:off x="900113" y="3213100"/>
            <a:ext cx="4608512" cy="1511300"/>
          </a:xfrm>
          <a:prstGeom prst="round2DiagRect">
            <a:avLst/>
          </a:prstGeom>
          <a:solidFill>
            <a:schemeClr val="bg1">
              <a:alpha val="45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3" name="Picture 15" descr="C:\Users\maxmar1\Desktop\Новая папка (2)\business, internet, nature .(12)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749800"/>
            <a:ext cx="2700338" cy="210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0" descr="C:\Users\maxmar1\Desktop\Планеты школьные принадлежности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475" y="4005263"/>
            <a:ext cx="5900738" cy="28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0" descr="C:\Users\maxmar1\Desktop\07f4d2fb1522bade32ef6498ddaa9eb0.jpg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с двумя скругленными противолежащими углами 15"/>
          <p:cNvSpPr/>
          <p:nvPr userDrawn="1"/>
        </p:nvSpPr>
        <p:spPr>
          <a:xfrm>
            <a:off x="395288" y="836613"/>
            <a:ext cx="8353425" cy="1800225"/>
          </a:xfrm>
          <a:prstGeom prst="round2DiagRect">
            <a:avLst/>
          </a:prstGeom>
          <a:solidFill>
            <a:schemeClr val="bg1">
              <a:alpha val="29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рямоугольник с двумя скругленными противолежащими углами 16"/>
          <p:cNvSpPr/>
          <p:nvPr userDrawn="1"/>
        </p:nvSpPr>
        <p:spPr>
          <a:xfrm>
            <a:off x="611188" y="1052513"/>
            <a:ext cx="8353425" cy="1800225"/>
          </a:xfrm>
          <a:prstGeom prst="round2DiagRect">
            <a:avLst/>
          </a:prstGeom>
          <a:solidFill>
            <a:schemeClr val="bg1">
              <a:alpha val="29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8" name="Picture 13" descr="C:\Users\maxmar1\Desktop\emblema ksu.png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 rot="1944158">
            <a:off x="7255649" y="953213"/>
            <a:ext cx="1373666" cy="13813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124200" y="762000"/>
            <a:ext cx="5715000" cy="1828800"/>
          </a:xfrm>
        </p:spPr>
        <p:txBody>
          <a:bodyPr/>
          <a:lstStyle>
            <a:lvl1pPr algn="r">
              <a:defRPr sz="4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4343400" y="3178175"/>
            <a:ext cx="4572000" cy="3810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9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486525"/>
            <a:ext cx="2133600" cy="168275"/>
          </a:xfrm>
        </p:spPr>
        <p:txBody>
          <a:bodyPr/>
          <a:lstStyle>
            <a:lvl1pPr>
              <a:defRPr sz="1200" b="0" smtClean="0">
                <a:latin typeface="Arial" charset="0"/>
              </a:defRPr>
            </a:lvl1pPr>
          </a:lstStyle>
          <a:p>
            <a:pPr>
              <a:defRPr/>
            </a:pPr>
            <a:fld id="{67BF7324-D79D-45D1-B652-E6252DC03C00}" type="datetimeFigureOut">
              <a:rPr lang="ru-RU"/>
              <a:pPr>
                <a:defRPr/>
              </a:pPr>
              <a:t>07.02.2011</a:t>
            </a:fld>
            <a:endParaRPr lang="ru-RU"/>
          </a:p>
        </p:txBody>
      </p:sp>
      <p:sp>
        <p:nvSpPr>
          <p:cNvPr id="2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86525"/>
            <a:ext cx="2895600" cy="168275"/>
          </a:xfrm>
        </p:spPr>
        <p:txBody>
          <a:bodyPr/>
          <a:lstStyle>
            <a:lvl1pPr algn="ctr">
              <a:defRPr sz="1200" b="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486525"/>
            <a:ext cx="2133600" cy="168275"/>
          </a:xfrm>
        </p:spPr>
        <p:txBody>
          <a:bodyPr/>
          <a:lstStyle>
            <a:lvl1pPr>
              <a:defRPr sz="12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B113AC08-B970-4A1F-AB30-5B3FE3C3C7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E84704-6378-4E5C-8234-FFBBF4EA3BA3}" type="datetimeFigureOut">
              <a:rPr lang="ru-RU"/>
              <a:pPr>
                <a:defRPr/>
              </a:pPr>
              <a:t>07.02.2011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FAE8E0-4E78-432B-A1AD-DCC268F48F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10350" y="152400"/>
            <a:ext cx="2076450" cy="63373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81000" y="152400"/>
            <a:ext cx="6076950" cy="63373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3ADFB5-FB06-459C-BC65-19F48524F9AB}" type="datetimeFigureOut">
              <a:rPr lang="ru-RU"/>
              <a:pPr>
                <a:defRPr/>
              </a:pPr>
              <a:t>07.02.2011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45E4AF-2DF4-4D0A-9821-5EA58AEA8D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7391400" cy="563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41425"/>
            <a:ext cx="8229600" cy="5248275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8D14B2-22C7-4F60-A91D-3F464F42FD55}" type="datetimeFigureOut">
              <a:rPr lang="ru-RU"/>
              <a:pPr>
                <a:defRPr/>
              </a:pPr>
              <a:t>07.02.2011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9B2B62-0D18-434D-B2B4-1615700333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7391400" cy="563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241425"/>
            <a:ext cx="8229600" cy="5248275"/>
          </a:xfrm>
        </p:spPr>
        <p:txBody>
          <a:bodyPr/>
          <a:lstStyle/>
          <a:p>
            <a:pPr lvl="0"/>
            <a:r>
              <a:rPr lang="ru-RU" noProof="0" smtClean="0"/>
              <a:t>Вставка диаграммы</a:t>
            </a:r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FEC917-1AC5-4127-B712-57EC0970B7B2}" type="datetimeFigureOut">
              <a:rPr lang="ru-RU"/>
              <a:pPr>
                <a:defRPr/>
              </a:pPr>
              <a:t>07.02.2011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816509-51E0-4ABB-BBA3-46D7732DB0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16A31F-866F-4A87-9D2D-6B6156D46625}" type="datetimeFigureOut">
              <a:rPr lang="ru-RU"/>
              <a:pPr>
                <a:defRPr/>
              </a:pPr>
              <a:t>07.02.2011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523D90-1608-4D05-AD61-B6ED28C245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CD112A-BF19-4353-BA9B-61343BFDC001}" type="datetimeFigureOut">
              <a:rPr lang="ru-RU"/>
              <a:pPr>
                <a:defRPr/>
              </a:pPr>
              <a:t>07.02.2011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56D473-A56A-4037-8319-8E16016634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414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414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24E938-9F5C-4E4B-8C3D-0E4A7905E8A3}" type="datetimeFigureOut">
              <a:rPr lang="ru-RU"/>
              <a:pPr>
                <a:defRPr/>
              </a:pPr>
              <a:t>07.02.2011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075EE1-518E-424D-94E0-2AE08D97A2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5E7EFA-A6DB-43F7-AD18-9D1F24DCDE03}" type="datetimeFigureOut">
              <a:rPr lang="ru-RU"/>
              <a:pPr>
                <a:defRPr/>
              </a:pPr>
              <a:t>07.02.2011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CDD38F-B829-47D6-88BC-F38EDCF128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414FF0-5939-40EB-A371-FD2B319DA792}" type="datetimeFigureOut">
              <a:rPr lang="ru-RU"/>
              <a:pPr>
                <a:defRPr/>
              </a:pPr>
              <a:t>07.02.2011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B26607-7B5D-4B21-9BE0-D05D912AF9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E375BE-9DDC-4916-BEC8-69D3455A6247}" type="datetimeFigureOut">
              <a:rPr lang="ru-RU"/>
              <a:pPr>
                <a:defRPr/>
              </a:pPr>
              <a:t>07.02.2011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C4E2DE-878D-4B3D-992D-FC8752F071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EFC853-0394-4CCC-B38E-E90D64B0ED54}" type="datetimeFigureOut">
              <a:rPr lang="ru-RU"/>
              <a:pPr>
                <a:defRPr/>
              </a:pPr>
              <a:t>07.02.2011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A6D19D-1B8D-4054-89FF-7AC1C74358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8C0F39-9FBB-4AA7-8B45-75E6C9FA751A}" type="datetimeFigureOut">
              <a:rPr lang="ru-RU"/>
              <a:pPr>
                <a:defRPr/>
              </a:pPr>
              <a:t>07.02.2011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B33925-888B-411F-AED4-982D206F7E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Rectangle 15"/>
          <p:cNvSpPr>
            <a:spLocks noChangeArrowheads="1"/>
          </p:cNvSpPr>
          <p:nvPr/>
        </p:nvSpPr>
        <p:spPr bwMode="gray">
          <a:xfrm>
            <a:off x="0" y="798513"/>
            <a:ext cx="9144000" cy="31273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white">
          <a:xfrm>
            <a:off x="0" y="0"/>
            <a:ext cx="9144000" cy="83661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41425"/>
            <a:ext cx="8229600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white">
          <a:xfrm>
            <a:off x="381000" y="838200"/>
            <a:ext cx="594360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000" b="1" smtClean="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D06FE43-E03B-4D02-A71C-E25317B5A033}" type="datetimeFigureOut">
              <a:rPr lang="ru-RU"/>
              <a:pPr>
                <a:defRPr/>
              </a:pPr>
              <a:t>07.02.2011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324600" y="6564313"/>
            <a:ext cx="2362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b="1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124200" y="6553200"/>
            <a:ext cx="213360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309AC5D-1C68-48A2-85C6-01A28E4BE0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381000" y="152400"/>
            <a:ext cx="73914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grpSp>
        <p:nvGrpSpPr>
          <p:cNvPr id="1033" name="Group 17"/>
          <p:cNvGrpSpPr>
            <a:grpSpLocks/>
          </p:cNvGrpSpPr>
          <p:nvPr/>
        </p:nvGrpSpPr>
        <p:grpSpPr bwMode="auto">
          <a:xfrm>
            <a:off x="7308850" y="188913"/>
            <a:ext cx="1665288" cy="1512887"/>
            <a:chOff x="4604" y="119"/>
            <a:chExt cx="1049" cy="953"/>
          </a:xfrm>
        </p:grpSpPr>
        <p:sp>
          <p:nvSpPr>
            <p:cNvPr id="1042" name="Oval 18"/>
            <p:cNvSpPr>
              <a:spLocks noChangeArrowheads="1"/>
            </p:cNvSpPr>
            <p:nvPr userDrawn="1"/>
          </p:nvSpPr>
          <p:spPr bwMode="gray">
            <a:xfrm>
              <a:off x="4921" y="845"/>
              <a:ext cx="732" cy="227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tint val="0"/>
                    <a:invGamma/>
                  </a:scheme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043" name="Oval 19"/>
            <p:cNvSpPr>
              <a:spLocks noChangeArrowheads="1"/>
            </p:cNvSpPr>
            <p:nvPr userDrawn="1"/>
          </p:nvSpPr>
          <p:spPr bwMode="gray">
            <a:xfrm>
              <a:off x="4604" y="119"/>
              <a:ext cx="932" cy="911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dist="63500" dir="2212194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044" name="Freeform 20" descr="4"/>
            <p:cNvSpPr>
              <a:spLocks/>
            </p:cNvSpPr>
            <p:nvPr userDrawn="1"/>
          </p:nvSpPr>
          <p:spPr bwMode="gray">
            <a:xfrm>
              <a:off x="5077" y="281"/>
              <a:ext cx="426" cy="588"/>
            </a:xfrm>
            <a:custGeom>
              <a:avLst/>
              <a:gdLst/>
              <a:ahLst/>
              <a:cxnLst>
                <a:cxn ang="0">
                  <a:pos x="951" y="1963"/>
                </a:cxn>
                <a:cxn ang="0">
                  <a:pos x="1338" y="977"/>
                </a:cxn>
                <a:cxn ang="0">
                  <a:pos x="905" y="0"/>
                </a:cxn>
                <a:cxn ang="0">
                  <a:pos x="0" y="987"/>
                </a:cxn>
                <a:cxn ang="0">
                  <a:pos x="951" y="1963"/>
                </a:cxn>
              </a:cxnLst>
              <a:rect l="0" t="0" r="r" b="b"/>
              <a:pathLst>
                <a:path w="1348" h="1963">
                  <a:moveTo>
                    <a:pt x="951" y="1963"/>
                  </a:moveTo>
                  <a:cubicBezTo>
                    <a:pt x="1244" y="1689"/>
                    <a:pt x="1348" y="1323"/>
                    <a:pt x="1338" y="977"/>
                  </a:cubicBezTo>
                  <a:cubicBezTo>
                    <a:pt x="1329" y="629"/>
                    <a:pt x="1132" y="226"/>
                    <a:pt x="905" y="0"/>
                  </a:cubicBezTo>
                  <a:lnTo>
                    <a:pt x="0" y="987"/>
                  </a:lnTo>
                  <a:lnTo>
                    <a:pt x="951" y="1963"/>
                  </a:lnTo>
                  <a:close/>
                </a:path>
              </a:pathLst>
            </a:custGeom>
            <a:blipFill dpi="0" rotWithShape="1">
              <a:blip r:embed="rId15" cstate="print"/>
              <a:srcRect/>
              <a:stretch>
                <a:fillRect/>
              </a:stretch>
            </a:blipFill>
            <a:ln w="76200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045" name="Freeform 21" descr="1"/>
            <p:cNvSpPr>
              <a:spLocks/>
            </p:cNvSpPr>
            <p:nvPr userDrawn="1"/>
          </p:nvSpPr>
          <p:spPr bwMode="gray">
            <a:xfrm>
              <a:off x="4779" y="144"/>
              <a:ext cx="572" cy="416"/>
            </a:xfrm>
            <a:custGeom>
              <a:avLst/>
              <a:gdLst/>
              <a:ahLst/>
              <a:cxnLst>
                <a:cxn ang="0">
                  <a:pos x="905" y="1388"/>
                </a:cxn>
                <a:cxn ang="0">
                  <a:pos x="1810" y="408"/>
                </a:cxn>
                <a:cxn ang="0">
                  <a:pos x="874" y="40"/>
                </a:cxn>
                <a:cxn ang="0">
                  <a:pos x="0" y="409"/>
                </a:cxn>
                <a:cxn ang="0">
                  <a:pos x="905" y="1388"/>
                </a:cxn>
              </a:cxnLst>
              <a:rect l="0" t="0" r="r" b="b"/>
              <a:pathLst>
                <a:path w="1810" h="1388">
                  <a:moveTo>
                    <a:pt x="905" y="1388"/>
                  </a:moveTo>
                  <a:lnTo>
                    <a:pt x="1810" y="408"/>
                  </a:lnTo>
                  <a:cubicBezTo>
                    <a:pt x="1612" y="189"/>
                    <a:pt x="1272" y="0"/>
                    <a:pt x="874" y="40"/>
                  </a:cubicBezTo>
                  <a:cubicBezTo>
                    <a:pt x="541" y="52"/>
                    <a:pt x="252" y="162"/>
                    <a:pt x="0" y="409"/>
                  </a:cubicBezTo>
                  <a:lnTo>
                    <a:pt x="905" y="1388"/>
                  </a:lnTo>
                  <a:close/>
                </a:path>
              </a:pathLst>
            </a:custGeom>
            <a:blipFill dpi="0" rotWithShape="1">
              <a:blip r:embed="rId16" cstate="print"/>
              <a:srcRect/>
              <a:stretch>
                <a:fillRect/>
              </a:stretch>
            </a:blipFill>
            <a:ln w="76200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046" name="Freeform 22" descr="2"/>
            <p:cNvSpPr>
              <a:spLocks/>
            </p:cNvSpPr>
            <p:nvPr userDrawn="1"/>
          </p:nvSpPr>
          <p:spPr bwMode="gray">
            <a:xfrm>
              <a:off x="4629" y="286"/>
              <a:ext cx="419" cy="572"/>
            </a:xfrm>
            <a:custGeom>
              <a:avLst/>
              <a:gdLst/>
              <a:ahLst/>
              <a:cxnLst>
                <a:cxn ang="0">
                  <a:pos x="1325" y="960"/>
                </a:cxn>
                <a:cxn ang="0">
                  <a:pos x="414" y="0"/>
                </a:cxn>
                <a:cxn ang="0">
                  <a:pos x="27" y="1014"/>
                </a:cxn>
                <a:cxn ang="0">
                  <a:pos x="402" y="1910"/>
                </a:cxn>
                <a:cxn ang="0">
                  <a:pos x="1325" y="960"/>
                </a:cxn>
              </a:cxnLst>
              <a:rect l="0" t="0" r="r" b="b"/>
              <a:pathLst>
                <a:path w="1325" h="1910">
                  <a:moveTo>
                    <a:pt x="1325" y="960"/>
                  </a:moveTo>
                  <a:lnTo>
                    <a:pt x="414" y="0"/>
                  </a:lnTo>
                  <a:cubicBezTo>
                    <a:pt x="238" y="162"/>
                    <a:pt x="0" y="570"/>
                    <a:pt x="27" y="1014"/>
                  </a:cubicBezTo>
                  <a:cubicBezTo>
                    <a:pt x="53" y="1458"/>
                    <a:pt x="233" y="1748"/>
                    <a:pt x="402" y="1910"/>
                  </a:cubicBezTo>
                  <a:lnTo>
                    <a:pt x="1325" y="960"/>
                  </a:lnTo>
                  <a:close/>
                </a:path>
              </a:pathLst>
            </a:custGeom>
            <a:blipFill dpi="0" rotWithShape="1">
              <a:blip r:embed="rId17" cstate="print"/>
              <a:srcRect/>
              <a:stretch>
                <a:fillRect/>
              </a:stretch>
            </a:blipFill>
            <a:ln w="76200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047" name="Freeform 23" descr="55282"/>
            <p:cNvSpPr>
              <a:spLocks/>
            </p:cNvSpPr>
            <p:nvPr userDrawn="1"/>
          </p:nvSpPr>
          <p:spPr bwMode="gray">
            <a:xfrm>
              <a:off x="4770" y="585"/>
              <a:ext cx="590" cy="418"/>
            </a:xfrm>
            <a:custGeom>
              <a:avLst/>
              <a:gdLst/>
              <a:ahLst/>
              <a:cxnLst>
                <a:cxn ang="0">
                  <a:pos x="927" y="0"/>
                </a:cxn>
                <a:cxn ang="0">
                  <a:pos x="0" y="975"/>
                </a:cxn>
                <a:cxn ang="0">
                  <a:pos x="996" y="1387"/>
                </a:cxn>
                <a:cxn ang="0">
                  <a:pos x="1866" y="996"/>
                </a:cxn>
                <a:cxn ang="0">
                  <a:pos x="927" y="0"/>
                </a:cxn>
              </a:cxnLst>
              <a:rect l="0" t="0" r="r" b="b"/>
              <a:pathLst>
                <a:path w="1866" h="1398">
                  <a:moveTo>
                    <a:pt x="927" y="0"/>
                  </a:moveTo>
                  <a:lnTo>
                    <a:pt x="0" y="975"/>
                  </a:lnTo>
                  <a:cubicBezTo>
                    <a:pt x="203" y="1204"/>
                    <a:pt x="607" y="1398"/>
                    <a:pt x="996" y="1387"/>
                  </a:cubicBezTo>
                  <a:cubicBezTo>
                    <a:pt x="1385" y="1375"/>
                    <a:pt x="1707" y="1159"/>
                    <a:pt x="1866" y="996"/>
                  </a:cubicBezTo>
                  <a:lnTo>
                    <a:pt x="927" y="0"/>
                  </a:lnTo>
                  <a:close/>
                </a:path>
              </a:pathLst>
            </a:custGeom>
            <a:blipFill dpi="0" rotWithShape="1">
              <a:blip r:embed="rId18" cstate="print"/>
              <a:srcRect/>
              <a:stretch>
                <a:fillRect/>
              </a:stretch>
            </a:blipFill>
            <a:ln w="76200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048" name="Oval 24"/>
            <p:cNvSpPr>
              <a:spLocks noChangeArrowheads="1"/>
            </p:cNvSpPr>
            <p:nvPr userDrawn="1"/>
          </p:nvSpPr>
          <p:spPr bwMode="gray">
            <a:xfrm>
              <a:off x="4914" y="438"/>
              <a:ext cx="329" cy="313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6" r:id="rId2"/>
    <p:sldLayoutId id="2147483685" r:id="rId3"/>
    <p:sldLayoutId id="2147483684" r:id="rId4"/>
    <p:sldLayoutId id="2147483683" r:id="rId5"/>
    <p:sldLayoutId id="2147483682" r:id="rId6"/>
    <p:sldLayoutId id="2147483681" r:id="rId7"/>
    <p:sldLayoutId id="2147483680" r:id="rId8"/>
    <p:sldLayoutId id="2147483679" r:id="rId9"/>
    <p:sldLayoutId id="2147483678" r:id="rId10"/>
    <p:sldLayoutId id="2147483677" r:id="rId11"/>
    <p:sldLayoutId id="2147483676" r:id="rId12"/>
    <p:sldLayoutId id="2147483675" r:id="rId13"/>
  </p:sldLayoutIdLst>
  <p:txStyles>
    <p:titleStyle>
      <a:lvl1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 b="1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10" Type="http://schemas.openxmlformats.org/officeDocument/2006/relationships/image" Target="../media/image31.png"/><Relationship Id="rId4" Type="http://schemas.openxmlformats.org/officeDocument/2006/relationships/image" Target="../media/image45.jpeg"/><Relationship Id="rId9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ostindustria.com/" TargetMode="External"/><Relationship Id="rId13" Type="http://schemas.openxmlformats.org/officeDocument/2006/relationships/image" Target="../media/image55.jpeg"/><Relationship Id="rId3" Type="http://schemas.openxmlformats.org/officeDocument/2006/relationships/image" Target="../media/image50.png"/><Relationship Id="rId7" Type="http://schemas.openxmlformats.org/officeDocument/2006/relationships/image" Target="../media/image52.gif"/><Relationship Id="rId12" Type="http://schemas.openxmlformats.org/officeDocument/2006/relationships/hyperlink" Target="http://www.intel.com/cd/corporate/europe/emea/ukr/187844.htm" TargetMode="External"/><Relationship Id="rId2" Type="http://schemas.openxmlformats.org/officeDocument/2006/relationships/hyperlink" Target="http://www.microsoft.com/ukr/ua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dataart.com/software-development-company/contact/software-outsourcing-kherson/" TargetMode="External"/><Relationship Id="rId11" Type="http://schemas.openxmlformats.org/officeDocument/2006/relationships/image" Target="../media/image54.png"/><Relationship Id="rId5" Type="http://schemas.openxmlformats.org/officeDocument/2006/relationships/image" Target="../media/image51.png"/><Relationship Id="rId10" Type="http://schemas.openxmlformats.org/officeDocument/2006/relationships/hyperlink" Target="http://aricent.com.ua/" TargetMode="External"/><Relationship Id="rId4" Type="http://schemas.openxmlformats.org/officeDocument/2006/relationships/hyperlink" Target="http://www.ibm.com/ua/uk/" TargetMode="External"/><Relationship Id="rId9" Type="http://schemas.openxmlformats.org/officeDocument/2006/relationships/image" Target="../media/image5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diagramLayout" Target="../diagrams/layout3.xml"/><Relationship Id="rId7" Type="http://schemas.openxmlformats.org/officeDocument/2006/relationships/slide" Target="slide5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57.jpeg"/><Relationship Id="rId7" Type="http://schemas.openxmlformats.org/officeDocument/2006/relationships/slide" Target="slide5.xml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hyperlink" Target="http://ite.ksu.ks.ua/?q=uk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63.jpeg"/><Relationship Id="rId7" Type="http://schemas.openxmlformats.org/officeDocument/2006/relationships/image" Target="../media/image67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11" Type="http://schemas.openxmlformats.org/officeDocument/2006/relationships/image" Target="../media/image31.png"/><Relationship Id="rId5" Type="http://schemas.openxmlformats.org/officeDocument/2006/relationships/image" Target="../media/image65.jpeg"/><Relationship Id="rId10" Type="http://schemas.openxmlformats.org/officeDocument/2006/relationships/slide" Target="slide5.xml"/><Relationship Id="rId4" Type="http://schemas.openxmlformats.org/officeDocument/2006/relationships/image" Target="../media/image64.jpeg"/><Relationship Id="rId9" Type="http://schemas.openxmlformats.org/officeDocument/2006/relationships/image" Target="../media/image69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eg"/><Relationship Id="rId13" Type="http://schemas.openxmlformats.org/officeDocument/2006/relationships/image" Target="../media/image81.jpeg"/><Relationship Id="rId3" Type="http://schemas.openxmlformats.org/officeDocument/2006/relationships/image" Target="../media/image71.jpeg"/><Relationship Id="rId7" Type="http://schemas.openxmlformats.org/officeDocument/2006/relationships/image" Target="../media/image75.jpeg"/><Relationship Id="rId12" Type="http://schemas.openxmlformats.org/officeDocument/2006/relationships/image" Target="../media/image80.jpeg"/><Relationship Id="rId2" Type="http://schemas.openxmlformats.org/officeDocument/2006/relationships/image" Target="../media/image70.jpeg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jpeg"/><Relationship Id="rId11" Type="http://schemas.openxmlformats.org/officeDocument/2006/relationships/image" Target="../media/image79.jpeg"/><Relationship Id="rId5" Type="http://schemas.openxmlformats.org/officeDocument/2006/relationships/image" Target="../media/image73.jpeg"/><Relationship Id="rId15" Type="http://schemas.openxmlformats.org/officeDocument/2006/relationships/slide" Target="slide5.xml"/><Relationship Id="rId10" Type="http://schemas.openxmlformats.org/officeDocument/2006/relationships/image" Target="../media/image78.jpeg"/><Relationship Id="rId4" Type="http://schemas.openxmlformats.org/officeDocument/2006/relationships/image" Target="../media/image72.jpeg"/><Relationship Id="rId9" Type="http://schemas.openxmlformats.org/officeDocument/2006/relationships/image" Target="../media/image77.jpeg"/><Relationship Id="rId14" Type="http://schemas.openxmlformats.org/officeDocument/2006/relationships/image" Target="../media/image8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85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jpeg"/><Relationship Id="rId3" Type="http://schemas.openxmlformats.org/officeDocument/2006/relationships/hyperlink" Target="http://feedback.ksu.ks.ua/" TargetMode="External"/><Relationship Id="rId7" Type="http://schemas.openxmlformats.org/officeDocument/2006/relationships/image" Target="../media/image88.jpeg"/><Relationship Id="rId2" Type="http://schemas.openxmlformats.org/officeDocument/2006/relationships/hyperlink" Target="http://dls.ksu.ks.ua/dls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png"/><Relationship Id="rId5" Type="http://schemas.openxmlformats.org/officeDocument/2006/relationships/image" Target="../media/image86.jpeg"/><Relationship Id="rId10" Type="http://schemas.openxmlformats.org/officeDocument/2006/relationships/image" Target="../media/image31.png"/><Relationship Id="rId4" Type="http://schemas.openxmlformats.org/officeDocument/2006/relationships/hyperlink" Target="http://ksuonline.ksu.ks.ua/" TargetMode="External"/><Relationship Id="rId9" Type="http://schemas.openxmlformats.org/officeDocument/2006/relationships/slide" Target="slide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12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15.jpe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4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jpeg"/><Relationship Id="rId3" Type="http://schemas.openxmlformats.org/officeDocument/2006/relationships/diagramLayout" Target="../diagrams/layout4.xml"/><Relationship Id="rId7" Type="http://schemas.openxmlformats.org/officeDocument/2006/relationships/image" Target="../media/image91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11" Type="http://schemas.openxmlformats.org/officeDocument/2006/relationships/image" Target="../media/image31.png"/><Relationship Id="rId5" Type="http://schemas.openxmlformats.org/officeDocument/2006/relationships/diagramColors" Target="../diagrams/colors4.xml"/><Relationship Id="rId10" Type="http://schemas.openxmlformats.org/officeDocument/2006/relationships/slide" Target="slide5.xml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9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jpe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7.xml"/><Relationship Id="rId7" Type="http://schemas.openxmlformats.org/officeDocument/2006/relationships/slide" Target="slide16.xml"/><Relationship Id="rId12" Type="http://schemas.openxmlformats.org/officeDocument/2006/relationships/slide" Target="slide1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0.xml"/><Relationship Id="rId11" Type="http://schemas.openxmlformats.org/officeDocument/2006/relationships/slide" Target="slide14.xml"/><Relationship Id="rId5" Type="http://schemas.openxmlformats.org/officeDocument/2006/relationships/slide" Target="slide10.xml"/><Relationship Id="rId10" Type="http://schemas.openxmlformats.org/officeDocument/2006/relationships/slide" Target="slide11.xml"/><Relationship Id="rId4" Type="http://schemas.openxmlformats.org/officeDocument/2006/relationships/slide" Target="slide8.xml"/><Relationship Id="rId9" Type="http://schemas.openxmlformats.org/officeDocument/2006/relationships/slide" Target="slide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gif"/><Relationship Id="rId3" Type="http://schemas.openxmlformats.org/officeDocument/2006/relationships/diagramLayout" Target="../diagrams/layout2.xml"/><Relationship Id="rId7" Type="http://schemas.openxmlformats.org/officeDocument/2006/relationships/image" Target="../media/image28.gif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openxmlformats.org/officeDocument/2006/relationships/image" Target="../media/image31.png"/><Relationship Id="rId5" Type="http://schemas.openxmlformats.org/officeDocument/2006/relationships/diagramColors" Target="../diagrams/colors2.xml"/><Relationship Id="rId10" Type="http://schemas.openxmlformats.org/officeDocument/2006/relationships/slide" Target="slide5.xml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png"/><Relationship Id="rId7" Type="http://schemas.openxmlformats.org/officeDocument/2006/relationships/image" Target="../media/image4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10" Type="http://schemas.openxmlformats.org/officeDocument/2006/relationships/image" Target="../media/image31.png"/><Relationship Id="rId4" Type="http://schemas.openxmlformats.org/officeDocument/2006/relationships/image" Target="../media/image38.png"/><Relationship Id="rId9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750" y="1098550"/>
            <a:ext cx="6408738" cy="13938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Уникальный опыт ХГУ в сфере ИКТ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00857" y="3240088"/>
            <a:ext cx="4967287" cy="1368425"/>
          </a:xfrm>
        </p:spPr>
        <p:txBody>
          <a:bodyPr/>
          <a:lstStyle/>
          <a:p>
            <a:pPr algn="l">
              <a:defRPr/>
            </a:pPr>
            <a:r>
              <a:rPr lang="ru-RU" sz="2000" b="1" dirty="0" smtClean="0">
                <a:solidFill>
                  <a:schemeClr val="tx1">
                    <a:lumMod val="75000"/>
                  </a:schemeClr>
                </a:solidFill>
              </a:rPr>
              <a:t>Профессор </a:t>
            </a:r>
            <a:r>
              <a:rPr lang="ru-RU" sz="2000" b="1" dirty="0" err="1" smtClean="0">
                <a:solidFill>
                  <a:schemeClr val="tx1">
                    <a:lumMod val="75000"/>
                  </a:schemeClr>
                </a:solidFill>
              </a:rPr>
              <a:t>Спиваковский</a:t>
            </a:r>
            <a:r>
              <a:rPr lang="ru-RU" sz="2000" b="1" dirty="0" smtClean="0">
                <a:solidFill>
                  <a:schemeClr val="tx1">
                    <a:lumMod val="75000"/>
                  </a:schemeClr>
                </a:solidFill>
              </a:rPr>
              <a:t> А.В.</a:t>
            </a:r>
            <a:r>
              <a:rPr lang="ru-RU" sz="1800" b="1" dirty="0" smtClean="0">
                <a:solidFill>
                  <a:schemeClr val="tx1">
                    <a:lumMod val="75000"/>
                  </a:schemeClr>
                </a:solidFill>
              </a:rPr>
              <a:t/>
            </a:r>
            <a:br>
              <a:rPr lang="ru-RU" sz="1800" b="1" dirty="0" smtClean="0">
                <a:solidFill>
                  <a:schemeClr val="tx1">
                    <a:lumMod val="75000"/>
                  </a:schemeClr>
                </a:solidFill>
              </a:rPr>
            </a:br>
            <a:r>
              <a:rPr lang="ru-RU" sz="1800" dirty="0" smtClean="0">
                <a:solidFill>
                  <a:schemeClr val="tx1">
                    <a:lumMod val="75000"/>
                  </a:schemeClr>
                </a:solidFill>
              </a:rPr>
              <a:t>проректор по научно-педагогической </a:t>
            </a:r>
            <a:br>
              <a:rPr lang="ru-RU" sz="1800" dirty="0" smtClean="0">
                <a:solidFill>
                  <a:schemeClr val="tx1">
                    <a:lumMod val="75000"/>
                  </a:schemeClr>
                </a:solidFill>
              </a:rPr>
            </a:br>
            <a:r>
              <a:rPr lang="ru-RU" sz="1800" dirty="0" smtClean="0">
                <a:solidFill>
                  <a:schemeClr val="tx1">
                    <a:lumMod val="75000"/>
                  </a:schemeClr>
                </a:solidFill>
              </a:rPr>
              <a:t>роботе, информационных технологий,</a:t>
            </a:r>
            <a:br>
              <a:rPr lang="ru-RU" sz="1800" dirty="0" smtClean="0">
                <a:solidFill>
                  <a:schemeClr val="tx1">
                    <a:lumMod val="75000"/>
                  </a:schemeClr>
                </a:solidFill>
              </a:rPr>
            </a:br>
            <a:r>
              <a:rPr lang="ru-RU" sz="1800" dirty="0" smtClean="0">
                <a:solidFill>
                  <a:schemeClr val="tx1">
                    <a:lumMod val="75000"/>
                  </a:schemeClr>
                </a:solidFill>
              </a:rPr>
              <a:t>международных связей херсонского </a:t>
            </a:r>
            <a:br>
              <a:rPr lang="ru-RU" sz="1800" dirty="0" smtClean="0">
                <a:solidFill>
                  <a:schemeClr val="tx1">
                    <a:lumMod val="75000"/>
                  </a:schemeClr>
                </a:solidFill>
              </a:rPr>
            </a:br>
            <a:r>
              <a:rPr lang="ru-RU" sz="1800" dirty="0" smtClean="0">
                <a:solidFill>
                  <a:schemeClr val="tx1">
                    <a:lumMod val="75000"/>
                  </a:schemeClr>
                </a:solidFill>
              </a:rPr>
              <a:t>государственного университета</a:t>
            </a:r>
          </a:p>
        </p:txBody>
      </p:sp>
      <p:pic>
        <p:nvPicPr>
          <p:cNvPr id="3076" name="Picture 2" descr="H:\1111111\BABA\AFINA-face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12088" y="1989138"/>
            <a:ext cx="1081087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0" y="150793"/>
            <a:ext cx="7772400" cy="563563"/>
          </a:xfrm>
        </p:spPr>
        <p:txBody>
          <a:bodyPr/>
          <a:lstStyle/>
          <a:p>
            <a:pPr algn="ctr"/>
            <a:r>
              <a:rPr lang="ru-RU" sz="3000" smtClean="0"/>
              <a:t>Сотрудничество с </a:t>
            </a:r>
            <a:br>
              <a:rPr lang="ru-RU" sz="3000" smtClean="0"/>
            </a:br>
            <a:r>
              <a:rPr lang="ru-RU" sz="3000" smtClean="0"/>
              <a:t>Европейским союзом и США</a:t>
            </a:r>
            <a:endParaRPr lang="ru-RU" sz="3000"/>
          </a:p>
        </p:txBody>
      </p:sp>
      <p:sp>
        <p:nvSpPr>
          <p:cNvPr id="15" name="Содержимое 2"/>
          <p:cNvSpPr>
            <a:spLocks noGrp="1"/>
          </p:cNvSpPr>
          <p:nvPr>
            <p:ph idx="1"/>
          </p:nvPr>
        </p:nvSpPr>
        <p:spPr>
          <a:xfrm>
            <a:off x="611560" y="1124744"/>
            <a:ext cx="8532440" cy="4605333"/>
          </a:xfrm>
        </p:spPr>
        <p:txBody>
          <a:bodyPr/>
          <a:lstStyle/>
          <a:p>
            <a:pPr lvl="0"/>
            <a:r>
              <a:rPr lang="ru-RU" sz="1200" dirty="0" err="1" smtClean="0">
                <a:solidFill>
                  <a:schemeClr val="tx1">
                    <a:lumMod val="75000"/>
                  </a:schemeClr>
                </a:solidFill>
              </a:rPr>
              <a:t>Tempus</a:t>
            </a:r>
            <a:r>
              <a:rPr lang="ru-RU" sz="1200" dirty="0" smtClean="0">
                <a:solidFill>
                  <a:schemeClr val="tx1">
                    <a:lumMod val="75000"/>
                  </a:schemeClr>
                </a:solidFill>
              </a:rPr>
              <a:t> TACIS CP </a:t>
            </a:r>
            <a:r>
              <a:rPr lang="ru-RU" sz="1200" dirty="0" err="1" smtClean="0">
                <a:solidFill>
                  <a:schemeClr val="tx1">
                    <a:lumMod val="75000"/>
                  </a:schemeClr>
                </a:solidFill>
              </a:rPr>
              <a:t>No</a:t>
            </a:r>
            <a:r>
              <a:rPr lang="ru-RU" sz="1200" dirty="0" smtClean="0">
                <a:solidFill>
                  <a:schemeClr val="tx1">
                    <a:lumMod val="75000"/>
                  </a:schemeClr>
                </a:solidFill>
              </a:rPr>
              <a:t> 20069-1998 «Информационная </a:t>
            </a:r>
            <a:br>
              <a:rPr lang="ru-RU" sz="1200" dirty="0" smtClean="0">
                <a:solidFill>
                  <a:schemeClr val="tx1">
                    <a:lumMod val="75000"/>
                  </a:schemeClr>
                </a:solidFill>
              </a:rPr>
            </a:br>
            <a:r>
              <a:rPr lang="ru-RU" sz="1200" dirty="0" smtClean="0">
                <a:solidFill>
                  <a:schemeClr val="tx1">
                    <a:lumMod val="75000"/>
                  </a:schemeClr>
                </a:solidFill>
              </a:rPr>
              <a:t>инфраструктура ВУЗ». </a:t>
            </a:r>
          </a:p>
          <a:p>
            <a:pPr lvl="0"/>
            <a:r>
              <a:rPr lang="ru-RU" sz="1000" dirty="0" smtClean="0">
                <a:solidFill>
                  <a:srgbClr val="0070C0"/>
                </a:solidFill>
              </a:rPr>
              <a:t>Партнеры: Университет </a:t>
            </a:r>
            <a:r>
              <a:rPr lang="ru-RU" sz="1000" dirty="0" err="1" smtClean="0">
                <a:solidFill>
                  <a:srgbClr val="0070C0"/>
                </a:solidFill>
              </a:rPr>
              <a:t>Ницци-София</a:t>
            </a:r>
            <a:r>
              <a:rPr lang="ru-RU" sz="1000" dirty="0" smtClean="0">
                <a:solidFill>
                  <a:srgbClr val="0070C0"/>
                </a:solidFill>
              </a:rPr>
              <a:t> </a:t>
            </a:r>
            <a:r>
              <a:rPr lang="ru-RU" sz="1000" dirty="0" err="1" smtClean="0">
                <a:solidFill>
                  <a:srgbClr val="0070C0"/>
                </a:solidFill>
              </a:rPr>
              <a:t>Антиполис</a:t>
            </a:r>
            <a:r>
              <a:rPr lang="ru-RU" sz="1000" dirty="0" smtClean="0">
                <a:solidFill>
                  <a:srgbClr val="0070C0"/>
                </a:solidFill>
              </a:rPr>
              <a:t> (Франция), Университет Гранады (Испания).</a:t>
            </a:r>
          </a:p>
          <a:p>
            <a:pPr lvl="0"/>
            <a:endParaRPr lang="ru-RU" sz="1400" dirty="0" smtClean="0">
              <a:solidFill>
                <a:schemeClr val="tx1">
                  <a:lumMod val="75000"/>
                </a:schemeClr>
              </a:solidFill>
            </a:endParaRPr>
          </a:p>
          <a:p>
            <a:pPr lvl="0"/>
            <a:r>
              <a:rPr lang="ru-RU" sz="1200" dirty="0" smtClean="0">
                <a:solidFill>
                  <a:schemeClr val="tx1">
                    <a:lumMod val="75000"/>
                  </a:schemeClr>
                </a:solidFill>
              </a:rPr>
              <a:t>Проект </a:t>
            </a:r>
            <a:r>
              <a:rPr lang="ru-RU" sz="1200" dirty="0" err="1" smtClean="0">
                <a:solidFill>
                  <a:schemeClr val="tx1">
                    <a:lumMod val="75000"/>
                  </a:schemeClr>
                </a:solidFill>
              </a:rPr>
              <a:t>Tempus</a:t>
            </a:r>
            <a:r>
              <a:rPr lang="ru-RU" sz="1200" dirty="0" smtClean="0">
                <a:solidFill>
                  <a:schemeClr val="tx1">
                    <a:lumMod val="75000"/>
                  </a:schemeClr>
                </a:solidFill>
              </a:rPr>
              <a:t> IB_JEP-22045-2001 «Земельная реформа и развитие рынка земельных ресурсов в Украине».</a:t>
            </a:r>
          </a:p>
          <a:p>
            <a:r>
              <a:rPr lang="ru-RU" sz="1000" dirty="0" smtClean="0">
                <a:solidFill>
                  <a:srgbClr val="0070C0"/>
                </a:solidFill>
              </a:rPr>
              <a:t>Партнеры: Университет </a:t>
            </a:r>
            <a:r>
              <a:rPr lang="ru-RU" sz="1000" dirty="0" err="1" smtClean="0">
                <a:solidFill>
                  <a:srgbClr val="0070C0"/>
                </a:solidFill>
              </a:rPr>
              <a:t>Ницци-София</a:t>
            </a:r>
            <a:r>
              <a:rPr lang="ru-RU" sz="1000" dirty="0" smtClean="0">
                <a:solidFill>
                  <a:srgbClr val="0070C0"/>
                </a:solidFill>
              </a:rPr>
              <a:t> </a:t>
            </a:r>
            <a:r>
              <a:rPr lang="ru-RU" sz="1000" dirty="0" err="1" smtClean="0">
                <a:solidFill>
                  <a:srgbClr val="0070C0"/>
                </a:solidFill>
              </a:rPr>
              <a:t>Антиполис</a:t>
            </a:r>
            <a:r>
              <a:rPr lang="ru-RU" sz="1000" dirty="0" smtClean="0">
                <a:solidFill>
                  <a:srgbClr val="0070C0"/>
                </a:solidFill>
              </a:rPr>
              <a:t> (Франция), ХГАУ.</a:t>
            </a:r>
          </a:p>
          <a:p>
            <a:pPr lvl="0"/>
            <a:endParaRPr lang="ru-RU" sz="1400" dirty="0" smtClean="0">
              <a:solidFill>
                <a:schemeClr val="tx1">
                  <a:lumMod val="75000"/>
                </a:schemeClr>
              </a:solidFill>
            </a:endParaRPr>
          </a:p>
          <a:p>
            <a:pPr lvl="0"/>
            <a:r>
              <a:rPr lang="ru-RU" sz="1200" dirty="0" smtClean="0">
                <a:solidFill>
                  <a:schemeClr val="tx1">
                    <a:lumMod val="75000"/>
                  </a:schemeClr>
                </a:solidFill>
              </a:rPr>
              <a:t>Проект </a:t>
            </a:r>
            <a:r>
              <a:rPr lang="ru-RU" sz="1200" dirty="0" err="1" smtClean="0">
                <a:solidFill>
                  <a:schemeClr val="tx1">
                    <a:lumMod val="75000"/>
                  </a:schemeClr>
                </a:solidFill>
              </a:rPr>
              <a:t>Tempus</a:t>
            </a:r>
            <a:r>
              <a:rPr lang="ru-RU" sz="1200" dirty="0" smtClean="0">
                <a:solidFill>
                  <a:schemeClr val="tx1">
                    <a:lumMod val="75000"/>
                  </a:schemeClr>
                </a:solidFill>
              </a:rPr>
              <a:t> МР JEP 23010-2002 - </a:t>
            </a:r>
            <a:r>
              <a:rPr lang="ru-RU" sz="1200" dirty="0" err="1" smtClean="0">
                <a:solidFill>
                  <a:schemeClr val="tx1">
                    <a:lumMod val="75000"/>
                  </a:schemeClr>
                </a:solidFill>
              </a:rPr>
              <a:t>Unіt-Net</a:t>
            </a:r>
            <a:r>
              <a:rPr lang="ru-RU" sz="1200" dirty="0" smtClean="0">
                <a:solidFill>
                  <a:schemeClr val="tx1">
                    <a:lumMod val="75000"/>
                  </a:schemeClr>
                </a:solidFill>
              </a:rPr>
              <a:t> «Информационные технологии в сети управления университетами“.</a:t>
            </a:r>
          </a:p>
          <a:p>
            <a:r>
              <a:rPr lang="ru-RU" sz="1000" dirty="0" smtClean="0">
                <a:solidFill>
                  <a:srgbClr val="0070C0"/>
                </a:solidFill>
              </a:rPr>
              <a:t>Партнеры: Университет </a:t>
            </a:r>
            <a:r>
              <a:rPr lang="ru-RU" sz="1000" dirty="0" err="1" smtClean="0">
                <a:solidFill>
                  <a:srgbClr val="0070C0"/>
                </a:solidFill>
              </a:rPr>
              <a:t>Ницци-София</a:t>
            </a:r>
            <a:r>
              <a:rPr lang="ru-RU" sz="1000" dirty="0" smtClean="0">
                <a:solidFill>
                  <a:srgbClr val="0070C0"/>
                </a:solidFill>
              </a:rPr>
              <a:t> </a:t>
            </a:r>
            <a:r>
              <a:rPr lang="ru-RU" sz="1000" dirty="0" err="1" smtClean="0">
                <a:solidFill>
                  <a:srgbClr val="0070C0"/>
                </a:solidFill>
              </a:rPr>
              <a:t>Антиполис</a:t>
            </a:r>
            <a:r>
              <a:rPr lang="ru-RU" sz="1000" dirty="0" smtClean="0">
                <a:solidFill>
                  <a:srgbClr val="0070C0"/>
                </a:solidFill>
              </a:rPr>
              <a:t> (Франция), Университет Глазго Каледония (Великобритания), МОНУ, ХНУ им. </a:t>
            </a:r>
            <a:r>
              <a:rPr lang="ru-RU" sz="1000" dirty="0" err="1" smtClean="0">
                <a:solidFill>
                  <a:srgbClr val="0070C0"/>
                </a:solidFill>
              </a:rPr>
              <a:t>Каразина</a:t>
            </a:r>
            <a:r>
              <a:rPr lang="ru-RU" sz="1000" dirty="0" smtClean="0">
                <a:solidFill>
                  <a:srgbClr val="0070C0"/>
                </a:solidFill>
              </a:rPr>
              <a:t>, ЗГУ.</a:t>
            </a:r>
          </a:p>
          <a:p>
            <a:pPr lvl="0"/>
            <a:endParaRPr lang="ru-RU" sz="1400" dirty="0" smtClean="0">
              <a:solidFill>
                <a:schemeClr val="tx1">
                  <a:lumMod val="75000"/>
                </a:schemeClr>
              </a:solidFill>
            </a:endParaRPr>
          </a:p>
          <a:p>
            <a:pPr lvl="0"/>
            <a:r>
              <a:rPr lang="ru-RU" sz="1200" dirty="0" smtClean="0">
                <a:solidFill>
                  <a:schemeClr val="tx1">
                    <a:lumMod val="75000"/>
                  </a:schemeClr>
                </a:solidFill>
              </a:rPr>
              <a:t>Проект </a:t>
            </a:r>
            <a:r>
              <a:rPr lang="ru-RU" sz="1200" dirty="0" err="1" smtClean="0">
                <a:solidFill>
                  <a:schemeClr val="tx1">
                    <a:lumMod val="75000"/>
                  </a:schemeClr>
                </a:solidFill>
              </a:rPr>
              <a:t>Tempus</a:t>
            </a:r>
            <a:r>
              <a:rPr lang="ru-RU" sz="1200" dirty="0" smtClean="0">
                <a:solidFill>
                  <a:schemeClr val="tx1">
                    <a:lumMod val="75000"/>
                  </a:schemeClr>
                </a:solidFill>
              </a:rPr>
              <a:t> TACIS IB JEP_26239_2005 «ECDL для украинских администраторов». </a:t>
            </a:r>
          </a:p>
          <a:p>
            <a:pPr lvl="0"/>
            <a:r>
              <a:rPr lang="ru-RU" sz="1000" dirty="0" smtClean="0">
                <a:solidFill>
                  <a:srgbClr val="0070C0"/>
                </a:solidFill>
              </a:rPr>
              <a:t>Партнеры: Университет </a:t>
            </a:r>
            <a:r>
              <a:rPr lang="ru-RU" sz="1000" dirty="0" err="1" smtClean="0">
                <a:solidFill>
                  <a:srgbClr val="0070C0"/>
                </a:solidFill>
              </a:rPr>
              <a:t>Ницци-София</a:t>
            </a:r>
            <a:r>
              <a:rPr lang="ru-RU" sz="1000" dirty="0" smtClean="0">
                <a:solidFill>
                  <a:srgbClr val="0070C0"/>
                </a:solidFill>
              </a:rPr>
              <a:t> </a:t>
            </a:r>
            <a:r>
              <a:rPr lang="ru-RU" sz="1000" dirty="0" err="1" smtClean="0">
                <a:solidFill>
                  <a:srgbClr val="0070C0"/>
                </a:solidFill>
              </a:rPr>
              <a:t>Антиполис</a:t>
            </a:r>
            <a:r>
              <a:rPr lang="ru-RU" sz="1000" dirty="0" smtClean="0">
                <a:solidFill>
                  <a:srgbClr val="0070C0"/>
                </a:solidFill>
              </a:rPr>
              <a:t> (Франция), Университет </a:t>
            </a:r>
            <a:r>
              <a:rPr lang="ru-RU" sz="1000" dirty="0" err="1" smtClean="0">
                <a:solidFill>
                  <a:srgbClr val="0070C0"/>
                </a:solidFill>
              </a:rPr>
              <a:t>Клагенфурта</a:t>
            </a:r>
            <a:r>
              <a:rPr lang="ru-RU" sz="1000" dirty="0" smtClean="0">
                <a:solidFill>
                  <a:srgbClr val="0070C0"/>
                </a:solidFill>
              </a:rPr>
              <a:t> (Австрия), ХНТУ.</a:t>
            </a:r>
          </a:p>
          <a:p>
            <a:pPr lvl="0"/>
            <a:endParaRPr lang="ru-RU" sz="1400" dirty="0" smtClean="0">
              <a:solidFill>
                <a:schemeClr val="tx1">
                  <a:lumMod val="75000"/>
                </a:schemeClr>
              </a:solidFill>
            </a:endParaRPr>
          </a:p>
          <a:p>
            <a:pPr lvl="0"/>
            <a:r>
              <a:rPr lang="ru-RU" sz="1200" dirty="0" smtClean="0">
                <a:solidFill>
                  <a:schemeClr val="tx1">
                    <a:lumMod val="75000"/>
                  </a:schemeClr>
                </a:solidFill>
              </a:rPr>
              <a:t>Проект </a:t>
            </a:r>
            <a:r>
              <a:rPr lang="ru-RU" sz="1200" dirty="0" err="1" smtClean="0">
                <a:solidFill>
                  <a:schemeClr val="tx1">
                    <a:lumMod val="75000"/>
                  </a:schemeClr>
                </a:solidFill>
              </a:rPr>
              <a:t>Tempus</a:t>
            </a:r>
            <a:r>
              <a:rPr lang="ru-RU" sz="1200" dirty="0" smtClean="0">
                <a:solidFill>
                  <a:schemeClr val="tx1">
                    <a:lumMod val="75000"/>
                  </a:schemeClr>
                </a:solidFill>
              </a:rPr>
              <a:t> JEP-27237-2006 «</a:t>
            </a:r>
            <a:r>
              <a:rPr lang="ru-RU" sz="1200" dirty="0" err="1" smtClean="0">
                <a:solidFill>
                  <a:schemeClr val="tx1">
                    <a:lumMod val="75000"/>
                  </a:schemeClr>
                </a:solidFill>
              </a:rPr>
              <a:t>Computing</a:t>
            </a:r>
            <a:r>
              <a:rPr lang="ru-RU" sz="12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ru-RU" sz="1200" dirty="0" err="1" smtClean="0">
                <a:solidFill>
                  <a:schemeClr val="tx1">
                    <a:lumMod val="75000"/>
                  </a:schemeClr>
                </a:solidFill>
              </a:rPr>
              <a:t>Curricula</a:t>
            </a:r>
            <a:r>
              <a:rPr lang="ru-RU" sz="12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ru-RU" sz="1200" dirty="0" err="1" smtClean="0">
                <a:solidFill>
                  <a:schemeClr val="tx1">
                    <a:lumMod val="75000"/>
                  </a:schemeClr>
                </a:solidFill>
              </a:rPr>
              <a:t>for</a:t>
            </a:r>
            <a:r>
              <a:rPr lang="ru-RU" sz="12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ru-RU" sz="1200" dirty="0" err="1" smtClean="0">
                <a:solidFill>
                  <a:schemeClr val="tx1">
                    <a:lumMod val="75000"/>
                  </a:schemeClr>
                </a:solidFill>
              </a:rPr>
              <a:t>Ukrainian</a:t>
            </a:r>
            <a:r>
              <a:rPr lang="ru-RU" sz="12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ru-RU" sz="1200" dirty="0" err="1" smtClean="0">
                <a:solidFill>
                  <a:schemeClr val="tx1">
                    <a:lumMod val="75000"/>
                  </a:schemeClr>
                </a:solidFill>
              </a:rPr>
              <a:t>Universities</a:t>
            </a:r>
            <a:r>
              <a:rPr lang="ru-RU" sz="1200" dirty="0" smtClean="0">
                <a:solidFill>
                  <a:schemeClr val="tx1">
                    <a:lumMod val="75000"/>
                  </a:schemeClr>
                </a:solidFill>
              </a:rPr>
              <a:t>».</a:t>
            </a:r>
          </a:p>
          <a:p>
            <a:r>
              <a:rPr lang="ru-RU" sz="1000" dirty="0" smtClean="0">
                <a:solidFill>
                  <a:srgbClr val="0070C0"/>
                </a:solidFill>
              </a:rPr>
              <a:t>Партнеры: Университет </a:t>
            </a:r>
            <a:r>
              <a:rPr lang="ru-RU" sz="1000" dirty="0" err="1" smtClean="0">
                <a:solidFill>
                  <a:srgbClr val="0070C0"/>
                </a:solidFill>
              </a:rPr>
              <a:t>Ницци-София</a:t>
            </a:r>
            <a:r>
              <a:rPr lang="ru-RU" sz="1000" dirty="0" smtClean="0">
                <a:solidFill>
                  <a:srgbClr val="0070C0"/>
                </a:solidFill>
              </a:rPr>
              <a:t> </a:t>
            </a:r>
            <a:r>
              <a:rPr lang="ru-RU" sz="1000" dirty="0" err="1" smtClean="0">
                <a:solidFill>
                  <a:srgbClr val="0070C0"/>
                </a:solidFill>
              </a:rPr>
              <a:t>Антиполис</a:t>
            </a:r>
            <a:r>
              <a:rPr lang="ru-RU" sz="1000" dirty="0" smtClean="0">
                <a:solidFill>
                  <a:srgbClr val="0070C0"/>
                </a:solidFill>
              </a:rPr>
              <a:t> (Франция ), Университет Глазго Каледония (Великобритания), ХНУ им. </a:t>
            </a:r>
            <a:r>
              <a:rPr lang="ru-RU" sz="1000" dirty="0" err="1" smtClean="0">
                <a:solidFill>
                  <a:srgbClr val="0070C0"/>
                </a:solidFill>
              </a:rPr>
              <a:t>Каразина</a:t>
            </a:r>
            <a:r>
              <a:rPr lang="ru-RU" sz="1000" dirty="0" smtClean="0">
                <a:solidFill>
                  <a:srgbClr val="0070C0"/>
                </a:solidFill>
              </a:rPr>
              <a:t>.</a:t>
            </a:r>
          </a:p>
          <a:p>
            <a:pPr lvl="0"/>
            <a:endParaRPr lang="ru-RU" sz="1400" dirty="0" smtClean="0">
              <a:solidFill>
                <a:schemeClr val="tx1">
                  <a:lumMod val="75000"/>
                </a:schemeClr>
              </a:solidFill>
            </a:endParaRPr>
          </a:p>
          <a:p>
            <a:pPr lvl="0"/>
            <a:r>
              <a:rPr lang="ru-RU" sz="1200" dirty="0" smtClean="0">
                <a:solidFill>
                  <a:schemeClr val="tx1">
                    <a:lumMod val="75000"/>
                  </a:schemeClr>
                </a:solidFill>
              </a:rPr>
              <a:t>US </a:t>
            </a:r>
            <a:r>
              <a:rPr lang="ru-RU" sz="1200" dirty="0" err="1" smtClean="0">
                <a:solidFill>
                  <a:schemeClr val="tx1">
                    <a:lumMod val="75000"/>
                  </a:schemeClr>
                </a:solidFill>
              </a:rPr>
              <a:t>Department</a:t>
            </a:r>
            <a:r>
              <a:rPr lang="ru-RU" sz="12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ru-RU" sz="1200" dirty="0" err="1" smtClean="0">
                <a:solidFill>
                  <a:schemeClr val="tx1">
                    <a:lumMod val="75000"/>
                  </a:schemeClr>
                </a:solidFill>
              </a:rPr>
              <a:t>of</a:t>
            </a:r>
            <a:r>
              <a:rPr lang="ru-RU" sz="12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ru-RU" sz="1200" dirty="0" err="1" smtClean="0">
                <a:solidFill>
                  <a:schemeClr val="tx1">
                    <a:lumMod val="75000"/>
                  </a:schemeClr>
                </a:solidFill>
              </a:rPr>
              <a:t>State</a:t>
            </a:r>
            <a:r>
              <a:rPr lang="ru-RU" sz="12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ru-RU" sz="1200" dirty="0" err="1" smtClean="0">
                <a:solidFill>
                  <a:schemeClr val="tx1">
                    <a:lumMod val="75000"/>
                  </a:schemeClr>
                </a:solidFill>
              </a:rPr>
              <a:t>Freedom</a:t>
            </a:r>
            <a:r>
              <a:rPr lang="ru-RU" sz="1200" dirty="0" smtClean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ru-RU" sz="1200" dirty="0" err="1" smtClean="0">
                <a:solidFill>
                  <a:schemeClr val="tx1">
                    <a:lumMod val="75000"/>
                  </a:schemeClr>
                </a:solidFill>
              </a:rPr>
              <a:t>Grant</a:t>
            </a:r>
            <a:r>
              <a:rPr lang="ru-RU" sz="1200" dirty="0" smtClean="0">
                <a:solidFill>
                  <a:schemeClr val="tx1">
                    <a:lumMod val="75000"/>
                  </a:schemeClr>
                </a:solidFill>
              </a:rPr>
              <a:t> S-ECAAS-03-GR-214 (DD)  «Северный Нью-Йорк и Южная Украина: Новое партнерство университетов для развития бизнеса и экономики».</a:t>
            </a:r>
          </a:p>
          <a:p>
            <a:pPr lvl="0"/>
            <a:r>
              <a:rPr lang="ru-RU" sz="1000" dirty="0" smtClean="0">
                <a:solidFill>
                  <a:srgbClr val="0070C0"/>
                </a:solidFill>
              </a:rPr>
              <a:t>Партнеры: Государственный университет штата Нью-Йорк  в Кантоне и Потсдаме.</a:t>
            </a:r>
          </a:p>
          <a:p>
            <a:pPr lvl="0"/>
            <a:endParaRPr lang="ru-RU" sz="1400" dirty="0" smtClean="0">
              <a:solidFill>
                <a:schemeClr val="tx1">
                  <a:lumMod val="75000"/>
                </a:schemeClr>
              </a:solidFill>
            </a:endParaRPr>
          </a:p>
          <a:p>
            <a:pPr lvl="0"/>
            <a:r>
              <a:rPr lang="ru-RU" sz="1200" dirty="0" err="1" smtClean="0">
                <a:solidFill>
                  <a:schemeClr val="tx1">
                    <a:lumMod val="75000"/>
                  </a:schemeClr>
                </a:solidFill>
              </a:rPr>
              <a:t>Tempus</a:t>
            </a:r>
            <a:r>
              <a:rPr lang="ru-RU" sz="1200" dirty="0" smtClean="0">
                <a:solidFill>
                  <a:schemeClr val="tx1">
                    <a:lumMod val="75000"/>
                  </a:schemeClr>
                </a:solidFill>
              </a:rPr>
              <a:t> TACIS CD JEP_25215_2004 «Географические информационные системы в аграрных университетах».</a:t>
            </a:r>
          </a:p>
          <a:p>
            <a:r>
              <a:rPr lang="ru-RU" sz="1000" dirty="0" smtClean="0">
                <a:solidFill>
                  <a:srgbClr val="0070C0"/>
                </a:solidFill>
              </a:rPr>
              <a:t>Партнеры : Университет Глазго Каледония (Великобритания), Университет </a:t>
            </a:r>
            <a:r>
              <a:rPr lang="ru-RU" sz="1000" dirty="0" err="1" smtClean="0">
                <a:solidFill>
                  <a:srgbClr val="0070C0"/>
                </a:solidFill>
              </a:rPr>
              <a:t>Эвле</a:t>
            </a:r>
            <a:r>
              <a:rPr lang="ru-RU" sz="1000" dirty="0" smtClean="0">
                <a:solidFill>
                  <a:srgbClr val="0070C0"/>
                </a:solidFill>
              </a:rPr>
              <a:t> (Швеция), ХГАУ.</a:t>
            </a:r>
          </a:p>
          <a:p>
            <a:endParaRPr lang="ru-RU" sz="1400" dirty="0">
              <a:solidFill>
                <a:schemeClr val="tx1">
                  <a:lumMod val="75000"/>
                </a:schemeClr>
              </a:solidFill>
            </a:endParaRPr>
          </a:p>
        </p:txBody>
      </p:sp>
      <p:pic>
        <p:nvPicPr>
          <p:cNvPr id="16" name="Picture 4" descr="D:\Dokum\Eugene\1111111\ZNAK\ZNAK\Uni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852936"/>
            <a:ext cx="651501" cy="720080"/>
          </a:xfrm>
          <a:prstGeom prst="rect">
            <a:avLst/>
          </a:prstGeom>
          <a:noFill/>
        </p:spPr>
      </p:pic>
      <p:pic>
        <p:nvPicPr>
          <p:cNvPr id="17" name="Picture 5" descr="D:\Dokum\Eugene\1111111\ZNAK\ZNAK\Ecdl_zna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96" y="3697014"/>
            <a:ext cx="976192" cy="596082"/>
          </a:xfrm>
          <a:prstGeom prst="rect">
            <a:avLst/>
          </a:prstGeom>
          <a:noFill/>
        </p:spPr>
      </p:pic>
      <p:pic>
        <p:nvPicPr>
          <p:cNvPr id="18" name="Picture 5" descr="C:\Users\alferov_jk\Desktop\IAS_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1196752"/>
            <a:ext cx="890890" cy="576064"/>
          </a:xfrm>
          <a:prstGeom prst="rect">
            <a:avLst/>
          </a:prstGeom>
          <a:noFill/>
        </p:spPr>
      </p:pic>
      <p:pic>
        <p:nvPicPr>
          <p:cNvPr id="19" name="Picture 6" descr="C:\Users\alferov_jk\Desktop\TICLM_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5348" y="1988840"/>
            <a:ext cx="654244" cy="648072"/>
          </a:xfrm>
          <a:prstGeom prst="rect">
            <a:avLst/>
          </a:prstGeom>
          <a:noFill/>
        </p:spPr>
      </p:pic>
      <p:pic>
        <p:nvPicPr>
          <p:cNvPr id="20" name="Picture 2" descr="D:\Dokum\Eugene\1111111\ZNAK\ZNAK\GisauZNAK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496" y="6165304"/>
            <a:ext cx="936104" cy="504056"/>
          </a:xfrm>
          <a:prstGeom prst="rect">
            <a:avLst/>
          </a:prstGeom>
          <a:noFill/>
        </p:spPr>
      </p:pic>
      <p:pic>
        <p:nvPicPr>
          <p:cNvPr id="21" name="Picture 3" descr="D:\Dokum\Eugene\1111111\ZNAK\ZNAK\SUNY_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687" y="5301208"/>
            <a:ext cx="898913" cy="576064"/>
          </a:xfrm>
          <a:prstGeom prst="rect">
            <a:avLst/>
          </a:prstGeom>
          <a:noFill/>
        </p:spPr>
      </p:pic>
      <p:pic>
        <p:nvPicPr>
          <p:cNvPr id="22" name="Picture 4" descr="D:\Dokum\Eugene\1111111\ZNAK\ZNAK\CC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496" y="4509120"/>
            <a:ext cx="997737" cy="530266"/>
          </a:xfrm>
          <a:prstGeom prst="rect">
            <a:avLst/>
          </a:prstGeom>
          <a:noFill/>
        </p:spPr>
      </p:pic>
      <p:pic>
        <p:nvPicPr>
          <p:cNvPr id="11275" name="Picture 2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/>
          <a:srcRect l="9734" r="11282" b="13248"/>
          <a:stretch>
            <a:fillRect/>
          </a:stretch>
        </p:blipFill>
        <p:spPr bwMode="auto">
          <a:xfrm>
            <a:off x="8604250" y="6308725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D:\Dokum\Eugene\1111111\foto\microsoft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571612"/>
            <a:ext cx="3071834" cy="22587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173" name="Picture 5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89475" y="1700213"/>
            <a:ext cx="2668588" cy="13763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174" name="Picture 6" descr="D:\Dokum\Eugene\1111111\dataart-logo.gif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13293" y="3284984"/>
            <a:ext cx="4059235" cy="15192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7176" name="Picture 8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3850" y="4365625"/>
            <a:ext cx="3263900" cy="714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7" name="Picture 9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04863" y="5715000"/>
            <a:ext cx="4054475" cy="7858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266" name="Picture 2" descr="http://sinmetod.at.ua/Intel/Intel.jpg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123701" y="5157192"/>
            <a:ext cx="2256611" cy="13681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0" y="152400"/>
            <a:ext cx="7772400" cy="563563"/>
          </a:xfrm>
        </p:spPr>
        <p:txBody>
          <a:bodyPr/>
          <a:lstStyle/>
          <a:p>
            <a:pPr algn="ctr"/>
            <a:r>
              <a:rPr lang="uk-UA" dirty="0" smtClean="0"/>
              <a:t>Трансфер знаний. </a:t>
            </a:r>
            <a:r>
              <a:rPr lang="uk-UA" dirty="0" err="1" smtClean="0"/>
              <a:t>Производство</a:t>
            </a:r>
            <a:r>
              <a:rPr lang="uk-UA" dirty="0" smtClean="0"/>
              <a:t>. Практика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 bwMode="auto">
          <a:xfrm>
            <a:off x="2071670" y="1285860"/>
            <a:ext cx="4714908" cy="4857784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20" name="Схема 19"/>
          <p:cNvGraphicFramePr/>
          <p:nvPr/>
        </p:nvGraphicFramePr>
        <p:xfrm>
          <a:off x="2143108" y="1428736"/>
          <a:ext cx="4572032" cy="4572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1" name="Скругленный прямоугольник 20"/>
          <p:cNvSpPr/>
          <p:nvPr/>
        </p:nvSpPr>
        <p:spPr bwMode="auto">
          <a:xfrm>
            <a:off x="7092280" y="1785926"/>
            <a:ext cx="1902513" cy="1285875"/>
          </a:xfrm>
          <a:prstGeom prst="roundRect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ru-RU" sz="1600" smtClean="0">
                <a:solidFill>
                  <a:schemeClr val="tx1"/>
                </a:solidFill>
                <a:latin typeface="Arial" charset="0"/>
              </a:rPr>
              <a:t>Цели по</a:t>
            </a:r>
            <a:br>
              <a:rPr lang="ru-RU" sz="1600" smtClean="0">
                <a:solidFill>
                  <a:schemeClr val="tx1"/>
                </a:solidFill>
                <a:latin typeface="Arial" charset="0"/>
              </a:rPr>
            </a:br>
            <a:r>
              <a:rPr lang="ru-RU" sz="1600" smtClean="0">
                <a:solidFill>
                  <a:schemeClr val="tx1"/>
                </a:solidFill>
                <a:latin typeface="Arial" charset="0"/>
              </a:rPr>
              <a:t>эффективности</a:t>
            </a:r>
          </a:p>
          <a:p>
            <a:pPr>
              <a:defRPr/>
            </a:pPr>
            <a:r>
              <a:rPr lang="ru-RU" sz="1600" smtClean="0">
                <a:solidFill>
                  <a:schemeClr val="tx1"/>
                </a:solidFill>
                <a:latin typeface="Arial" charset="0"/>
              </a:rPr>
              <a:t>бизнеса компании</a:t>
            </a:r>
            <a:endParaRPr lang="ru-RU" sz="16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 bwMode="auto">
          <a:xfrm>
            <a:off x="7164288" y="3598090"/>
            <a:ext cx="1857375" cy="1500187"/>
          </a:xfrm>
          <a:prstGeom prst="roundRect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ru-RU" sz="1600" smtClean="0">
                <a:solidFill>
                  <a:schemeClr val="tx1"/>
                </a:solidFill>
                <a:latin typeface="Arial" charset="0"/>
              </a:rPr>
              <a:t>Показатели</a:t>
            </a:r>
          </a:p>
          <a:p>
            <a:pPr>
              <a:defRPr/>
            </a:pPr>
            <a:r>
              <a:rPr lang="ru-RU" sz="1600" smtClean="0">
                <a:solidFill>
                  <a:schemeClr val="tx1"/>
                </a:solidFill>
                <a:latin typeface="Arial" charset="0"/>
              </a:rPr>
              <a:t>работы ИТ и</a:t>
            </a:r>
          </a:p>
          <a:p>
            <a:pPr>
              <a:defRPr/>
            </a:pPr>
            <a:r>
              <a:rPr lang="ru-RU" sz="1600" smtClean="0">
                <a:solidFill>
                  <a:schemeClr val="tx1"/>
                </a:solidFill>
                <a:latin typeface="Arial" charset="0"/>
              </a:rPr>
              <a:t>ответственность</a:t>
            </a:r>
            <a:endParaRPr lang="ru-RU" sz="16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 bwMode="auto">
          <a:xfrm>
            <a:off x="71438" y="1785926"/>
            <a:ext cx="1714500" cy="1285875"/>
          </a:xfrm>
          <a:prstGeom prst="roundRect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ru-RU" sz="1600" smtClean="0">
                <a:solidFill>
                  <a:schemeClr val="tx1"/>
                </a:solidFill>
                <a:latin typeface="Arial" charset="0"/>
              </a:rPr>
              <a:t>Стратегия </a:t>
            </a:r>
          </a:p>
          <a:p>
            <a:pPr>
              <a:defRPr/>
            </a:pPr>
            <a:r>
              <a:rPr lang="ru-RU" sz="1600" smtClean="0">
                <a:solidFill>
                  <a:schemeClr val="tx1"/>
                </a:solidFill>
                <a:latin typeface="Arial" charset="0"/>
              </a:rPr>
              <a:t>и структура </a:t>
            </a:r>
          </a:p>
          <a:p>
            <a:pPr>
              <a:defRPr/>
            </a:pPr>
            <a:r>
              <a:rPr lang="ru-RU" sz="1600" smtClean="0">
                <a:solidFill>
                  <a:schemeClr val="tx1"/>
                </a:solidFill>
                <a:latin typeface="Arial" charset="0"/>
              </a:rPr>
              <a:t>университета</a:t>
            </a:r>
            <a:endParaRPr lang="ru-RU" sz="16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 bwMode="auto">
          <a:xfrm>
            <a:off x="71438" y="3643301"/>
            <a:ext cx="1714500" cy="1500187"/>
          </a:xfrm>
          <a:prstGeom prst="roundRect">
            <a:avLst/>
          </a:prstGeom>
          <a:ln w="28575"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ru-RU" sz="1600" smtClean="0">
                <a:solidFill>
                  <a:schemeClr val="tx1"/>
                </a:solidFill>
                <a:latin typeface="Arial" charset="0"/>
              </a:rPr>
              <a:t>Структура </a:t>
            </a:r>
          </a:p>
          <a:p>
            <a:r>
              <a:rPr lang="ru-RU" sz="1600" smtClean="0">
                <a:solidFill>
                  <a:schemeClr val="tx1"/>
                </a:solidFill>
                <a:latin typeface="Arial" charset="0"/>
              </a:rPr>
              <a:t>и желаемое </a:t>
            </a:r>
          </a:p>
          <a:p>
            <a:r>
              <a:rPr lang="ru-RU" sz="1600" smtClean="0">
                <a:solidFill>
                  <a:schemeClr val="tx1"/>
                </a:solidFill>
                <a:latin typeface="Arial" charset="0"/>
              </a:rPr>
              <a:t>поведение</a:t>
            </a:r>
          </a:p>
          <a:p>
            <a:r>
              <a:rPr lang="ru-RU" sz="1600" smtClean="0">
                <a:solidFill>
                  <a:schemeClr val="tx1"/>
                </a:solidFill>
                <a:latin typeface="Arial" charset="0"/>
              </a:rPr>
              <a:t>университета</a:t>
            </a:r>
            <a:endParaRPr lang="ru-RU" sz="16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5" name="Двойная стрелка вверх/вниз 24"/>
          <p:cNvSpPr/>
          <p:nvPr/>
        </p:nvSpPr>
        <p:spPr bwMode="auto">
          <a:xfrm>
            <a:off x="1146175" y="3000363"/>
            <a:ext cx="285750" cy="714375"/>
          </a:xfrm>
          <a:prstGeom prst="upDown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6" name="Двойная стрелка вверх/вниз 25"/>
          <p:cNvSpPr/>
          <p:nvPr/>
        </p:nvSpPr>
        <p:spPr bwMode="auto">
          <a:xfrm>
            <a:off x="7402513" y="3000363"/>
            <a:ext cx="285750" cy="714375"/>
          </a:xfrm>
          <a:prstGeom prst="upDown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7" name="Двойная стрелка влево/вправо 26"/>
          <p:cNvSpPr/>
          <p:nvPr/>
        </p:nvSpPr>
        <p:spPr bwMode="auto">
          <a:xfrm>
            <a:off x="6786563" y="3181338"/>
            <a:ext cx="647700" cy="203200"/>
          </a:xfrm>
          <a:prstGeom prst="left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8" name="Двойная стрелка вверх/вниз 27"/>
          <p:cNvSpPr/>
          <p:nvPr/>
        </p:nvSpPr>
        <p:spPr bwMode="auto">
          <a:xfrm>
            <a:off x="5652120" y="6286501"/>
            <a:ext cx="285750" cy="500062"/>
          </a:xfrm>
          <a:prstGeom prst="upDown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9" name="Двойная стрелка влево/вправо 28"/>
          <p:cNvSpPr/>
          <p:nvPr/>
        </p:nvSpPr>
        <p:spPr bwMode="auto">
          <a:xfrm>
            <a:off x="285750" y="6429376"/>
            <a:ext cx="500063" cy="214312"/>
          </a:xfrm>
          <a:prstGeom prst="left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0" name="Блок-схема: документ 29"/>
          <p:cNvSpPr/>
          <p:nvPr/>
        </p:nvSpPr>
        <p:spPr bwMode="auto">
          <a:xfrm>
            <a:off x="857224" y="6286520"/>
            <a:ext cx="2428892" cy="500066"/>
          </a:xfrm>
          <a:prstGeom prst="flowChartDocument">
            <a:avLst/>
          </a:prstGeom>
          <a:ln>
            <a:solidFill>
              <a:schemeClr val="accent3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1700" smtClean="0">
                <a:solidFill>
                  <a:schemeClr val="tx1"/>
                </a:solidFill>
                <a:latin typeface="Arial" charset="0"/>
              </a:rPr>
              <a:t>Гармонизировать что?</a:t>
            </a:r>
            <a:endParaRPr lang="ru-RU" sz="17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1" name="Блок-схема: документ 30"/>
          <p:cNvSpPr/>
          <p:nvPr/>
        </p:nvSpPr>
        <p:spPr bwMode="auto">
          <a:xfrm>
            <a:off x="6080758" y="6286520"/>
            <a:ext cx="2428892" cy="500066"/>
          </a:xfrm>
          <a:prstGeom prst="flowChartDocument">
            <a:avLst/>
          </a:prstGeom>
          <a:ln>
            <a:solidFill>
              <a:schemeClr val="accent3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1700" smtClean="0">
                <a:solidFill>
                  <a:schemeClr val="tx1"/>
                </a:solidFill>
                <a:latin typeface="Arial" charset="0"/>
              </a:rPr>
              <a:t>Гармонизировать  как?</a:t>
            </a:r>
            <a:endParaRPr lang="ru-RU" sz="17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2" name="Двойная стрелка влево/вправо 37"/>
          <p:cNvSpPr/>
          <p:nvPr/>
        </p:nvSpPr>
        <p:spPr bwMode="auto">
          <a:xfrm>
            <a:off x="1403350" y="3179751"/>
            <a:ext cx="647700" cy="203200"/>
          </a:xfrm>
          <a:prstGeom prst="left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3" name="Заголовок 17"/>
          <p:cNvSpPr>
            <a:spLocks noGrp="1"/>
          </p:cNvSpPr>
          <p:nvPr>
            <p:ph type="title"/>
          </p:nvPr>
        </p:nvSpPr>
        <p:spPr>
          <a:xfrm>
            <a:off x="-36512" y="116632"/>
            <a:ext cx="7772400" cy="563563"/>
          </a:xfrm>
        </p:spPr>
        <p:txBody>
          <a:bodyPr/>
          <a:lstStyle/>
          <a:p>
            <a:pPr algn="ctr"/>
            <a:r>
              <a:rPr lang="ru-RU" sz="3000" smtClean="0"/>
              <a:t>Модель гармонизации отношений между ХГУ и ИТ компаниями</a:t>
            </a:r>
            <a:endParaRPr lang="ru-RU" sz="3000"/>
          </a:p>
        </p:txBody>
      </p:sp>
      <p:pic>
        <p:nvPicPr>
          <p:cNvPr id="13347" name="Picture 2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 l="9734" r="11282" b="13248"/>
          <a:stretch>
            <a:fillRect/>
          </a:stretch>
        </p:blipFill>
        <p:spPr bwMode="auto">
          <a:xfrm>
            <a:off x="8604250" y="6308725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8194" name="Picture 2" descr="D:\Dokum\Eugene\1111111\foto\DSC_7929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214313" y="1214438"/>
            <a:ext cx="3948112" cy="2643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6" name="Picture 4" descr="D:\Dokum\Eugene\1111111\foto\DSC_7844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4643438" y="1214438"/>
            <a:ext cx="4000500" cy="267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7" name="Picture 5" descr="D:\Dokum\Eugene\1111111\foto\DSC_78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5" y="4141788"/>
            <a:ext cx="3629025" cy="2430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8" name="Picture 6" descr="D:\Dokum\Eugene\1111111\foto\DSC_7904.JPG"/>
          <p:cNvPicPr>
            <a:picLocks noChangeAspect="1" noChangeArrowheads="1"/>
          </p:cNvPicPr>
          <p:nvPr/>
        </p:nvPicPr>
        <p:blipFill>
          <a:blip r:embed="rId5" cstate="print">
            <a:lum bright="10000"/>
          </a:blip>
          <a:srcRect/>
          <a:stretch>
            <a:fillRect/>
          </a:stretch>
        </p:blipFill>
        <p:spPr bwMode="auto">
          <a:xfrm>
            <a:off x="214313" y="4000500"/>
            <a:ext cx="3841750" cy="2571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5" name="Picture 3" descr="D:\Dokum\Eugene\1111111\foto\DSC_780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14612" y="3071810"/>
            <a:ext cx="4000528" cy="267831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0" y="152400"/>
            <a:ext cx="7772400" cy="563563"/>
          </a:xfrm>
        </p:spPr>
        <p:txBody>
          <a:bodyPr/>
          <a:lstStyle/>
          <a:p>
            <a:pPr algn="ctr"/>
            <a:r>
              <a:rPr lang="ru-RU" dirty="0" smtClean="0"/>
              <a:t>Специализированный </a:t>
            </a:r>
            <a:br>
              <a:rPr lang="ru-RU" dirty="0" smtClean="0"/>
            </a:br>
            <a:r>
              <a:rPr lang="ru-RU" dirty="0" smtClean="0"/>
              <a:t>ученый совет</a:t>
            </a:r>
            <a:endParaRPr lang="ru-RU" dirty="0"/>
          </a:p>
        </p:txBody>
      </p:sp>
      <p:pic>
        <p:nvPicPr>
          <p:cNvPr id="14345" name="Picture 2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 l="9734" r="11282" b="13248"/>
          <a:stretch>
            <a:fillRect/>
          </a:stretch>
        </p:blipFill>
        <p:spPr bwMode="auto">
          <a:xfrm>
            <a:off x="8604250" y="6308725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Прямоугольник 4">
            <a:hlinkClick r:id="rId2"/>
          </p:cNvPr>
          <p:cNvSpPr>
            <a:spLocks noChangeArrowheads="1"/>
          </p:cNvSpPr>
          <p:nvPr/>
        </p:nvSpPr>
        <p:spPr bwMode="auto">
          <a:xfrm>
            <a:off x="0" y="785813"/>
            <a:ext cx="2921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b="1">
                <a:solidFill>
                  <a:schemeClr val="bg1"/>
                </a:solidFill>
                <a:latin typeface="Verdana" pitchFamily="34" charset="0"/>
              </a:rPr>
              <a:t>http://ite.ksu.ks.ua/</a:t>
            </a:r>
            <a:endParaRPr lang="ru-RU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0" y="44624"/>
            <a:ext cx="7429520" cy="714380"/>
          </a:xfrm>
        </p:spPr>
        <p:txBody>
          <a:bodyPr/>
          <a:lstStyle/>
          <a:p>
            <a:pPr algn="ctr"/>
            <a:r>
              <a:rPr lang="ru-RU" sz="2000" smtClean="0"/>
              <a:t>Сборник научных трудов</a:t>
            </a:r>
            <a:br>
              <a:rPr lang="ru-RU" sz="2000" smtClean="0"/>
            </a:br>
            <a:r>
              <a:rPr lang="ru-RU" sz="2000" smtClean="0"/>
              <a:t>«Информационные технологии в образовании»</a:t>
            </a:r>
            <a:endParaRPr lang="ru-RU" sz="2000"/>
          </a:p>
        </p:txBody>
      </p:sp>
      <p:sp>
        <p:nvSpPr>
          <p:cNvPr id="9" name="Содержимое 2"/>
          <p:cNvSpPr>
            <a:spLocks noGrp="1"/>
          </p:cNvSpPr>
          <p:nvPr>
            <p:ph idx="1"/>
          </p:nvPr>
        </p:nvSpPr>
        <p:spPr>
          <a:xfrm>
            <a:off x="3707904" y="1633689"/>
            <a:ext cx="5214974" cy="4819647"/>
          </a:xfrm>
        </p:spPr>
        <p:txBody>
          <a:bodyPr/>
          <a:lstStyle/>
          <a:p>
            <a:pPr>
              <a:spcBef>
                <a:spcPts val="1200"/>
              </a:spcBef>
              <a:buFont typeface="Wingdings" pitchFamily="2" charset="2"/>
              <a:buChar char="Ø"/>
            </a:pPr>
            <a:r>
              <a:rPr lang="ru-RU" sz="2000" smtClean="0">
                <a:solidFill>
                  <a:schemeClr val="tx1">
                    <a:lumMod val="75000"/>
                  </a:schemeClr>
                </a:solidFill>
              </a:rPr>
              <a:t>Сборник «Информационные технологии в образовании» издается ХГУ с 2008 г. </a:t>
            </a:r>
          </a:p>
          <a:p>
            <a:pPr>
              <a:spcBef>
                <a:spcPts val="1200"/>
              </a:spcBef>
              <a:buFont typeface="Wingdings" pitchFamily="2" charset="2"/>
              <a:buChar char="Ø"/>
            </a:pPr>
            <a:r>
              <a:rPr lang="ru-RU" sz="2000" smtClean="0">
                <a:solidFill>
                  <a:schemeClr val="tx1">
                    <a:lumMod val="75000"/>
                  </a:schemeClr>
                </a:solidFill>
              </a:rPr>
              <a:t>В 2010г. сборник </a:t>
            </a:r>
            <a:br>
              <a:rPr lang="ru-RU" sz="2000" smtClean="0">
                <a:solidFill>
                  <a:schemeClr val="tx1">
                    <a:lumMod val="75000"/>
                  </a:schemeClr>
                </a:solidFill>
              </a:rPr>
            </a:br>
            <a:r>
              <a:rPr lang="ru-RU" sz="2000" smtClean="0">
                <a:solidFill>
                  <a:schemeClr val="tx1">
                    <a:lumMod val="75000"/>
                  </a:schemeClr>
                </a:solidFill>
              </a:rPr>
              <a:t>зарегистрирован ВАК Украины как специализированное издание по педагогическим наукам.</a:t>
            </a:r>
          </a:p>
          <a:p>
            <a:pPr>
              <a:spcBef>
                <a:spcPts val="1200"/>
              </a:spcBef>
              <a:buFont typeface="Wingdings" pitchFamily="2" charset="2"/>
              <a:buChar char="Ø"/>
            </a:pPr>
            <a:r>
              <a:rPr lang="ru-RU" sz="2000" smtClean="0">
                <a:solidFill>
                  <a:schemeClr val="tx1">
                    <a:lumMod val="75000"/>
                  </a:schemeClr>
                </a:solidFill>
              </a:rPr>
              <a:t>В 2010 г. соучредителем </a:t>
            </a:r>
            <a:br>
              <a:rPr lang="ru-RU" sz="2000" smtClean="0">
                <a:solidFill>
                  <a:schemeClr val="tx1">
                    <a:lumMod val="75000"/>
                  </a:schemeClr>
                </a:solidFill>
              </a:rPr>
            </a:br>
            <a:r>
              <a:rPr lang="ru-RU" sz="2000" smtClean="0">
                <a:solidFill>
                  <a:schemeClr val="tx1">
                    <a:lumMod val="75000"/>
                  </a:schemeClr>
                </a:solidFill>
              </a:rPr>
              <a:t>сборника является Институт информационных технологий и средств обучения АПН Украины. </a:t>
            </a:r>
          </a:p>
        </p:txBody>
      </p:sp>
      <p:pic>
        <p:nvPicPr>
          <p:cNvPr id="10" name="Picture 2" descr="D:\Dokum\Eugene\Work\Конференции\SNT\Cover copy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142845" y="1411193"/>
            <a:ext cx="3565060" cy="50421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D:\Dokum\Eugene\1111111\foto\IMG_8375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3286125" y="2714625"/>
            <a:ext cx="3929063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4" descr="D:\Dokum\Eugene\1111111\foto\IMG_8360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214313" y="3429000"/>
            <a:ext cx="2643187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4" descr="D:\Наши фотографии\Лето_2010\Конференция ИТЕ\fotki\IMG_94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3" y="1357313"/>
            <a:ext cx="3071812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2" descr="D:\Dokum\Eugene\Work\temp\Cover copy.jpg"/>
          <p:cNvPicPr>
            <a:picLocks noChangeAspect="1" noChangeArrowheads="1"/>
          </p:cNvPicPr>
          <p:nvPr/>
        </p:nvPicPr>
        <p:blipFill>
          <a:blip r:embed="rId5" cstate="print">
            <a:lum bright="10000"/>
          </a:blip>
          <a:srcRect/>
          <a:stretch>
            <a:fillRect/>
          </a:stretch>
        </p:blipFill>
        <p:spPr bwMode="auto">
          <a:xfrm>
            <a:off x="6888163" y="1785938"/>
            <a:ext cx="1970087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D:\Наши фотографии\Лето_2010\Конференция ИТЕ\fotki\IMG_9040.jpg"/>
          <p:cNvPicPr>
            <a:picLocks noChangeAspect="1" noChangeArrowheads="1"/>
          </p:cNvPicPr>
          <p:nvPr/>
        </p:nvPicPr>
        <p:blipFill>
          <a:blip r:embed="rId6" cstate="print">
            <a:lum bright="10000"/>
          </a:blip>
          <a:stretch>
            <a:fillRect/>
          </a:stretch>
        </p:blipFill>
        <p:spPr bwMode="auto">
          <a:xfrm>
            <a:off x="642938" y="4929188"/>
            <a:ext cx="4911725" cy="1714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392" name="Picture 2" descr="D:\Dokum\Eugene\Work\temp\DSC_021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3438" y="1357313"/>
            <a:ext cx="2001837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Picture 4" descr="D:\Dokum\Eugene\Work\temp\PC110065.JPG"/>
          <p:cNvPicPr>
            <a:picLocks noChangeAspect="1" noChangeArrowheads="1"/>
          </p:cNvPicPr>
          <p:nvPr/>
        </p:nvPicPr>
        <p:blipFill>
          <a:blip r:embed="rId8" cstate="print">
            <a:lum bright="10000"/>
          </a:blip>
          <a:srcRect/>
          <a:stretch>
            <a:fillRect/>
          </a:stretch>
        </p:blipFill>
        <p:spPr bwMode="auto">
          <a:xfrm>
            <a:off x="2643188" y="1928813"/>
            <a:ext cx="2933700" cy="153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Picture 3" descr="D:\Dokum\Eugene\1111111\foto\IMG_8342.JPG"/>
          <p:cNvPicPr>
            <a:picLocks noChangeAspect="1" noChangeArrowheads="1"/>
          </p:cNvPicPr>
          <p:nvPr/>
        </p:nvPicPr>
        <p:blipFill>
          <a:blip r:embed="rId9" cstate="print">
            <a:lum bright="10000"/>
          </a:blip>
          <a:srcRect/>
          <a:stretch>
            <a:fillRect/>
          </a:stretch>
        </p:blipFill>
        <p:spPr bwMode="auto">
          <a:xfrm>
            <a:off x="5718175" y="4673600"/>
            <a:ext cx="2886075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-190374" y="129133"/>
            <a:ext cx="7786710" cy="563563"/>
          </a:xfrm>
        </p:spPr>
        <p:txBody>
          <a:bodyPr/>
          <a:lstStyle/>
          <a:p>
            <a:pPr algn="ctr"/>
            <a:r>
              <a:rPr lang="ru-RU" sz="1800" dirty="0" smtClean="0"/>
              <a:t>Международная научно-практическая конференция </a:t>
            </a:r>
            <a:br>
              <a:rPr lang="ru-RU" sz="1800" dirty="0" smtClean="0"/>
            </a:br>
            <a:r>
              <a:rPr lang="ru-RU" sz="1800" dirty="0" smtClean="0"/>
              <a:t>«Информатизация образования Украины. ИКТ в ВУЗах.</a:t>
            </a:r>
            <a:endParaRPr lang="ru-RU" sz="1800" dirty="0"/>
          </a:p>
        </p:txBody>
      </p:sp>
      <p:pic>
        <p:nvPicPr>
          <p:cNvPr id="16395" name="Picture 2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/>
          <a:srcRect l="9734" r="11282" b="13248"/>
          <a:stretch>
            <a:fillRect/>
          </a:stretch>
        </p:blipFill>
        <p:spPr bwMode="auto">
          <a:xfrm>
            <a:off x="8604250" y="6308725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2" descr="C:\Users\alferov_jk\Desktop\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3800" y="3213100"/>
            <a:ext cx="2085975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Users\alferov_jk\Desktop\P018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1979613" y="3716338"/>
            <a:ext cx="2592387" cy="19446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8" name="Picture 4" descr="C:\Users\alferov_jk\Desktop\P3280001 cop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2334478"/>
            <a:ext cx="2592288" cy="195861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030" name="Picture 6" descr="C:\Users\alferov_jk\Desktop\P217002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13140" y="1268760"/>
            <a:ext cx="1920179" cy="16561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031" name="Picture 7" descr="C:\Users\alferov_jk\Desktop\P403001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48264" y="4271587"/>
            <a:ext cx="1800200" cy="210974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033" name="Picture 9" descr="C:\Users\alferov_jk\Desktop\P306002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7260298" y="1628800"/>
            <a:ext cx="1848206" cy="158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6" name="Picture 12" descr="C:\Users\alferov_jk\Desktop\P3100007.JPG"/>
          <p:cNvPicPr>
            <a:picLocks noChangeAspect="1" noChangeArrowheads="1"/>
          </p:cNvPicPr>
          <p:nvPr/>
        </p:nvPicPr>
        <p:blipFill>
          <a:blip r:embed="rId8" cstate="print">
            <a:lum bright="10000"/>
          </a:blip>
          <a:srcRect/>
          <a:stretch>
            <a:fillRect/>
          </a:stretch>
        </p:blipFill>
        <p:spPr bwMode="auto">
          <a:xfrm>
            <a:off x="395537" y="2996952"/>
            <a:ext cx="1728191" cy="1296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7" name="Picture 13" descr="C:\Users\alferov_jk\Desktop\P3120035.JPG"/>
          <p:cNvPicPr>
            <a:picLocks noChangeAspect="1" noChangeArrowheads="1"/>
          </p:cNvPicPr>
          <p:nvPr/>
        </p:nvPicPr>
        <p:blipFill>
          <a:blip r:embed="rId9" cstate="print">
            <a:lum bright="10000"/>
          </a:blip>
          <a:srcRect/>
          <a:stretch>
            <a:fillRect/>
          </a:stretch>
        </p:blipFill>
        <p:spPr bwMode="auto">
          <a:xfrm rot="699487">
            <a:off x="4504428" y="4864716"/>
            <a:ext cx="2267743" cy="17008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38" name="Picture 14" descr="C:\Users\alferov_jk\Desktop\P3100002.JPG"/>
          <p:cNvPicPr>
            <a:picLocks noChangeAspect="1" noChangeArrowheads="1"/>
          </p:cNvPicPr>
          <p:nvPr/>
        </p:nvPicPr>
        <p:blipFill>
          <a:blip r:embed="rId10" cstate="print">
            <a:lum bright="10000"/>
          </a:blip>
          <a:srcRect/>
          <a:stretch>
            <a:fillRect/>
          </a:stretch>
        </p:blipFill>
        <p:spPr bwMode="auto">
          <a:xfrm>
            <a:off x="7116283" y="2870938"/>
            <a:ext cx="1704189" cy="127814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9" name="Picture 15" descr="C:\Users\alferov_jk\Desktop\P3160169.JPG"/>
          <p:cNvPicPr>
            <a:picLocks noChangeAspect="1" noChangeArrowheads="1"/>
          </p:cNvPicPr>
          <p:nvPr/>
        </p:nvPicPr>
        <p:blipFill>
          <a:blip r:embed="rId11" cstate="print">
            <a:lum bright="10000"/>
          </a:blip>
          <a:srcRect/>
          <a:stretch>
            <a:fillRect/>
          </a:stretch>
        </p:blipFill>
        <p:spPr bwMode="auto">
          <a:xfrm>
            <a:off x="179388" y="4221163"/>
            <a:ext cx="1512887" cy="20018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40" name="Picture 16" descr="C:\Users\alferov_jk\Desktop\PB080199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203848" y="1232573"/>
            <a:ext cx="2016224" cy="151233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41" name="Picture 17" descr="\\sunysrv\PHOTO\Kaphedra-inform-tech\ALL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51520" y="1223996"/>
            <a:ext cx="2339752" cy="18449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35" name="Picture 11" descr="C:\Users\alferov_jk\Desktop\P3130036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331640" y="5445224"/>
            <a:ext cx="2376264" cy="12241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7772400" cy="563563"/>
          </a:xfrm>
        </p:spPr>
        <p:txBody>
          <a:bodyPr/>
          <a:lstStyle/>
          <a:p>
            <a:pPr algn="ctr"/>
            <a:r>
              <a:rPr lang="ru-RU" sz="3000" dirty="0" smtClean="0"/>
              <a:t>Кафедра информатики.</a:t>
            </a:r>
            <a:br>
              <a:rPr lang="ru-RU" sz="3000" dirty="0" smtClean="0"/>
            </a:br>
            <a:r>
              <a:rPr lang="ru-RU" sz="3000" dirty="0" smtClean="0"/>
              <a:t>Подготовка студентов</a:t>
            </a:r>
            <a:endParaRPr lang="ru-RU" sz="3000" dirty="0"/>
          </a:p>
        </p:txBody>
      </p:sp>
      <p:pic>
        <p:nvPicPr>
          <p:cNvPr id="17424" name="Picture 2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/>
          <a:srcRect l="9734" r="11282" b="13248"/>
          <a:stretch>
            <a:fillRect/>
          </a:stretch>
        </p:blipFill>
        <p:spPr bwMode="auto">
          <a:xfrm>
            <a:off x="8604250" y="6308725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-71470" y="116632"/>
            <a:ext cx="7629556" cy="563563"/>
          </a:xfrm>
        </p:spPr>
        <p:txBody>
          <a:bodyPr/>
          <a:lstStyle/>
          <a:p>
            <a:pPr algn="ctr"/>
            <a:r>
              <a:rPr lang="ru-RU" sz="3000" smtClean="0"/>
              <a:t>Научно-исследовательский институт ИТ</a:t>
            </a:r>
            <a:endParaRPr lang="ru-RU" sz="3000"/>
          </a:p>
        </p:txBody>
      </p:sp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107504" y="3286124"/>
            <a:ext cx="2087332" cy="1643074"/>
          </a:xfrm>
          <a:prstGeom prst="round2Diag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chemeClr val="bg2">
                <a:lumMod val="75000"/>
              </a:schemeClr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mtClean="0">
                <a:solidFill>
                  <a:schemeClr val="accent6">
                    <a:lumMod val="50000"/>
                  </a:schemeClr>
                </a:solidFill>
              </a:rPr>
              <a:t>Отдел информацион. технологий управления</a:t>
            </a:r>
            <a:endParaRPr lang="ru-RU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4" name="Прямоугольник с двумя скругленными противолежащими углами 13"/>
          <p:cNvSpPr/>
          <p:nvPr/>
        </p:nvSpPr>
        <p:spPr>
          <a:xfrm>
            <a:off x="2980654" y="1643050"/>
            <a:ext cx="3000396" cy="1071570"/>
          </a:xfrm>
          <a:prstGeom prst="round2Diag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chemeClr val="bg2">
                <a:lumMod val="75000"/>
              </a:schemeClr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mtClean="0">
                <a:solidFill>
                  <a:schemeClr val="accent6">
                    <a:lumMod val="50000"/>
                  </a:schemeClr>
                </a:solidFill>
              </a:rPr>
              <a:t>Отдел мультимедийных и дистанционных технологий обучения</a:t>
            </a:r>
            <a:endParaRPr lang="ru-RU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>
            <a:off x="2909216" y="5357826"/>
            <a:ext cx="3429024" cy="1071570"/>
          </a:xfrm>
          <a:prstGeom prst="round2Diag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chemeClr val="bg2">
                <a:lumMod val="75000"/>
              </a:schemeClr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mtClean="0">
                <a:solidFill>
                  <a:schemeClr val="accent6">
                    <a:lumMod val="50000"/>
                  </a:schemeClr>
                </a:solidFill>
              </a:rPr>
              <a:t>Лаборатория разработки и внедрения педагогических программных средств</a:t>
            </a:r>
            <a:endParaRPr lang="ru-RU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6" name="Прямоугольник с двумя скругленными противолежащими углами 15"/>
          <p:cNvSpPr/>
          <p:nvPr/>
        </p:nvSpPr>
        <p:spPr>
          <a:xfrm>
            <a:off x="6876256" y="3286124"/>
            <a:ext cx="2162248" cy="1643074"/>
          </a:xfrm>
          <a:prstGeom prst="round2Diag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chemeClr val="bg2">
                <a:lumMod val="75000"/>
              </a:schemeClr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mtClean="0">
                <a:solidFill>
                  <a:schemeClr val="accent6">
                    <a:lumMod val="50000"/>
                  </a:schemeClr>
                </a:solidFill>
              </a:rPr>
              <a:t>Отдел интегрирован. сред обучения</a:t>
            </a:r>
            <a:endParaRPr lang="ru-RU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7" name="Picture 3" descr="D:\$ M@rysichk@\WORK\Логотипы и эмблемы\znak IIT_FIN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06" y="1214423"/>
            <a:ext cx="1714512" cy="1714511"/>
          </a:xfrm>
          <a:prstGeom prst="rect">
            <a:avLst/>
          </a:prstGeom>
          <a:noFill/>
        </p:spPr>
      </p:pic>
      <p:sp>
        <p:nvSpPr>
          <p:cNvPr id="18" name="Счетверенная стрелка 17"/>
          <p:cNvSpPr/>
          <p:nvPr/>
        </p:nvSpPr>
        <p:spPr>
          <a:xfrm>
            <a:off x="2194836" y="2714620"/>
            <a:ext cx="4714908" cy="2643206"/>
          </a:xfrm>
          <a:prstGeom prst="quadArrow">
            <a:avLst>
              <a:gd name="adj1" fmla="val 13019"/>
              <a:gd name="adj2" fmla="val 15784"/>
              <a:gd name="adj3" fmla="val 16574"/>
            </a:avLst>
          </a:prstGeom>
          <a:blipFill>
            <a:blip r:embed="rId4" cstate="print"/>
            <a:tile tx="0" ty="0" sx="100000" sy="100000" flip="none" algn="tl"/>
          </a:blip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endParaRPr lang="ru-RU" sz="6000" b="1">
              <a:ln w="11430"/>
              <a:solidFill>
                <a:srgbClr val="2C2C84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980654" y="3429000"/>
            <a:ext cx="3214710" cy="1357322"/>
          </a:xfrm>
          <a:prstGeom prst="roundRect">
            <a:avLst/>
          </a:prstGeom>
          <a:blipFill>
            <a:blip r:embed="rId5" cstate="print"/>
            <a:tile tx="0" ty="0" sx="100000" sy="100000" flip="none" algn="tl"/>
          </a:blip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smtClean="0">
                <a:ln w="11430"/>
                <a:solidFill>
                  <a:srgbClr val="2C2C84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НИИ ИТ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hlinkClick r:id="rId2"/>
          </p:cNvPr>
          <p:cNvSpPr/>
          <p:nvPr/>
        </p:nvSpPr>
        <p:spPr>
          <a:xfrm>
            <a:off x="285750" y="4286250"/>
            <a:ext cx="3000375" cy="33813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u="sng" dirty="0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http://dls.ksu.ks.ua/dls</a:t>
            </a:r>
            <a:endParaRPr lang="ru-RU" sz="1600" u="sng" dirty="0">
              <a:solidFill>
                <a:schemeClr val="tx1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2" name="Прямоугольник 11">
            <a:hlinkClick r:id="rId3"/>
          </p:cNvPr>
          <p:cNvSpPr/>
          <p:nvPr/>
        </p:nvSpPr>
        <p:spPr>
          <a:xfrm>
            <a:off x="3357563" y="4591050"/>
            <a:ext cx="3286125" cy="33813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u="sng" dirty="0" err="1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http</a:t>
            </a:r>
            <a:r>
              <a:rPr lang="en-US" sz="1600" u="sng" dirty="0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://</a:t>
            </a:r>
            <a:r>
              <a:rPr lang="en-US" sz="1600" u="sng" dirty="0" err="1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feedback.ksu.ks.ua</a:t>
            </a:r>
            <a:endParaRPr lang="ru-RU" sz="1600" u="sng" dirty="0">
              <a:solidFill>
                <a:schemeClr val="tx1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3" name="Прямоугольник 12">
            <a:hlinkClick r:id="rId4"/>
          </p:cNvPr>
          <p:cNvSpPr/>
          <p:nvPr/>
        </p:nvSpPr>
        <p:spPr>
          <a:xfrm>
            <a:off x="6215063" y="4591050"/>
            <a:ext cx="3071812" cy="33813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u="sng" dirty="0" err="1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http</a:t>
            </a:r>
            <a:r>
              <a:rPr lang="en-US" sz="1600" u="sng" dirty="0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://</a:t>
            </a:r>
            <a:r>
              <a:rPr lang="en-US" sz="1600" u="sng" dirty="0" err="1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ksuonline.ksu.ks.ua</a:t>
            </a:r>
            <a:r>
              <a:rPr lang="en-US" sz="1600" u="sng" dirty="0">
                <a:solidFill>
                  <a:schemeClr val="tx1">
                    <a:lumMod val="75000"/>
                  </a:schemeClr>
                </a:solidFill>
                <a:latin typeface="+mn-lt"/>
                <a:cs typeface="+mn-cs"/>
              </a:rPr>
              <a:t> </a:t>
            </a:r>
            <a:endParaRPr lang="ru-RU" sz="1600" u="sng" dirty="0">
              <a:solidFill>
                <a:schemeClr val="tx1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6" name="Заголовок 1"/>
          <p:cNvSpPr>
            <a:spLocks noGrp="1"/>
          </p:cNvSpPr>
          <p:nvPr>
            <p:ph type="title"/>
          </p:nvPr>
        </p:nvSpPr>
        <p:spPr>
          <a:xfrm>
            <a:off x="-128566" y="150793"/>
            <a:ext cx="7772400" cy="563563"/>
          </a:xfrm>
        </p:spPr>
        <p:txBody>
          <a:bodyPr/>
          <a:lstStyle/>
          <a:p>
            <a:pPr algn="ctr"/>
            <a:r>
              <a:rPr lang="ru-RU" sz="2700" smtClean="0"/>
              <a:t>СДО ХВУ, KSU Feedback, KSU Online</a:t>
            </a:r>
            <a:endParaRPr lang="ru-RU" sz="2700"/>
          </a:p>
        </p:txBody>
      </p:sp>
      <p:sp>
        <p:nvSpPr>
          <p:cNvPr id="17" name="Содержимое 2"/>
          <p:cNvSpPr>
            <a:spLocks noGrp="1"/>
          </p:cNvSpPr>
          <p:nvPr>
            <p:ph idx="1"/>
          </p:nvPr>
        </p:nvSpPr>
        <p:spPr>
          <a:xfrm>
            <a:off x="57176" y="5072074"/>
            <a:ext cx="8872542" cy="1643074"/>
          </a:xfrm>
        </p:spPr>
        <p:txBody>
          <a:bodyPr/>
          <a:lstStyle/>
          <a:p>
            <a:r>
              <a:rPr lang="ru-RU" sz="1200" smtClean="0">
                <a:solidFill>
                  <a:schemeClr val="tx1">
                    <a:lumMod val="75000"/>
                  </a:schemeClr>
                </a:solidFill>
              </a:rPr>
              <a:t>доступ к учебным материалам через сеть Internet; </a:t>
            </a:r>
          </a:p>
          <a:p>
            <a:r>
              <a:rPr lang="ru-RU" sz="1200" smtClean="0">
                <a:solidFill>
                  <a:schemeClr val="tx1">
                    <a:lumMod val="75000"/>
                  </a:schemeClr>
                </a:solidFill>
              </a:rPr>
              <a:t>обратную связь;</a:t>
            </a:r>
          </a:p>
          <a:p>
            <a:r>
              <a:rPr lang="ru-RU" sz="1200" smtClean="0">
                <a:solidFill>
                  <a:schemeClr val="tx1">
                    <a:lumMod val="75000"/>
                  </a:schemeClr>
                </a:solidFill>
              </a:rPr>
              <a:t>распространение (пересылка) учебного материала и проведение тестирования; </a:t>
            </a:r>
          </a:p>
          <a:p>
            <a:r>
              <a:rPr lang="ru-RU" sz="1200" smtClean="0">
                <a:solidFill>
                  <a:schemeClr val="tx1">
                    <a:lumMod val="75000"/>
                  </a:schemeClr>
                </a:solidFill>
              </a:rPr>
              <a:t>предоставление персонифицированных интерактивных учебных курсов; </a:t>
            </a:r>
          </a:p>
          <a:p>
            <a:r>
              <a:rPr lang="ru-RU" sz="1200" smtClean="0">
                <a:solidFill>
                  <a:schemeClr val="tx1">
                    <a:lumMod val="75000"/>
                  </a:schemeClr>
                </a:solidFill>
              </a:rPr>
              <a:t>накопление в базе данных системы учебных информационных ресурсов (учебников, дистанционных курсов, тестов и т.д.) в форматах стандартов IMS, SCORM, их импорт и экспорт; </a:t>
            </a:r>
          </a:p>
          <a:p>
            <a:pPr lvl="0"/>
            <a:r>
              <a:rPr lang="ru-RU" sz="1200" smtClean="0">
                <a:solidFill>
                  <a:schemeClr val="tx1">
                    <a:lumMod val="75000"/>
                  </a:schemeClr>
                </a:solidFill>
              </a:rPr>
              <a:t>информирование пользователей о ходе и результатах учебного процесса.</a:t>
            </a:r>
          </a:p>
        </p:txBody>
      </p:sp>
      <p:pic>
        <p:nvPicPr>
          <p:cNvPr id="18" name="Picture 2" descr="D:\Dokum\Eugene\1111111\DLS_main.jpg"/>
          <p:cNvPicPr>
            <a:picLocks noChangeAspect="1" noChangeArrowheads="1"/>
          </p:cNvPicPr>
          <p:nvPr/>
        </p:nvPicPr>
        <p:blipFill>
          <a:blip r:embed="rId5" cstate="print">
            <a:lum/>
          </a:blip>
          <a:srcRect/>
          <a:stretch>
            <a:fillRect/>
          </a:stretch>
        </p:blipFill>
        <p:spPr bwMode="auto">
          <a:xfrm>
            <a:off x="105876" y="1193338"/>
            <a:ext cx="3323116" cy="25214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6" cstate="print">
            <a:lum/>
          </a:blip>
          <a:srcRect r="26087"/>
          <a:stretch>
            <a:fillRect/>
          </a:stretch>
        </p:blipFill>
        <p:spPr bwMode="auto">
          <a:xfrm>
            <a:off x="1285852" y="2217072"/>
            <a:ext cx="2428892" cy="19977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TextBox 19"/>
          <p:cNvSpPr txBox="1"/>
          <p:nvPr/>
        </p:nvSpPr>
        <p:spPr>
          <a:xfrm>
            <a:off x="71406" y="4702742"/>
            <a:ext cx="2428892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b="1" smtClean="0"/>
              <a:t>Обеспечивают:</a:t>
            </a:r>
            <a:endParaRPr lang="ru-RU" b="1"/>
          </a:p>
        </p:txBody>
      </p:sp>
      <p:pic>
        <p:nvPicPr>
          <p:cNvPr id="21" name="Рисунок 20" descr="01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868" y="1214422"/>
            <a:ext cx="2500330" cy="3286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Рисунок 21" descr="01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43636" y="1785926"/>
            <a:ext cx="2928958" cy="2714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468" name="Picture 2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/>
          <a:srcRect l="9734" r="11282" b="13248"/>
          <a:stretch>
            <a:fillRect/>
          </a:stretch>
        </p:blipFill>
        <p:spPr bwMode="auto">
          <a:xfrm>
            <a:off x="8604250" y="6308725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"/>
          <p:cNvSpPr>
            <a:spLocks noGrp="1"/>
          </p:cNvSpPr>
          <p:nvPr>
            <p:ph type="title"/>
          </p:nvPr>
        </p:nvSpPr>
        <p:spPr>
          <a:xfrm>
            <a:off x="-32048" y="345157"/>
            <a:ext cx="7772400" cy="563563"/>
          </a:xfrm>
        </p:spPr>
        <p:txBody>
          <a:bodyPr/>
          <a:lstStyle/>
          <a:p>
            <a:pPr algn="ctr"/>
            <a:r>
              <a:rPr lang="ru-RU" sz="3000" smtClean="0"/>
              <a:t>Информационно-аналитическая система управления ХГУ «IAS»</a:t>
            </a:r>
            <a:br>
              <a:rPr lang="ru-RU" sz="3000" smtClean="0"/>
            </a:br>
            <a:endParaRPr lang="ru-RU" sz="3000"/>
          </a:p>
        </p:txBody>
      </p:sp>
      <p:pic>
        <p:nvPicPr>
          <p:cNvPr id="21" name="Picture 2" descr="F:\SCHEM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758" y="836712"/>
            <a:ext cx="7742634" cy="5901608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899592" y="1337720"/>
            <a:ext cx="3240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smtClean="0"/>
              <a:t>Модуль администрирования</a:t>
            </a:r>
            <a:endParaRPr lang="ru-RU" sz="1400" b="1"/>
          </a:p>
        </p:txBody>
      </p:sp>
      <p:sp>
        <p:nvSpPr>
          <p:cNvPr id="23" name="TextBox 22"/>
          <p:cNvSpPr txBox="1"/>
          <p:nvPr/>
        </p:nvSpPr>
        <p:spPr>
          <a:xfrm>
            <a:off x="323528" y="4650088"/>
            <a:ext cx="1656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smtClean="0"/>
              <a:t>Пользователь</a:t>
            </a:r>
            <a:endParaRPr lang="ru-RU" sz="1400" b="1"/>
          </a:p>
        </p:txBody>
      </p:sp>
      <p:sp>
        <p:nvSpPr>
          <p:cNvPr id="24" name="TextBox 23"/>
          <p:cNvSpPr txBox="1"/>
          <p:nvPr/>
        </p:nvSpPr>
        <p:spPr>
          <a:xfrm>
            <a:off x="1259632" y="6502551"/>
            <a:ext cx="1728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smtClean="0"/>
              <a:t>Пользователь</a:t>
            </a:r>
            <a:endParaRPr lang="ru-RU" sz="1400" b="1"/>
          </a:p>
        </p:txBody>
      </p:sp>
      <p:sp>
        <p:nvSpPr>
          <p:cNvPr id="25" name="TextBox 24"/>
          <p:cNvSpPr txBox="1"/>
          <p:nvPr/>
        </p:nvSpPr>
        <p:spPr>
          <a:xfrm>
            <a:off x="827584" y="2830143"/>
            <a:ext cx="1656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smtClean="0"/>
              <a:t>Пользователь</a:t>
            </a:r>
            <a:endParaRPr lang="ru-RU" sz="1400" b="1"/>
          </a:p>
        </p:txBody>
      </p:sp>
      <p:sp>
        <p:nvSpPr>
          <p:cNvPr id="26" name="TextBox 25"/>
          <p:cNvSpPr txBox="1"/>
          <p:nvPr/>
        </p:nvSpPr>
        <p:spPr>
          <a:xfrm rot="20400800">
            <a:off x="4384102" y="3380137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smtClean="0"/>
              <a:t>ІАС</a:t>
            </a:r>
          </a:p>
          <a:p>
            <a:pPr algn="ctr"/>
            <a:r>
              <a:rPr lang="ru-RU" sz="1400" b="1" smtClean="0"/>
              <a:t>среда</a:t>
            </a:r>
            <a:endParaRPr lang="ru-RU" sz="1400" b="1"/>
          </a:p>
        </p:txBody>
      </p:sp>
      <p:sp>
        <p:nvSpPr>
          <p:cNvPr id="27" name="TextBox 26"/>
          <p:cNvSpPr txBox="1"/>
          <p:nvPr/>
        </p:nvSpPr>
        <p:spPr>
          <a:xfrm>
            <a:off x="2051720" y="2345832"/>
            <a:ext cx="20162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smtClean="0"/>
              <a:t>Внешний учет</a:t>
            </a:r>
            <a:endParaRPr lang="ru-RU" sz="1400" b="1"/>
          </a:p>
        </p:txBody>
      </p:sp>
      <p:sp>
        <p:nvSpPr>
          <p:cNvPr id="28" name="TextBox 27"/>
          <p:cNvSpPr txBox="1"/>
          <p:nvPr/>
        </p:nvSpPr>
        <p:spPr>
          <a:xfrm>
            <a:off x="6300192" y="2204864"/>
            <a:ext cx="2592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smtClean="0"/>
              <a:t>Учет проживающих в общежитии</a:t>
            </a:r>
            <a:endParaRPr lang="ru-RU" sz="1400" b="1"/>
          </a:p>
        </p:txBody>
      </p:sp>
      <p:sp>
        <p:nvSpPr>
          <p:cNvPr id="29" name="TextBox 28"/>
          <p:cNvSpPr txBox="1"/>
          <p:nvPr/>
        </p:nvSpPr>
        <p:spPr>
          <a:xfrm>
            <a:off x="7020272" y="2852936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smtClean="0"/>
              <a:t>Структура </a:t>
            </a:r>
            <a:br>
              <a:rPr lang="ru-RU" sz="1400" b="1" smtClean="0"/>
            </a:br>
            <a:r>
              <a:rPr lang="ru-RU" sz="1400" b="1" smtClean="0"/>
              <a:t>университета</a:t>
            </a:r>
            <a:endParaRPr lang="ru-RU" sz="1400" b="1"/>
          </a:p>
        </p:txBody>
      </p:sp>
      <p:sp>
        <p:nvSpPr>
          <p:cNvPr id="30" name="TextBox 29"/>
          <p:cNvSpPr txBox="1"/>
          <p:nvPr/>
        </p:nvSpPr>
        <p:spPr>
          <a:xfrm>
            <a:off x="7380312" y="3573016"/>
            <a:ext cx="16561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Контроль успеваемости студентов</a:t>
            </a:r>
            <a:endParaRPr lang="ru-RU" sz="14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6588224" y="4486327"/>
            <a:ext cx="20162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smtClean="0"/>
              <a:t>Учет персонала</a:t>
            </a:r>
            <a:endParaRPr lang="ru-RU" sz="1400" b="1"/>
          </a:p>
        </p:txBody>
      </p:sp>
      <p:sp>
        <p:nvSpPr>
          <p:cNvPr id="32" name="TextBox 31"/>
          <p:cNvSpPr txBox="1"/>
          <p:nvPr/>
        </p:nvSpPr>
        <p:spPr>
          <a:xfrm>
            <a:off x="3851920" y="4938120"/>
            <a:ext cx="2448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smtClean="0"/>
              <a:t>Штатное расписание</a:t>
            </a:r>
            <a:endParaRPr lang="ru-RU" sz="1400" b="1"/>
          </a:p>
        </p:txBody>
      </p:sp>
      <p:sp>
        <p:nvSpPr>
          <p:cNvPr id="33" name="TextBox 32"/>
          <p:cNvSpPr txBox="1"/>
          <p:nvPr/>
        </p:nvSpPr>
        <p:spPr>
          <a:xfrm>
            <a:off x="1907704" y="4630924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smtClean="0"/>
              <a:t>Учебное планирование</a:t>
            </a:r>
            <a:endParaRPr lang="ru-RU" sz="1400" b="1"/>
          </a:p>
        </p:txBody>
      </p:sp>
      <p:sp>
        <p:nvSpPr>
          <p:cNvPr id="34" name="TextBox 33"/>
          <p:cNvSpPr txBox="1"/>
          <p:nvPr/>
        </p:nvSpPr>
        <p:spPr>
          <a:xfrm>
            <a:off x="3923928" y="5514184"/>
            <a:ext cx="1800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smtClean="0"/>
              <a:t>БАЗА ДАННЫХ</a:t>
            </a:r>
            <a:endParaRPr lang="ru-RU" sz="1400" b="1"/>
          </a:p>
        </p:txBody>
      </p:sp>
      <p:pic>
        <p:nvPicPr>
          <p:cNvPr id="20497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l="9734" r="11282" b="13248"/>
          <a:stretch>
            <a:fillRect/>
          </a:stretch>
        </p:blipFill>
        <p:spPr bwMode="auto">
          <a:xfrm>
            <a:off x="8604250" y="6308725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7391400" cy="563563"/>
          </a:xfrm>
        </p:spPr>
        <p:txBody>
          <a:bodyPr/>
          <a:lstStyle/>
          <a:p>
            <a:pPr algn="ctr"/>
            <a:r>
              <a:rPr lang="ru-RU" dirty="0" smtClean="0"/>
              <a:t>Феномены</a:t>
            </a:r>
            <a:endParaRPr lang="ru-RU" dirty="0"/>
          </a:p>
        </p:txBody>
      </p:sp>
      <p:graphicFrame>
        <p:nvGraphicFramePr>
          <p:cNvPr id="12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7504" y="1333117"/>
          <a:ext cx="8943948" cy="54082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3" name="Picture 4" descr="1"/>
          <p:cNvPicPr>
            <a:picLocks noChangeAspect="1" noChangeArrowheads="1"/>
          </p:cNvPicPr>
          <p:nvPr/>
        </p:nvPicPr>
        <p:blipFill>
          <a:blip r:embed="rId7" cstate="print">
            <a:lum bright="-10000"/>
          </a:blip>
          <a:srcRect/>
          <a:stretch>
            <a:fillRect/>
          </a:stretch>
        </p:blipFill>
        <p:spPr bwMode="auto">
          <a:xfrm>
            <a:off x="179512" y="1887637"/>
            <a:ext cx="749275" cy="7492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Picture 5" descr="2"/>
          <p:cNvPicPr>
            <a:picLocks noChangeAspect="1" noChangeArrowheads="1"/>
          </p:cNvPicPr>
          <p:nvPr/>
        </p:nvPicPr>
        <p:blipFill>
          <a:blip r:embed="rId8" cstate="print">
            <a:lum bright="-10000"/>
          </a:blip>
          <a:srcRect/>
          <a:stretch>
            <a:fillRect/>
          </a:stretch>
        </p:blipFill>
        <p:spPr bwMode="auto">
          <a:xfrm>
            <a:off x="179512" y="2967757"/>
            <a:ext cx="749275" cy="7492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" name="Picture 6" descr="3"/>
          <p:cNvPicPr>
            <a:picLocks noChangeAspect="1" noChangeArrowheads="1"/>
          </p:cNvPicPr>
          <p:nvPr/>
        </p:nvPicPr>
        <p:blipFill>
          <a:blip r:embed="rId9" cstate="print">
            <a:lum bright="-10000"/>
          </a:blip>
          <a:srcRect/>
          <a:stretch>
            <a:fillRect/>
          </a:stretch>
        </p:blipFill>
        <p:spPr bwMode="auto">
          <a:xfrm>
            <a:off x="179512" y="4119885"/>
            <a:ext cx="749275" cy="7492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" name="Picture 7" descr="+13"/>
          <p:cNvPicPr>
            <a:picLocks noChangeAspect="1" noChangeArrowheads="1"/>
          </p:cNvPicPr>
          <p:nvPr/>
        </p:nvPicPr>
        <p:blipFill>
          <a:blip r:embed="rId10" cstate="print">
            <a:lum bright="-10000"/>
          </a:blip>
          <a:srcRect/>
          <a:stretch>
            <a:fillRect/>
          </a:stretch>
        </p:blipFill>
        <p:spPr bwMode="auto">
          <a:xfrm>
            <a:off x="179512" y="5200005"/>
            <a:ext cx="749275" cy="7492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-104056" y="332656"/>
            <a:ext cx="7772400" cy="563563"/>
          </a:xfrm>
        </p:spPr>
        <p:txBody>
          <a:bodyPr/>
          <a:lstStyle/>
          <a:p>
            <a:pPr algn="ctr"/>
            <a:r>
              <a:rPr lang="ru-RU" sz="2700" dirty="0" smtClean="0"/>
              <a:t>Эксплуатационно-технический отдел компьютерной техники и связи</a:t>
            </a:r>
            <a:br>
              <a:rPr lang="ru-RU" sz="2700" dirty="0" smtClean="0"/>
            </a:br>
            <a:endParaRPr lang="en-US" sz="2700" dirty="0"/>
          </a:p>
        </p:txBody>
      </p:sp>
      <p:graphicFrame>
        <p:nvGraphicFramePr>
          <p:cNvPr id="11" name="Содержимое 6"/>
          <p:cNvGraphicFramePr>
            <a:graphicFrameLocks noGrp="1"/>
          </p:cNvGraphicFramePr>
          <p:nvPr>
            <p:ph idx="1"/>
          </p:nvPr>
        </p:nvGraphicFramePr>
        <p:xfrm>
          <a:off x="144016" y="2060848"/>
          <a:ext cx="8892480" cy="3060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2" name="Picture 2" descr="http://kspu.edu.ua/SiteAdministration/FileDownload.ashx?id=8f4ca218-5bdc-4929-aed0-1ad17c59962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505" y="1196753"/>
            <a:ext cx="4032447" cy="8122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4" descr="http://kspu.edu.ua/SiteAdministration/FileDownload.ashx?id=26196230-a114-45bb-9cd8-2a40f3c37f7d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31840" y="5290688"/>
            <a:ext cx="5328592" cy="14506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Picture 6" descr="http://kspu.edu.ua/SiteAdministration/FileDownload.ashx?id=95c768eb-fb13-4111-bce6-f714aa1fb48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9512" y="5085184"/>
            <a:ext cx="2232248" cy="16369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21511" name="Picture 2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/>
          <a:srcRect l="9734" r="11282" b="13248"/>
          <a:stretch>
            <a:fillRect/>
          </a:stretch>
        </p:blipFill>
        <p:spPr bwMode="auto">
          <a:xfrm>
            <a:off x="8604250" y="6308725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AutoShape 9"/>
          <p:cNvSpPr>
            <a:spLocks noChangeArrowheads="1"/>
          </p:cNvSpPr>
          <p:nvPr/>
        </p:nvSpPr>
        <p:spPr bwMode="gray">
          <a:xfrm>
            <a:off x="484312" y="4941168"/>
            <a:ext cx="6751984" cy="504000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eaLnBrk="0" hangingPunct="0"/>
            <a:endParaRPr lang="uk-UA" b="1" dirty="0"/>
          </a:p>
        </p:txBody>
      </p:sp>
      <p:sp>
        <p:nvSpPr>
          <p:cNvPr id="31" name="AutoShape 9"/>
          <p:cNvSpPr>
            <a:spLocks noChangeArrowheads="1"/>
          </p:cNvSpPr>
          <p:nvPr/>
        </p:nvSpPr>
        <p:spPr bwMode="gray">
          <a:xfrm>
            <a:off x="484312" y="5589296"/>
            <a:ext cx="6751984" cy="504000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eaLnBrk="0" hangingPunct="0"/>
            <a:endParaRPr lang="uk-UA" b="1" dirty="0"/>
          </a:p>
        </p:txBody>
      </p:sp>
      <p:sp>
        <p:nvSpPr>
          <p:cNvPr id="32" name="AutoShape 9"/>
          <p:cNvSpPr>
            <a:spLocks noChangeArrowheads="1"/>
          </p:cNvSpPr>
          <p:nvPr/>
        </p:nvSpPr>
        <p:spPr bwMode="gray">
          <a:xfrm>
            <a:off x="484312" y="6237368"/>
            <a:ext cx="6823992" cy="504000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eaLnBrk="0" hangingPunct="0"/>
            <a:endParaRPr lang="uk-UA" b="1" dirty="0"/>
          </a:p>
        </p:txBody>
      </p:sp>
      <p:sp>
        <p:nvSpPr>
          <p:cNvPr id="33" name="AutoShape 9"/>
          <p:cNvSpPr>
            <a:spLocks noChangeArrowheads="1"/>
          </p:cNvSpPr>
          <p:nvPr/>
        </p:nvSpPr>
        <p:spPr bwMode="gray">
          <a:xfrm>
            <a:off x="467544" y="4293096"/>
            <a:ext cx="6768752" cy="504000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eaLnBrk="0" hangingPunct="0"/>
            <a:endParaRPr lang="uk-UA" b="1" dirty="0"/>
          </a:p>
        </p:txBody>
      </p:sp>
      <p:sp>
        <p:nvSpPr>
          <p:cNvPr id="34" name="AutoShape 9"/>
          <p:cNvSpPr>
            <a:spLocks noChangeArrowheads="1"/>
          </p:cNvSpPr>
          <p:nvPr/>
        </p:nvSpPr>
        <p:spPr bwMode="gray">
          <a:xfrm>
            <a:off x="395536" y="3645024"/>
            <a:ext cx="6840760" cy="504000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eaLnBrk="0" hangingPunct="0"/>
            <a:endParaRPr lang="uk-UA" b="1" dirty="0"/>
          </a:p>
        </p:txBody>
      </p:sp>
      <p:sp>
        <p:nvSpPr>
          <p:cNvPr id="35" name="AutoShape 9"/>
          <p:cNvSpPr>
            <a:spLocks noChangeArrowheads="1"/>
          </p:cNvSpPr>
          <p:nvPr/>
        </p:nvSpPr>
        <p:spPr bwMode="gray">
          <a:xfrm>
            <a:off x="395536" y="2997008"/>
            <a:ext cx="6840760" cy="504000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eaLnBrk="0" hangingPunct="0"/>
            <a:endParaRPr lang="uk-UA" b="1" dirty="0"/>
          </a:p>
        </p:txBody>
      </p:sp>
      <p:sp>
        <p:nvSpPr>
          <p:cNvPr id="36" name="AutoShape 9"/>
          <p:cNvSpPr>
            <a:spLocks noChangeArrowheads="1"/>
          </p:cNvSpPr>
          <p:nvPr/>
        </p:nvSpPr>
        <p:spPr bwMode="gray">
          <a:xfrm>
            <a:off x="395536" y="2376000"/>
            <a:ext cx="6840760" cy="504000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eaLnBrk="0" hangingPunct="0"/>
            <a:endParaRPr lang="uk-UA" b="1" dirty="0"/>
          </a:p>
        </p:txBody>
      </p:sp>
      <p:sp>
        <p:nvSpPr>
          <p:cNvPr id="37" name="AutoShape 9"/>
          <p:cNvSpPr>
            <a:spLocks noChangeArrowheads="1"/>
          </p:cNvSpPr>
          <p:nvPr/>
        </p:nvSpPr>
        <p:spPr bwMode="gray">
          <a:xfrm>
            <a:off x="331912" y="1800000"/>
            <a:ext cx="6904384" cy="476872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eaLnBrk="0" hangingPunct="0"/>
            <a:endParaRPr lang="uk-UA" b="1" dirty="0"/>
          </a:p>
        </p:txBody>
      </p:sp>
      <p:sp>
        <p:nvSpPr>
          <p:cNvPr id="38" name="AutoShape 9"/>
          <p:cNvSpPr>
            <a:spLocks noChangeArrowheads="1"/>
          </p:cNvSpPr>
          <p:nvPr/>
        </p:nvSpPr>
        <p:spPr bwMode="gray">
          <a:xfrm>
            <a:off x="179512" y="1170000"/>
            <a:ext cx="7056784" cy="504000"/>
          </a:xfrm>
          <a:prstGeom prst="roundRect">
            <a:avLst>
              <a:gd name="adj" fmla="val 50000"/>
            </a:avLst>
          </a:prstGeom>
          <a:ln>
            <a:solidFill>
              <a:schemeClr val="bg1">
                <a:lumMod val="65000"/>
              </a:schemeClr>
            </a:solidFill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eaLnBrk="0" hangingPunct="0"/>
            <a:endParaRPr lang="uk-UA" b="1" dirty="0"/>
          </a:p>
        </p:txBody>
      </p:sp>
      <p:sp>
        <p:nvSpPr>
          <p:cNvPr id="39" name="Содержимое 2"/>
          <p:cNvSpPr>
            <a:spLocks noGrp="1"/>
          </p:cNvSpPr>
          <p:nvPr>
            <p:ph idx="1"/>
          </p:nvPr>
        </p:nvSpPr>
        <p:spPr>
          <a:xfrm>
            <a:off x="323528" y="1124744"/>
            <a:ext cx="8229600" cy="5248275"/>
          </a:xfrm>
        </p:spPr>
        <p:txBody>
          <a:bodyPr/>
          <a:lstStyle/>
          <a:p>
            <a:pPr lvl="0"/>
            <a:r>
              <a:rPr lang="ru-RU" sz="1600" dirty="0" smtClean="0">
                <a:solidFill>
                  <a:schemeClr val="tx1"/>
                </a:solidFill>
              </a:rPr>
              <a:t>Глобализация знаний с точки зрения создания, </a:t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поддержки, развития и доступа.</a:t>
            </a:r>
          </a:p>
          <a:p>
            <a:pPr lvl="0"/>
            <a:endParaRPr lang="ru-RU" sz="400" dirty="0" smtClean="0">
              <a:solidFill>
                <a:schemeClr val="tx1"/>
              </a:solidFill>
            </a:endParaRPr>
          </a:p>
          <a:p>
            <a:pPr lvl="0"/>
            <a:r>
              <a:rPr lang="ru-RU" sz="1600" dirty="0" smtClean="0">
                <a:solidFill>
                  <a:schemeClr val="tx1"/>
                </a:solidFill>
              </a:rPr>
              <a:t>Создание и функционирование глобальных </a:t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образовательных классов.</a:t>
            </a:r>
          </a:p>
          <a:p>
            <a:pPr lvl="0"/>
            <a:endParaRPr lang="ru-RU" sz="1050" dirty="0" smtClean="0">
              <a:solidFill>
                <a:schemeClr val="tx1"/>
              </a:solidFill>
            </a:endParaRPr>
          </a:p>
          <a:p>
            <a:pPr lvl="0"/>
            <a:r>
              <a:rPr lang="ru-RU" sz="1600" dirty="0" smtClean="0">
                <a:solidFill>
                  <a:schemeClr val="tx1"/>
                </a:solidFill>
              </a:rPr>
              <a:t>WEB-мультимедиа представление объектов.</a:t>
            </a:r>
          </a:p>
          <a:p>
            <a:pPr lvl="0"/>
            <a:endParaRPr lang="ru-RU" sz="1050" dirty="0" smtClean="0">
              <a:solidFill>
                <a:schemeClr val="tx1"/>
              </a:solidFill>
            </a:endParaRPr>
          </a:p>
          <a:p>
            <a:pPr lvl="0"/>
            <a:r>
              <a:rPr lang="ru-RU" sz="1600" dirty="0" smtClean="0">
                <a:solidFill>
                  <a:schemeClr val="tx1"/>
                </a:solidFill>
              </a:rPr>
              <a:t>Наличие </a:t>
            </a:r>
            <a:r>
              <a:rPr lang="ru-RU" sz="1600" dirty="0" err="1" smtClean="0">
                <a:solidFill>
                  <a:schemeClr val="tx1"/>
                </a:solidFill>
              </a:rPr>
              <a:t>on</a:t>
            </a:r>
            <a:r>
              <a:rPr lang="ru-RU" sz="1600" dirty="0" smtClean="0">
                <a:solidFill>
                  <a:schemeClr val="tx1"/>
                </a:solidFill>
              </a:rPr>
              <a:t>/</a:t>
            </a:r>
            <a:r>
              <a:rPr lang="ru-RU" sz="1600" dirty="0" err="1" smtClean="0">
                <a:solidFill>
                  <a:schemeClr val="tx1"/>
                </a:solidFill>
              </a:rPr>
              <a:t>off-line</a:t>
            </a:r>
            <a:r>
              <a:rPr lang="ru-RU" sz="1600" dirty="0" smtClean="0">
                <a:solidFill>
                  <a:schemeClr val="tx1"/>
                </a:solidFill>
              </a:rPr>
              <a:t> систем доступа к учебной</a:t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информации.</a:t>
            </a:r>
          </a:p>
          <a:p>
            <a:pPr lvl="0"/>
            <a:endParaRPr lang="ru-RU" sz="600" dirty="0" smtClean="0">
              <a:solidFill>
                <a:schemeClr val="tx1"/>
              </a:solidFill>
            </a:endParaRPr>
          </a:p>
          <a:p>
            <a:pPr lvl="0"/>
            <a:r>
              <a:rPr lang="ru-RU" sz="1600" dirty="0" smtClean="0">
                <a:solidFill>
                  <a:schemeClr val="tx1"/>
                </a:solidFill>
              </a:rPr>
              <a:t>Постоянно растущая тенденция интеграции </a:t>
            </a:r>
            <a:r>
              <a:rPr lang="ru-RU" sz="1600" dirty="0" err="1" smtClean="0">
                <a:solidFill>
                  <a:schemeClr val="tx1"/>
                </a:solidFill>
              </a:rPr>
              <a:t>дидакт-их</a:t>
            </a:r>
            <a:r>
              <a:rPr lang="ru-RU" sz="1600" dirty="0" smtClean="0">
                <a:solidFill>
                  <a:schemeClr val="tx1"/>
                </a:solidFill>
              </a:rPr>
              <a:t/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ресурсов, в том числе и в публичных web-порталах.</a:t>
            </a:r>
          </a:p>
          <a:p>
            <a:pPr lvl="0"/>
            <a:endParaRPr lang="ru-RU" sz="1400" dirty="0" smtClean="0">
              <a:solidFill>
                <a:schemeClr val="tx1"/>
              </a:solidFill>
            </a:endParaRPr>
          </a:p>
          <a:p>
            <a:pPr lvl="0"/>
            <a:r>
              <a:rPr lang="ru-RU" sz="1600" dirty="0" err="1" smtClean="0">
                <a:solidFill>
                  <a:schemeClr val="tx1"/>
                </a:solidFill>
              </a:rPr>
              <a:t>Многоязычность</a:t>
            </a:r>
            <a:r>
              <a:rPr lang="ru-RU" sz="1600" dirty="0" smtClean="0">
                <a:solidFill>
                  <a:schemeClr val="tx1"/>
                </a:solidFill>
              </a:rPr>
              <a:t> образовательного пространства.</a:t>
            </a:r>
          </a:p>
          <a:p>
            <a:pPr lvl="0"/>
            <a:endParaRPr lang="ru-RU" sz="1100" dirty="0" smtClean="0">
              <a:solidFill>
                <a:schemeClr val="tx1"/>
              </a:solidFill>
            </a:endParaRPr>
          </a:p>
          <a:p>
            <a:pPr lvl="0"/>
            <a:r>
              <a:rPr lang="ru-RU" sz="1600" dirty="0" smtClean="0">
                <a:solidFill>
                  <a:schemeClr val="tx1"/>
                </a:solidFill>
              </a:rPr>
              <a:t>Асинхронность современных моделей управления </a:t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учебной деятельностью.</a:t>
            </a:r>
          </a:p>
          <a:p>
            <a:pPr lvl="0"/>
            <a:endParaRPr lang="ru-RU" sz="600" dirty="0" smtClean="0">
              <a:solidFill>
                <a:schemeClr val="tx1"/>
              </a:solidFill>
            </a:endParaRPr>
          </a:p>
          <a:p>
            <a:pPr lvl="0"/>
            <a:r>
              <a:rPr lang="ru-RU" sz="1600" dirty="0" smtClean="0">
                <a:solidFill>
                  <a:schemeClr val="tx1"/>
                </a:solidFill>
              </a:rPr>
              <a:t>Гармонизация дидактической модели со средой, </a:t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где она функционирует.</a:t>
            </a:r>
          </a:p>
          <a:p>
            <a:pPr lvl="0"/>
            <a:endParaRPr lang="ru-RU" sz="600" dirty="0" smtClean="0">
              <a:solidFill>
                <a:schemeClr val="tx1"/>
              </a:solidFill>
            </a:endParaRPr>
          </a:p>
          <a:p>
            <a:pPr lvl="0"/>
            <a:r>
              <a:rPr lang="ru-RU" sz="1600" dirty="0" smtClean="0">
                <a:solidFill>
                  <a:schemeClr val="tx1"/>
                </a:solidFill>
              </a:rPr>
              <a:t>Необходимость формирования социально-</a:t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информационной иммунной системы личности.</a:t>
            </a:r>
          </a:p>
          <a:p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40" name="Заголовок 1"/>
          <p:cNvSpPr>
            <a:spLocks noGrp="1"/>
          </p:cNvSpPr>
          <p:nvPr>
            <p:ph type="title"/>
          </p:nvPr>
        </p:nvSpPr>
        <p:spPr>
          <a:xfrm>
            <a:off x="-36512" y="152400"/>
            <a:ext cx="7772400" cy="563563"/>
          </a:xfrm>
        </p:spPr>
        <p:txBody>
          <a:bodyPr/>
          <a:lstStyle/>
          <a:p>
            <a:pPr algn="ctr"/>
            <a:r>
              <a:rPr lang="uk-UA" dirty="0" smtClean="0"/>
              <a:t>Парадигма </a:t>
            </a:r>
            <a:r>
              <a:rPr lang="uk-UA" dirty="0" err="1" smtClean="0"/>
              <a:t>образования</a:t>
            </a:r>
            <a:endParaRPr lang="en-US" dirty="0"/>
          </a:p>
        </p:txBody>
      </p:sp>
      <p:pic>
        <p:nvPicPr>
          <p:cNvPr id="41" name="Picture 4" descr="4"/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179512" y="1196752"/>
            <a:ext cx="504056" cy="5040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2" name="Picture 4" descr="5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180000" y="1800000"/>
            <a:ext cx="504055" cy="5040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3" name="Picture 5" descr="6"/>
          <p:cNvPicPr>
            <a:picLocks noChangeAspect="1" noChangeArrowheads="1"/>
          </p:cNvPicPr>
          <p:nvPr/>
        </p:nvPicPr>
        <p:blipFill>
          <a:blip r:embed="rId4" cstate="print">
            <a:lum bright="-10000"/>
          </a:blip>
          <a:srcRect/>
          <a:stretch>
            <a:fillRect/>
          </a:stretch>
        </p:blipFill>
        <p:spPr bwMode="auto">
          <a:xfrm>
            <a:off x="179513" y="2376000"/>
            <a:ext cx="504055" cy="5040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4" name="Picture 6" descr="7_3"/>
          <p:cNvPicPr>
            <a:picLocks noChangeAspect="1" noChangeArrowheads="1"/>
          </p:cNvPicPr>
          <p:nvPr/>
        </p:nvPicPr>
        <p:blipFill>
          <a:blip r:embed="rId5" cstate="print">
            <a:lum bright="-10000"/>
          </a:blip>
          <a:srcRect/>
          <a:stretch>
            <a:fillRect/>
          </a:stretch>
        </p:blipFill>
        <p:spPr bwMode="auto">
          <a:xfrm>
            <a:off x="179513" y="2996952"/>
            <a:ext cx="504055" cy="5040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5" name="Picture 4" descr="8"/>
          <p:cNvPicPr>
            <a:picLocks noChangeAspect="1" noChangeArrowheads="1"/>
          </p:cNvPicPr>
          <p:nvPr/>
        </p:nvPicPr>
        <p:blipFill>
          <a:blip r:embed="rId6" cstate="print">
            <a:lum bright="-10000"/>
          </a:blip>
          <a:srcRect/>
          <a:stretch>
            <a:fillRect/>
          </a:stretch>
        </p:blipFill>
        <p:spPr bwMode="auto">
          <a:xfrm>
            <a:off x="179513" y="3645024"/>
            <a:ext cx="504055" cy="5040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6" name="Picture 5" descr="9"/>
          <p:cNvPicPr>
            <a:picLocks noChangeAspect="1" noChangeArrowheads="1"/>
          </p:cNvPicPr>
          <p:nvPr/>
        </p:nvPicPr>
        <p:blipFill>
          <a:blip r:embed="rId7" cstate="print">
            <a:lum bright="-10000"/>
          </a:blip>
          <a:srcRect/>
          <a:stretch>
            <a:fillRect/>
          </a:stretch>
        </p:blipFill>
        <p:spPr bwMode="auto">
          <a:xfrm>
            <a:off x="179513" y="4293096"/>
            <a:ext cx="504055" cy="5040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7" name="Picture 6" descr="10"/>
          <p:cNvPicPr>
            <a:picLocks noChangeAspect="1" noChangeArrowheads="1"/>
          </p:cNvPicPr>
          <p:nvPr/>
        </p:nvPicPr>
        <p:blipFill>
          <a:blip r:embed="rId8" cstate="print">
            <a:lum bright="-10000"/>
          </a:blip>
          <a:srcRect/>
          <a:stretch>
            <a:fillRect/>
          </a:stretch>
        </p:blipFill>
        <p:spPr bwMode="auto">
          <a:xfrm>
            <a:off x="179513" y="4941168"/>
            <a:ext cx="504055" cy="5040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8" name="Picture 4" descr="11_2"/>
          <p:cNvPicPr>
            <a:picLocks noChangeAspect="1" noChangeArrowheads="1"/>
          </p:cNvPicPr>
          <p:nvPr/>
        </p:nvPicPr>
        <p:blipFill>
          <a:blip r:embed="rId9" cstate="print">
            <a:lum bright="-10000"/>
          </a:blip>
          <a:srcRect/>
          <a:stretch>
            <a:fillRect/>
          </a:stretch>
        </p:blipFill>
        <p:spPr bwMode="auto">
          <a:xfrm>
            <a:off x="179512" y="5589240"/>
            <a:ext cx="504056" cy="5040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9" name="Picture 5" descr="12"/>
          <p:cNvPicPr>
            <a:picLocks noChangeAspect="1" noChangeArrowheads="1"/>
          </p:cNvPicPr>
          <p:nvPr/>
        </p:nvPicPr>
        <p:blipFill>
          <a:blip r:embed="rId10" cstate="print">
            <a:lum bright="-10000"/>
          </a:blip>
          <a:srcRect/>
          <a:stretch>
            <a:fillRect/>
          </a:stretch>
        </p:blipFill>
        <p:spPr bwMode="auto">
          <a:xfrm>
            <a:off x="179512" y="6237312"/>
            <a:ext cx="504056" cy="5040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0" name="Picture 4" descr="http://i.telegraph.co.uk/multimedia/archive/01215/PF-problem-shared-_1215989c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288" y="3356992"/>
            <a:ext cx="1987221" cy="12441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675" y="1412776"/>
            <a:ext cx="7874451" cy="5342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365107"/>
            <a:ext cx="7772400" cy="563563"/>
          </a:xfrm>
        </p:spPr>
        <p:txBody>
          <a:bodyPr/>
          <a:lstStyle/>
          <a:p>
            <a:pPr algn="ctr"/>
            <a:r>
              <a:rPr lang="ru-RU" sz="2700" dirty="0" smtClean="0"/>
              <a:t>Информационно-коммуникационная педагогическая среда</a:t>
            </a:r>
            <a:br>
              <a:rPr lang="ru-RU" sz="2700" dirty="0" smtClean="0"/>
            </a:br>
            <a:endParaRPr lang="ru-RU" sz="2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Заголовок 1"/>
          <p:cNvSpPr>
            <a:spLocks noGrp="1"/>
          </p:cNvSpPr>
          <p:nvPr>
            <p:ph type="title"/>
          </p:nvPr>
        </p:nvSpPr>
        <p:spPr>
          <a:xfrm>
            <a:off x="381000" y="71414"/>
            <a:ext cx="7391400" cy="563563"/>
          </a:xfrm>
        </p:spPr>
        <p:txBody>
          <a:bodyPr/>
          <a:lstStyle/>
          <a:p>
            <a:pPr algn="ctr"/>
            <a:r>
              <a:rPr lang="ru-RU" dirty="0" smtClean="0"/>
              <a:t>Схема ИТ ХГУ</a:t>
            </a:r>
            <a:endParaRPr lang="ru-RU" dirty="0"/>
          </a:p>
        </p:txBody>
      </p:sp>
      <p:sp>
        <p:nvSpPr>
          <p:cNvPr id="52" name="Line 81"/>
          <p:cNvSpPr>
            <a:spLocks noChangeShapeType="1"/>
          </p:cNvSpPr>
          <p:nvPr/>
        </p:nvSpPr>
        <p:spPr bwMode="auto">
          <a:xfrm>
            <a:off x="5116346" y="4671287"/>
            <a:ext cx="398025" cy="505188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" name="Line 83"/>
          <p:cNvSpPr>
            <a:spLocks noChangeShapeType="1"/>
          </p:cNvSpPr>
          <p:nvPr/>
        </p:nvSpPr>
        <p:spPr bwMode="auto">
          <a:xfrm>
            <a:off x="5116346" y="4762501"/>
            <a:ext cx="398025" cy="100336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4" name="Line 69"/>
          <p:cNvSpPr>
            <a:spLocks noChangeShapeType="1"/>
          </p:cNvSpPr>
          <p:nvPr/>
        </p:nvSpPr>
        <p:spPr bwMode="auto">
          <a:xfrm flipV="1">
            <a:off x="4320297" y="2482137"/>
            <a:ext cx="0" cy="252594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5" name="Line 75"/>
          <p:cNvSpPr>
            <a:spLocks noChangeShapeType="1"/>
          </p:cNvSpPr>
          <p:nvPr/>
        </p:nvSpPr>
        <p:spPr bwMode="auto">
          <a:xfrm>
            <a:off x="4320297" y="3366216"/>
            <a:ext cx="0" cy="252594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" name="Text Box 4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611560" y="1837194"/>
            <a:ext cx="1848440" cy="39234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rgbClr val="993300"/>
                </a:solidFill>
                <a:effectLst/>
                <a:latin typeface="Calibri" pitchFamily="34" charset="0"/>
              </a:rPr>
              <a:t>НИИ  ИТСО НАПНУ</a:t>
            </a:r>
            <a:endParaRPr kumimoji="0" lang="ru-RU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7" name="Text Box 4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2592675" y="1837194"/>
            <a:ext cx="1459424" cy="39234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rgbClr val="993300"/>
                </a:solidFill>
                <a:effectLst/>
                <a:latin typeface="Calibri" pitchFamily="34" charset="0"/>
              </a:rPr>
              <a:t>МОНУ</a:t>
            </a:r>
            <a:endParaRPr kumimoji="0" lang="ru-RU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8" name="Text Box 49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4184773" y="1837194"/>
            <a:ext cx="1459424" cy="39234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rgbClr val="993300"/>
                </a:solidFill>
                <a:effectLst/>
                <a:latin typeface="Calibri" pitchFamily="34" charset="0"/>
              </a:rPr>
              <a:t>ЕС</a:t>
            </a:r>
            <a:endParaRPr kumimoji="0" lang="ru-RU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9" name="Text Box 50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7433056" y="3756472"/>
            <a:ext cx="1459424" cy="6314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rgbClr val="993300"/>
                </a:solidFill>
                <a:latin typeface="Calibri" pitchFamily="34" charset="0"/>
              </a:rPr>
              <a:t>ЭТ отдел</a:t>
            </a:r>
            <a:br>
              <a:rPr lang="ru-RU" sz="1400" b="1" dirty="0" smtClean="0">
                <a:solidFill>
                  <a:srgbClr val="993300"/>
                </a:solidFill>
                <a:latin typeface="Calibri" pitchFamily="34" charset="0"/>
              </a:rPr>
            </a:br>
            <a:r>
              <a:rPr lang="ru-RU" sz="1400" b="1" dirty="0" smtClean="0">
                <a:solidFill>
                  <a:srgbClr val="993300"/>
                </a:solidFill>
                <a:latin typeface="Calibri" pitchFamily="34" charset="0"/>
              </a:rPr>
              <a:t>КТС</a:t>
            </a:r>
          </a:p>
        </p:txBody>
      </p:sp>
      <p:sp>
        <p:nvSpPr>
          <p:cNvPr id="60" name="Text Box 51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3656922" y="3745108"/>
            <a:ext cx="1459424" cy="6314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1400" b="1" smtClean="0">
                <a:solidFill>
                  <a:srgbClr val="993300"/>
                </a:solidFill>
                <a:latin typeface="Calibri" pitchFamily="34" charset="0"/>
              </a:rPr>
              <a:t>Кафедра информатики</a:t>
            </a:r>
          </a:p>
        </p:txBody>
      </p:sp>
      <p:sp>
        <p:nvSpPr>
          <p:cNvPr id="61" name="Text Box 5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5514371" y="3745108"/>
            <a:ext cx="1459424" cy="6314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lang="ru-RU" sz="1400" b="1" smtClean="0">
                <a:solidFill>
                  <a:srgbClr val="993300"/>
                </a:solidFill>
                <a:latin typeface="Calibri" pitchFamily="34" charset="0"/>
              </a:rPr>
              <a:t>НИИ ИТ </a:t>
            </a:r>
          </a:p>
        </p:txBody>
      </p:sp>
      <p:sp>
        <p:nvSpPr>
          <p:cNvPr id="62" name="Text Box 53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7433056" y="5398334"/>
            <a:ext cx="1459424" cy="37889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lang="ru-RU" sz="1400" b="1" smtClean="0">
                <a:solidFill>
                  <a:srgbClr val="993300"/>
                </a:solidFill>
                <a:latin typeface="Calibri" pitchFamily="34" charset="0"/>
              </a:rPr>
              <a:t>Отдел ИКТУ </a:t>
            </a:r>
          </a:p>
        </p:txBody>
      </p:sp>
      <p:sp>
        <p:nvSpPr>
          <p:cNvPr id="63" name="Text Box 54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5776872" y="1837194"/>
            <a:ext cx="1459424" cy="39234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rgbClr val="993300"/>
                </a:solidFill>
                <a:effectLst/>
                <a:latin typeface="Calibri" pitchFamily="34" charset="0"/>
              </a:rPr>
              <a:t>ИТ компании</a:t>
            </a:r>
            <a:endParaRPr kumimoji="0" lang="ru-RU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5" name="Text Box 56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1932330" y="3723830"/>
            <a:ext cx="1459424" cy="630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lang="ru-RU" sz="1400" b="1" smtClean="0">
                <a:solidFill>
                  <a:srgbClr val="993300"/>
                </a:solidFill>
                <a:latin typeface="Calibri" pitchFamily="34" charset="0"/>
              </a:rPr>
              <a:t>Аспирантура </a:t>
            </a:r>
          </a:p>
        </p:txBody>
      </p:sp>
      <p:sp>
        <p:nvSpPr>
          <p:cNvPr id="66" name="Text Box 57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289256" y="3327844"/>
            <a:ext cx="1459424" cy="101709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lang="ru-RU" sz="1400" b="1" smtClean="0">
                <a:solidFill>
                  <a:srgbClr val="993300"/>
                </a:solidFill>
                <a:latin typeface="Calibri" pitchFamily="34" charset="0"/>
              </a:rPr>
              <a:t>Специализиров. ученый совет</a:t>
            </a:r>
          </a:p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14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</a:rPr>
              <a:t>13.00.02</a:t>
            </a:r>
            <a:br>
              <a:rPr lang="ru-RU" sz="14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</a:rPr>
            </a:br>
            <a:r>
              <a:rPr lang="ru-RU" sz="14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</a:rPr>
              <a:t>13.00.04</a:t>
            </a:r>
            <a:endParaRPr lang="ru-RU" sz="1400" b="1" smtClean="0">
              <a:solidFill>
                <a:srgbClr val="993300"/>
              </a:solidFill>
              <a:latin typeface="Calibri" pitchFamily="34" charset="0"/>
            </a:endParaRPr>
          </a:p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ru-RU" sz="1400" b="1" smtClean="0">
              <a:solidFill>
                <a:srgbClr val="993300"/>
              </a:solidFill>
              <a:latin typeface="Calibri" pitchFamily="34" charset="0"/>
            </a:endParaRPr>
          </a:p>
        </p:txBody>
      </p:sp>
      <p:sp>
        <p:nvSpPr>
          <p:cNvPr id="67" name="Text Box 58"/>
          <p:cNvSpPr txBox="1">
            <a:spLocks noChangeArrowheads="1"/>
          </p:cNvSpPr>
          <p:nvPr/>
        </p:nvSpPr>
        <p:spPr bwMode="auto">
          <a:xfrm>
            <a:off x="5508104" y="6123474"/>
            <a:ext cx="1459424" cy="62446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8000" tIns="10800" rIns="18000" bIns="1080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lang="ru-RU" sz="1100" b="1" smtClean="0">
                <a:solidFill>
                  <a:schemeClr val="dk1"/>
                </a:solidFill>
                <a:latin typeface="Arial" pitchFamily="34" charset="0"/>
              </a:rPr>
              <a:t>Программные средства учебного назначения</a:t>
            </a:r>
          </a:p>
        </p:txBody>
      </p:sp>
      <p:sp>
        <p:nvSpPr>
          <p:cNvPr id="68" name="Text Box 59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1932330" y="4470852"/>
            <a:ext cx="1459424" cy="54232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8000" tIns="10800" rIns="18000" bIns="10800" numCol="1" anchor="t" anchorCtr="0" compatLnSpc="1">
            <a:prstTxWarp prst="textNoShape">
              <a:avLst/>
            </a:prstTxWarp>
          </a:bodyPr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1050" b="1" smtClean="0">
                <a:solidFill>
                  <a:schemeClr val="dk1"/>
                </a:solidFill>
                <a:latin typeface="Arial" pitchFamily="34" charset="0"/>
              </a:rPr>
              <a:t>Сборник ВАК </a:t>
            </a:r>
            <a:br>
              <a:rPr lang="ru-RU" sz="1050" b="1" smtClean="0">
                <a:solidFill>
                  <a:schemeClr val="dk1"/>
                </a:solidFill>
                <a:latin typeface="Arial" pitchFamily="34" charset="0"/>
              </a:rPr>
            </a:br>
            <a:r>
              <a:rPr lang="ru-RU" sz="1050" b="1" smtClean="0">
                <a:solidFill>
                  <a:schemeClr val="dk1"/>
                </a:solidFill>
                <a:latin typeface="Arial" pitchFamily="34" charset="0"/>
              </a:rPr>
              <a:t>«ИКТ в образовании» </a:t>
            </a:r>
          </a:p>
        </p:txBody>
      </p:sp>
      <p:sp>
        <p:nvSpPr>
          <p:cNvPr id="69" name="Text Box 60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4184773" y="1210785"/>
            <a:ext cx="1459424" cy="54795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8000" tIns="10800" rIns="18000" bIns="108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Проэкти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r>
              <a:rPr kumimoji="0" lang="ru-RU" sz="11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Темпус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Обмен студентами Повышение </a:t>
            </a:r>
            <a:r>
              <a:rPr kumimoji="0" lang="ru-RU" sz="11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квал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.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0" name="Text Box 61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5776872" y="1196752"/>
            <a:ext cx="1459424" cy="54795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8000" tIns="10800" rIns="18000" bIns="108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Трансфер знаний Производство Практика</a:t>
            </a:r>
            <a:endParaRPr kumimoji="0" lang="ru-RU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1" name="Text Box 62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2592675" y="1210785"/>
            <a:ext cx="1459424" cy="54795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8000" tIns="10800" rIns="18000" bIns="108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НИР для ВУЗ ПСУП для школы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2" name="Text Box 63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611560" y="1217802"/>
            <a:ext cx="1848440" cy="54795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8000" tIns="10800" rIns="18000" bIns="108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Общие исследования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3" name="Text Box 64"/>
          <p:cNvSpPr txBox="1">
            <a:spLocks noChangeArrowheads="1"/>
          </p:cNvSpPr>
          <p:nvPr/>
        </p:nvSpPr>
        <p:spPr bwMode="auto">
          <a:xfrm>
            <a:off x="7433056" y="4444089"/>
            <a:ext cx="1459424" cy="82794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8000" tIns="10800" rIns="18000" bIns="1080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lang="ru-RU" sz="1100" b="1" smtClean="0">
                <a:solidFill>
                  <a:schemeClr val="dk1"/>
                </a:solidFill>
                <a:latin typeface="Arial" pitchFamily="34" charset="0"/>
              </a:rPr>
              <a:t>Техническое обеспечение</a:t>
            </a:r>
          </a:p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lang="ru-RU" sz="1100" b="1" smtClean="0">
                <a:solidFill>
                  <a:schemeClr val="dk1"/>
                </a:solidFill>
                <a:latin typeface="Arial" pitchFamily="34" charset="0"/>
              </a:rPr>
              <a:t>ИК педагогическая среда</a:t>
            </a:r>
          </a:p>
          <a:p>
            <a:pPr algn="ctr" fontAlgn="base">
              <a:spcBef>
                <a:spcPct val="0"/>
              </a:spcBef>
              <a:spcAft>
                <a:spcPts val="1000"/>
              </a:spcAft>
            </a:pPr>
            <a:endParaRPr lang="ru-RU" sz="1100" b="1" smtClean="0">
              <a:solidFill>
                <a:schemeClr val="dk1"/>
              </a:solidFill>
              <a:latin typeface="Arial" pitchFamily="34" charset="0"/>
            </a:endParaRPr>
          </a:p>
        </p:txBody>
      </p:sp>
      <p:sp>
        <p:nvSpPr>
          <p:cNvPr id="74" name="Text Box 65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7433056" y="5826341"/>
            <a:ext cx="1459424" cy="45607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8000" tIns="10800" rIns="18000" bIns="10800" numCol="1" anchor="t" anchorCtr="0" compatLnSpc="1">
            <a:prstTxWarp prst="textNoShape">
              <a:avLst/>
            </a:prstTxWarp>
          </a:bodyPr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1100" b="1" smtClean="0">
                <a:solidFill>
                  <a:schemeClr val="dk1"/>
                </a:solidFill>
                <a:latin typeface="Arial" pitchFamily="34" charset="0"/>
              </a:rPr>
              <a:t>Поддержка</a:t>
            </a:r>
            <a:br>
              <a:rPr lang="ru-RU" sz="1100" b="1" smtClean="0">
                <a:solidFill>
                  <a:schemeClr val="dk1"/>
                </a:solidFill>
                <a:latin typeface="Arial" pitchFamily="34" charset="0"/>
              </a:rPr>
            </a:br>
            <a:r>
              <a:rPr lang="ru-RU" sz="1100" b="1" smtClean="0">
                <a:solidFill>
                  <a:schemeClr val="dk1"/>
                </a:solidFill>
                <a:latin typeface="Arial" pitchFamily="34" charset="0"/>
              </a:rPr>
              <a:t>ИАС ХГУ </a:t>
            </a:r>
          </a:p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lang="ru-RU" sz="1100" b="1" smtClean="0">
              <a:solidFill>
                <a:schemeClr val="dk1"/>
              </a:solidFill>
              <a:latin typeface="Arial" pitchFamily="34" charset="0"/>
            </a:endParaRPr>
          </a:p>
        </p:txBody>
      </p:sp>
      <p:sp>
        <p:nvSpPr>
          <p:cNvPr id="75" name="Text Box 66"/>
          <p:cNvSpPr txBox="1">
            <a:spLocks noChangeArrowheads="1"/>
          </p:cNvSpPr>
          <p:nvPr/>
        </p:nvSpPr>
        <p:spPr bwMode="auto">
          <a:xfrm>
            <a:off x="5514371" y="4975344"/>
            <a:ext cx="1459424" cy="5051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8000" tIns="10800" rIns="18000" bIns="1080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lang="ru-RU" sz="1100" b="1" smtClean="0">
                <a:solidFill>
                  <a:schemeClr val="dk1"/>
                </a:solidFill>
                <a:latin typeface="Arial" pitchFamily="34" charset="0"/>
              </a:rPr>
              <a:t>Производственная практика </a:t>
            </a:r>
          </a:p>
        </p:txBody>
      </p:sp>
      <p:sp>
        <p:nvSpPr>
          <p:cNvPr id="76" name="Text Box 67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3656922" y="4453774"/>
            <a:ext cx="1459424" cy="55940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8000" tIns="10800" rIns="18000" bIns="1080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lang="ru-RU" sz="1100" b="1" dirty="0" smtClean="0">
                <a:solidFill>
                  <a:schemeClr val="dk1"/>
                </a:solidFill>
                <a:latin typeface="Arial" pitchFamily="34" charset="0"/>
              </a:rPr>
              <a:t>Подготовка студентов </a:t>
            </a:r>
          </a:p>
        </p:txBody>
      </p:sp>
      <p:sp>
        <p:nvSpPr>
          <p:cNvPr id="77" name="Text Box 68">
            <a:hlinkClick r:id="rId12" action="ppaction://hlinksldjump"/>
          </p:cNvPr>
          <p:cNvSpPr txBox="1">
            <a:spLocks noChangeArrowheads="1"/>
          </p:cNvSpPr>
          <p:nvPr/>
        </p:nvSpPr>
        <p:spPr bwMode="auto">
          <a:xfrm>
            <a:off x="254486" y="4416942"/>
            <a:ext cx="1459424" cy="59623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8000" tIns="10800" rIns="18000" bIns="1080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lang="ru-RU" sz="1100" b="1" smtClean="0">
                <a:latin typeface="Arial" pitchFamily="34" charset="0"/>
              </a:rPr>
              <a:t>Повышение научной квалификации </a:t>
            </a:r>
          </a:p>
        </p:txBody>
      </p:sp>
      <p:sp>
        <p:nvSpPr>
          <p:cNvPr id="78" name="Line 70"/>
          <p:cNvSpPr>
            <a:spLocks noChangeShapeType="1"/>
          </p:cNvSpPr>
          <p:nvPr/>
        </p:nvSpPr>
        <p:spPr bwMode="auto">
          <a:xfrm>
            <a:off x="1663950" y="2482137"/>
            <a:ext cx="4776296" cy="0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9" name="Line 71"/>
          <p:cNvSpPr>
            <a:spLocks noChangeShapeType="1"/>
          </p:cNvSpPr>
          <p:nvPr/>
        </p:nvSpPr>
        <p:spPr bwMode="auto">
          <a:xfrm flipV="1">
            <a:off x="1663950" y="2229542"/>
            <a:ext cx="0" cy="252594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0" name="Line 72"/>
          <p:cNvSpPr>
            <a:spLocks noChangeShapeType="1"/>
          </p:cNvSpPr>
          <p:nvPr/>
        </p:nvSpPr>
        <p:spPr bwMode="auto">
          <a:xfrm flipV="1">
            <a:off x="3388724" y="2229542"/>
            <a:ext cx="0" cy="252594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" name="Line 73"/>
          <p:cNvSpPr>
            <a:spLocks noChangeShapeType="1"/>
          </p:cNvSpPr>
          <p:nvPr/>
        </p:nvSpPr>
        <p:spPr bwMode="auto">
          <a:xfrm flipV="1">
            <a:off x="4848148" y="2229542"/>
            <a:ext cx="0" cy="252594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2" name="Line 74"/>
          <p:cNvSpPr>
            <a:spLocks noChangeShapeType="1"/>
          </p:cNvSpPr>
          <p:nvPr/>
        </p:nvSpPr>
        <p:spPr bwMode="auto">
          <a:xfrm flipV="1">
            <a:off x="6440247" y="2229542"/>
            <a:ext cx="0" cy="252594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3" name="Line 76"/>
          <p:cNvSpPr>
            <a:spLocks noChangeShapeType="1"/>
          </p:cNvSpPr>
          <p:nvPr/>
        </p:nvSpPr>
        <p:spPr bwMode="auto">
          <a:xfrm>
            <a:off x="4310064" y="3573016"/>
            <a:ext cx="4068000" cy="0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4" name="Line 77"/>
          <p:cNvSpPr>
            <a:spLocks noChangeShapeType="1"/>
          </p:cNvSpPr>
          <p:nvPr/>
        </p:nvSpPr>
        <p:spPr bwMode="auto">
          <a:xfrm>
            <a:off x="8361750" y="3573016"/>
            <a:ext cx="0" cy="1800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5" name="Line 78"/>
          <p:cNvSpPr>
            <a:spLocks noChangeShapeType="1"/>
          </p:cNvSpPr>
          <p:nvPr/>
        </p:nvSpPr>
        <p:spPr bwMode="auto">
          <a:xfrm>
            <a:off x="4320297" y="3618811"/>
            <a:ext cx="0" cy="126297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6" name="Line 79"/>
          <p:cNvSpPr>
            <a:spLocks noChangeShapeType="1"/>
          </p:cNvSpPr>
          <p:nvPr/>
        </p:nvSpPr>
        <p:spPr bwMode="auto">
          <a:xfrm>
            <a:off x="6310420" y="3573016"/>
            <a:ext cx="0" cy="1800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7" name="Line 80"/>
          <p:cNvSpPr>
            <a:spLocks noChangeShapeType="1"/>
          </p:cNvSpPr>
          <p:nvPr/>
        </p:nvSpPr>
        <p:spPr bwMode="auto">
          <a:xfrm>
            <a:off x="5116346" y="4629187"/>
            <a:ext cx="398025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8" name="Text Box 82"/>
          <p:cNvSpPr txBox="1">
            <a:spLocks noChangeArrowheads="1"/>
          </p:cNvSpPr>
          <p:nvPr/>
        </p:nvSpPr>
        <p:spPr bwMode="auto">
          <a:xfrm>
            <a:off x="5514371" y="5546848"/>
            <a:ext cx="1459424" cy="5051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8000" tIns="10800" rIns="18000" bIns="10800" numCol="1" anchor="t" anchorCtr="0" compatLnSpc="1">
            <a:prstTxWarp prst="textNoShape">
              <a:avLst/>
            </a:prstTxWarp>
          </a:bodyPr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1100" b="1" smtClean="0">
                <a:solidFill>
                  <a:schemeClr val="dk1"/>
                </a:solidFill>
                <a:latin typeface="Arial" pitchFamily="34" charset="0"/>
              </a:rPr>
              <a:t>НИР студентов </a:t>
            </a:r>
          </a:p>
        </p:txBody>
      </p:sp>
      <p:sp>
        <p:nvSpPr>
          <p:cNvPr id="89" name="Line 84"/>
          <p:cNvSpPr>
            <a:spLocks noChangeShapeType="1"/>
          </p:cNvSpPr>
          <p:nvPr/>
        </p:nvSpPr>
        <p:spPr bwMode="auto">
          <a:xfrm>
            <a:off x="5116346" y="3997702"/>
            <a:ext cx="398025" cy="0"/>
          </a:xfrm>
          <a:prstGeom prst="line">
            <a:avLst/>
          </a:prstGeom>
          <a:ln>
            <a:headEnd type="triangle" w="med" len="med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0" name="Line 85"/>
          <p:cNvSpPr>
            <a:spLocks noChangeShapeType="1"/>
          </p:cNvSpPr>
          <p:nvPr/>
        </p:nvSpPr>
        <p:spPr bwMode="auto">
          <a:xfrm>
            <a:off x="2789586" y="4337524"/>
            <a:ext cx="0" cy="133328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cxnSp>
        <p:nvCxnSpPr>
          <p:cNvPr id="92" name="Прямая со стрелкой 91"/>
          <p:cNvCxnSpPr/>
          <p:nvPr/>
        </p:nvCxnSpPr>
        <p:spPr>
          <a:xfrm rot="5400000">
            <a:off x="825041" y="3220687"/>
            <a:ext cx="214314" cy="1588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4" name="Прямая соединительная линия 93"/>
          <p:cNvCxnSpPr/>
          <p:nvPr/>
        </p:nvCxnSpPr>
        <p:spPr>
          <a:xfrm>
            <a:off x="932198" y="3113530"/>
            <a:ext cx="1980000" cy="0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5" name="Прямая со стрелкой 94"/>
          <p:cNvCxnSpPr/>
          <p:nvPr/>
        </p:nvCxnSpPr>
        <p:spPr>
          <a:xfrm rot="10800000">
            <a:off x="3358842" y="3980334"/>
            <a:ext cx="288000" cy="1588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6" name="Прямая соединительная линия 95"/>
          <p:cNvCxnSpPr/>
          <p:nvPr/>
        </p:nvCxnSpPr>
        <p:spPr>
          <a:xfrm rot="5400000">
            <a:off x="6123254" y="4617016"/>
            <a:ext cx="2088000" cy="0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7" name="Прямая со стрелкой 96"/>
          <p:cNvCxnSpPr/>
          <p:nvPr/>
        </p:nvCxnSpPr>
        <p:spPr>
          <a:xfrm>
            <a:off x="7167254" y="5641078"/>
            <a:ext cx="288032" cy="1588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8" name="Text Box 46"/>
          <p:cNvSpPr txBox="1">
            <a:spLocks noChangeArrowheads="1"/>
          </p:cNvSpPr>
          <p:nvPr/>
        </p:nvSpPr>
        <p:spPr bwMode="auto">
          <a:xfrm>
            <a:off x="2555776" y="2688750"/>
            <a:ext cx="3312368" cy="72008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Херсонский государственный университет</a:t>
            </a:r>
            <a:endParaRPr lang="ru-RU" sz="1600" b="1" dirty="0" smtClean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4" name="Text Box 55"/>
          <p:cNvSpPr txBox="1">
            <a:spLocks noChangeArrowheads="1"/>
          </p:cNvSpPr>
          <p:nvPr/>
        </p:nvSpPr>
        <p:spPr bwMode="auto">
          <a:xfrm>
            <a:off x="5514371" y="4453774"/>
            <a:ext cx="1459424" cy="468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8000" tIns="10800" rIns="18000" bIns="10800" numCol="1" anchor="t" anchorCtr="0" compatLnSpc="1">
            <a:prstTxWarp prst="textNoShape">
              <a:avLst/>
            </a:prstTxWarp>
          </a:bodyPr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1100" b="1" smtClean="0">
                <a:solidFill>
                  <a:schemeClr val="dk1"/>
                </a:solidFill>
                <a:latin typeface="Arial" pitchFamily="34" charset="0"/>
              </a:rPr>
              <a:t>Виртуальный университет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92138" y="928688"/>
            <a:ext cx="7364412" cy="1828800"/>
          </a:xfrm>
        </p:spPr>
        <p:txBody>
          <a:bodyPr/>
          <a:lstStyle/>
          <a:p>
            <a:pPr algn="ctr">
              <a:defRPr/>
            </a:pPr>
            <a:r>
              <a:rPr lang="uk-UA" dirty="0" err="1" smtClean="0"/>
              <a:t>Спасибо</a:t>
            </a:r>
            <a:r>
              <a:rPr lang="uk-UA" dirty="0" smtClean="0"/>
              <a:t> за </a:t>
            </a:r>
            <a:r>
              <a:rPr lang="uk-UA" dirty="0" err="1" smtClean="0"/>
              <a:t>внимание</a:t>
            </a:r>
            <a:r>
              <a:rPr lang="uk-UA" dirty="0" smtClean="0"/>
              <a:t>!</a:t>
            </a:r>
            <a:endParaRPr lang="en-US" dirty="0"/>
          </a:p>
        </p:txBody>
      </p:sp>
      <p:sp>
        <p:nvSpPr>
          <p:cNvPr id="22531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987675" y="6524625"/>
            <a:ext cx="4572000" cy="381000"/>
          </a:xfrm>
        </p:spPr>
        <p:txBody>
          <a:bodyPr/>
          <a:lstStyle/>
          <a:p>
            <a:r>
              <a:rPr lang="en-US" b="1" smtClean="0"/>
              <a:t>Spivakovsky@ksu.ks.ua</a:t>
            </a:r>
          </a:p>
        </p:txBody>
      </p:sp>
      <p:pic>
        <p:nvPicPr>
          <p:cNvPr id="22533" name="Picture 2" descr="H:\1111111\BABA\AFINA-face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12088" y="1989138"/>
            <a:ext cx="1081087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6" name="Rectangle 8">
            <a:hlinkClick r:id="" action="ppaction://hlinkshowjump?jump=endshow"/>
          </p:cNvPr>
          <p:cNvSpPr>
            <a:spLocks noChangeArrowheads="1"/>
          </p:cNvSpPr>
          <p:nvPr/>
        </p:nvSpPr>
        <p:spPr bwMode="auto">
          <a:xfrm>
            <a:off x="0" y="2738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 bwMode="white">
          <a:xfrm>
            <a:off x="900857" y="3240088"/>
            <a:ext cx="4967287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Профессор </a:t>
            </a:r>
            <a:r>
              <a:rPr kumimoji="0" lang="ru-RU" sz="20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Спиваковский</a:t>
            </a: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А.В.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проректор по научно-педагогической </a:t>
            </a:r>
            <a:b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роботе, информационных технологий,</a:t>
            </a:r>
            <a:b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международных связей херсонского </a:t>
            </a:r>
            <a:b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государственного университета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-108520" y="152400"/>
            <a:ext cx="7772400" cy="563563"/>
          </a:xfrm>
        </p:spPr>
        <p:txBody>
          <a:bodyPr/>
          <a:lstStyle/>
          <a:p>
            <a:pPr algn="ctr"/>
            <a:r>
              <a:rPr lang="ru-RU" sz="2600" smtClean="0"/>
              <a:t>Институт информационных технологий и средств обучения НАПН Украины</a:t>
            </a:r>
            <a:endParaRPr lang="ru-RU" sz="2600"/>
          </a:p>
        </p:txBody>
      </p:sp>
      <p:graphicFrame>
        <p:nvGraphicFramePr>
          <p:cNvPr id="14" name="Содержимое 9"/>
          <p:cNvGraphicFramePr>
            <a:graphicFrameLocks noGrp="1"/>
          </p:cNvGraphicFramePr>
          <p:nvPr>
            <p:ph idx="1"/>
          </p:nvPr>
        </p:nvGraphicFramePr>
        <p:xfrm>
          <a:off x="35496" y="4365104"/>
          <a:ext cx="8964488" cy="23315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107504" y="1279212"/>
            <a:ext cx="856895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Общая научно-исследовательская лаборатория по</a:t>
            </a:r>
            <a:b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	проблемам управления качеством обучения с </a:t>
            </a:r>
            <a:b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	использованием информационно-коммуникационных</a:t>
            </a:r>
            <a:b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	технологий Херсонского государственного университета и Института ИТСО Национальной академии педагогичных наук Украины</a:t>
            </a: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107504" y="2636912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Создана в 2010 году на базе кафедры информатики факультета физики, </a:t>
            </a:r>
            <a:b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математики и информатики и Центра ИКТ ХГУ.</a:t>
            </a:r>
          </a:p>
        </p:txBody>
      </p:sp>
      <p:pic>
        <p:nvPicPr>
          <p:cNvPr id="17" name="Picture 4" descr="http://www.ime.edu-ua.net/pics/logo.gif"/>
          <p:cNvPicPr>
            <a:picLocks noChangeAspect="1" noChangeArrowheads="1"/>
          </p:cNvPicPr>
          <p:nvPr/>
        </p:nvPicPr>
        <p:blipFill>
          <a:blip r:embed="rId7" cstate="print">
            <a:lum bright="10000"/>
          </a:blip>
          <a:srcRect/>
          <a:stretch>
            <a:fillRect/>
          </a:stretch>
        </p:blipFill>
        <p:spPr bwMode="auto">
          <a:xfrm>
            <a:off x="0" y="1124744"/>
            <a:ext cx="1114425" cy="1143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6" descr="http://www.ime.edu-ua.net/pics/tls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74180" y="3140968"/>
            <a:ext cx="2646292" cy="1080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TextBox 18"/>
          <p:cNvSpPr txBox="1"/>
          <p:nvPr/>
        </p:nvSpPr>
        <p:spPr>
          <a:xfrm>
            <a:off x="251520" y="3717032"/>
            <a:ext cx="3384376" cy="46166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Основные задания:</a:t>
            </a:r>
            <a:endParaRPr lang="ru-RU" sz="2400" dirty="0"/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86182" y="3214686"/>
            <a:ext cx="1885954" cy="975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04" name="Picture 2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42337" y="6304359"/>
            <a:ext cx="6381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riit.ksu.ks.ua/index.php?q=uk/system/files/BOLT.jpg&amp;126095790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3" y="1500188"/>
            <a:ext cx="3357562" cy="2571750"/>
          </a:xfrm>
          <a:prstGeom prst="rect">
            <a:avLst/>
          </a:prstGeom>
          <a:noFill/>
          <a:ln w="9525">
            <a:solidFill>
              <a:schemeClr val="tx1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7" name="Picture 2" descr="D:\$ M@rysichk@\#Мои работы дизайна#\work\алгебра\algebra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0" y="4249738"/>
            <a:ext cx="3084513" cy="2322512"/>
          </a:xfrm>
          <a:prstGeom prst="rect">
            <a:avLst/>
          </a:prstGeom>
          <a:ln>
            <a:solidFill>
              <a:schemeClr val="tx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3" descr="D:\$ M@rysichk@\#Мои работы дизайна#\work\Term\Term_new\Glavnoe_menu_last_gif\TERM0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8" y="1357313"/>
            <a:ext cx="3548062" cy="2660650"/>
          </a:xfrm>
          <a:prstGeom prst="rect">
            <a:avLst/>
          </a:prstGeom>
          <a:ln>
            <a:solidFill>
              <a:schemeClr val="tx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http://riit.ksu.ks.ua/index.php?q=uk/system/files/wa1.jpg&amp;1261818482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09863" y="2357438"/>
            <a:ext cx="3719512" cy="2428875"/>
          </a:xfrm>
          <a:prstGeom prst="rect">
            <a:avLst/>
          </a:prstGeom>
          <a:ln>
            <a:solidFill>
              <a:schemeClr val="tx1">
                <a:lumMod val="50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http://riit.ksu.ks.ua/index.php?q=uk/system/files/term2.jpg&amp;1261052590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4375" y="4286250"/>
            <a:ext cx="3286125" cy="2357438"/>
          </a:xfrm>
          <a:prstGeom prst="rect">
            <a:avLst/>
          </a:prstGeom>
          <a:ln>
            <a:solidFill>
              <a:schemeClr val="tx1">
                <a:lumMod val="50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-36512" y="152400"/>
            <a:ext cx="7772400" cy="563563"/>
          </a:xfrm>
        </p:spPr>
        <p:txBody>
          <a:bodyPr/>
          <a:lstStyle/>
          <a:p>
            <a:pPr algn="ctr"/>
            <a:r>
              <a:rPr lang="ru-RU" sz="3000" dirty="0" smtClean="0"/>
              <a:t>Сотрудничество с Министерством образования и науки Украины</a:t>
            </a:r>
            <a:endParaRPr lang="ru-RU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8" y="1214438"/>
            <a:ext cx="3910012" cy="2214562"/>
          </a:xfrm>
          <a:prstGeom prst="rect">
            <a:avLst/>
          </a:prstGeom>
          <a:ln>
            <a:solidFill>
              <a:schemeClr val="tx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http://riit.ksu.ks.ua/index.php?q=uk/system/files/4.PNG&amp;126390317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0375" y="2643188"/>
            <a:ext cx="2397125" cy="1857375"/>
          </a:xfrm>
          <a:prstGeom prst="rect">
            <a:avLst/>
          </a:prstGeom>
          <a:ln>
            <a:solidFill>
              <a:schemeClr val="tx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http://riit.ksu.ks.ua/index.php?q=uk/system/files/shak1.jpg&amp;1263383571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88" y="1285875"/>
            <a:ext cx="4071937" cy="2103438"/>
          </a:xfrm>
          <a:prstGeom prst="rect">
            <a:avLst/>
          </a:prstGeom>
          <a:ln>
            <a:solidFill>
              <a:schemeClr val="tx1">
                <a:lumMod val="50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098" name="Picture 2" descr="D:\Alferov_Eugene\Рабочие материалы\Информация по лаборатории для сайта НИИ\Скриншоты с сайтов\OAP1.jpg"/>
          <p:cNvPicPr>
            <a:picLocks noChangeAspect="1" noChangeArrowheads="1"/>
          </p:cNvPicPr>
          <p:nvPr/>
        </p:nvPicPr>
        <p:blipFill>
          <a:blip r:embed="rId6" cstate="print">
            <a:lum bright="-10000"/>
          </a:blip>
          <a:srcRect/>
          <a:stretch>
            <a:fillRect/>
          </a:stretch>
        </p:blipFill>
        <p:spPr bwMode="auto">
          <a:xfrm>
            <a:off x="3117850" y="2276475"/>
            <a:ext cx="3811588" cy="3024188"/>
          </a:xfrm>
          <a:prstGeom prst="rect">
            <a:avLst/>
          </a:prstGeom>
          <a:ln>
            <a:solidFill>
              <a:schemeClr val="tx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9" name="Picture 3" descr="D:\Alferov_Eugene\Рабочие материалы\Информация по лаборатории для сайта НИИ\Скриншоты с сайтов\oaplast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27538" y="3716338"/>
            <a:ext cx="4176712" cy="2814637"/>
          </a:xfrm>
          <a:prstGeom prst="rect">
            <a:avLst/>
          </a:prstGeom>
          <a:ln>
            <a:solidFill>
              <a:schemeClr val="tx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http://riit.ksu.ks.ua/index.php?q=uk/system/files/wh1.jpg&amp;1261818855"/>
          <p:cNvPicPr/>
          <p:nvPr/>
        </p:nvPicPr>
        <p:blipFill>
          <a:blip r:embed="rId8" cstate="print">
            <a:lum bright="-10000"/>
          </a:blip>
          <a:srcRect/>
          <a:stretch>
            <a:fillRect/>
          </a:stretch>
        </p:blipFill>
        <p:spPr bwMode="auto">
          <a:xfrm>
            <a:off x="250825" y="4395788"/>
            <a:ext cx="3606800" cy="2238375"/>
          </a:xfrm>
          <a:prstGeom prst="rect">
            <a:avLst/>
          </a:prstGeom>
          <a:ln>
            <a:solidFill>
              <a:schemeClr val="tx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-36512" y="152400"/>
            <a:ext cx="7772400" cy="563563"/>
          </a:xfrm>
        </p:spPr>
        <p:txBody>
          <a:bodyPr/>
          <a:lstStyle/>
          <a:p>
            <a:pPr algn="ctr"/>
            <a:r>
              <a:rPr lang="ru-RU" sz="3000" dirty="0" smtClean="0"/>
              <a:t>Сотрудничество с Министерством образования и науки Украины</a:t>
            </a:r>
            <a:endParaRPr lang="ru-RU" sz="3000" dirty="0"/>
          </a:p>
        </p:txBody>
      </p:sp>
      <p:pic>
        <p:nvPicPr>
          <p:cNvPr id="10249" name="Picture 2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/>
          <a:srcRect l="9734" r="11282" b="13248"/>
          <a:stretch>
            <a:fillRect/>
          </a:stretch>
        </p:blipFill>
        <p:spPr bwMode="auto">
          <a:xfrm>
            <a:off x="8604250" y="6308725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1!!!!!!!!!!!!">
  <a:themeElements>
    <a:clrScheme name="sample 2">
      <a:dk1>
        <a:srgbClr val="19426B"/>
      </a:dk1>
      <a:lt1>
        <a:srgbClr val="FFFFFF"/>
      </a:lt1>
      <a:dk2>
        <a:srgbClr val="008080"/>
      </a:dk2>
      <a:lt2>
        <a:srgbClr val="B2B2B2"/>
      </a:lt2>
      <a:accent1>
        <a:srgbClr val="35C9C2"/>
      </a:accent1>
      <a:accent2>
        <a:srgbClr val="398AC7"/>
      </a:accent2>
      <a:accent3>
        <a:srgbClr val="FFFFFF"/>
      </a:accent3>
      <a:accent4>
        <a:srgbClr val="14375A"/>
      </a:accent4>
      <a:accent5>
        <a:srgbClr val="AEE1DD"/>
      </a:accent5>
      <a:accent6>
        <a:srgbClr val="337DB4"/>
      </a:accent6>
      <a:hlink>
        <a:srgbClr val="8BBC00"/>
      </a:hlink>
      <a:folHlink>
        <a:srgbClr val="6D50CA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ample 1">
        <a:dk1>
          <a:srgbClr val="000000"/>
        </a:dk1>
        <a:lt1>
          <a:srgbClr val="FFFFFF"/>
        </a:lt1>
        <a:dk2>
          <a:srgbClr val="1640B6"/>
        </a:dk2>
        <a:lt2>
          <a:srgbClr val="B2B2B2"/>
        </a:lt2>
        <a:accent1>
          <a:srgbClr val="48BDEC"/>
        </a:accent1>
        <a:accent2>
          <a:srgbClr val="E68402"/>
        </a:accent2>
        <a:accent3>
          <a:srgbClr val="FFFFFF"/>
        </a:accent3>
        <a:accent4>
          <a:srgbClr val="000000"/>
        </a:accent4>
        <a:accent5>
          <a:srgbClr val="B1DBF4"/>
        </a:accent5>
        <a:accent6>
          <a:srgbClr val="D07702"/>
        </a:accent6>
        <a:hlink>
          <a:srgbClr val="339966"/>
        </a:hlink>
        <a:folHlink>
          <a:srgbClr val="7E88E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19426B"/>
        </a:dk1>
        <a:lt1>
          <a:srgbClr val="FFFFFF"/>
        </a:lt1>
        <a:dk2>
          <a:srgbClr val="008080"/>
        </a:dk2>
        <a:lt2>
          <a:srgbClr val="B2B2B2"/>
        </a:lt2>
        <a:accent1>
          <a:srgbClr val="35C9C2"/>
        </a:accent1>
        <a:accent2>
          <a:srgbClr val="398AC7"/>
        </a:accent2>
        <a:accent3>
          <a:srgbClr val="FFFFFF"/>
        </a:accent3>
        <a:accent4>
          <a:srgbClr val="14375A"/>
        </a:accent4>
        <a:accent5>
          <a:srgbClr val="AEE1DD"/>
        </a:accent5>
        <a:accent6>
          <a:srgbClr val="337DB4"/>
        </a:accent6>
        <a:hlink>
          <a:srgbClr val="8BBC00"/>
        </a:hlink>
        <a:folHlink>
          <a:srgbClr val="6D50C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25095D"/>
        </a:dk1>
        <a:lt1>
          <a:srgbClr val="FFFFFF"/>
        </a:lt1>
        <a:dk2>
          <a:srgbClr val="235752"/>
        </a:dk2>
        <a:lt2>
          <a:srgbClr val="B2B2B2"/>
        </a:lt2>
        <a:accent1>
          <a:srgbClr val="DAAF34"/>
        </a:accent1>
        <a:accent2>
          <a:srgbClr val="6F9A3C"/>
        </a:accent2>
        <a:accent3>
          <a:srgbClr val="FFFFFF"/>
        </a:accent3>
        <a:accent4>
          <a:srgbClr val="1E064E"/>
        </a:accent4>
        <a:accent5>
          <a:srgbClr val="EAD4AE"/>
        </a:accent5>
        <a:accent6>
          <a:srgbClr val="648B35"/>
        </a:accent6>
        <a:hlink>
          <a:srgbClr val="8DAED9"/>
        </a:hlink>
        <a:folHlink>
          <a:srgbClr val="A8CB7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Презентация1!!!!!!!!!!!!</Template>
  <TotalTime>1297</TotalTime>
  <Words>478</Words>
  <Application>Microsoft Office PowerPoint</Application>
  <PresentationFormat>Экран (4:3)</PresentationFormat>
  <Paragraphs>172</Paragraphs>
  <Slides>20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Презентация1!!!!!!!!!!!!</vt:lpstr>
      <vt:lpstr>Уникальный опыт ХГУ в сфере ИКТ</vt:lpstr>
      <vt:lpstr>Феномены</vt:lpstr>
      <vt:lpstr>Парадигма образования</vt:lpstr>
      <vt:lpstr>Информационно-коммуникационная педагогическая среда </vt:lpstr>
      <vt:lpstr>Схема ИТ ХГУ</vt:lpstr>
      <vt:lpstr>Спасибо за внимание!</vt:lpstr>
      <vt:lpstr>Институт информационных технологий и средств обучения НАПН Украины</vt:lpstr>
      <vt:lpstr>Сотрудничество с Министерством образования и науки Украины</vt:lpstr>
      <vt:lpstr>Сотрудничество с Министерством образования и науки Украины</vt:lpstr>
      <vt:lpstr>Сотрудничество с  Европейским союзом и США</vt:lpstr>
      <vt:lpstr>Трансфер знаний. Производство. Практика</vt:lpstr>
      <vt:lpstr>Модель гармонизации отношений между ХГУ и ИТ компаниями</vt:lpstr>
      <vt:lpstr>Специализированный  ученый совет</vt:lpstr>
      <vt:lpstr>Сборник научных трудов «Информационные технологии в образовании»</vt:lpstr>
      <vt:lpstr>Международная научно-практическая конференция  «Информатизация образования Украины. ИКТ в ВУЗах.</vt:lpstr>
      <vt:lpstr>Кафедра информатики. Подготовка студентов</vt:lpstr>
      <vt:lpstr>Научно-исследовательский институт ИТ</vt:lpstr>
      <vt:lpstr>СДО ХВУ, KSU Feedback, KSU Online</vt:lpstr>
      <vt:lpstr>Информационно-аналитическая система управления ХГУ «IAS» </vt:lpstr>
      <vt:lpstr>Эксплуатационно-технический отдел компьютерной техники и связи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Алферов Евгений Андреевич</dc:creator>
  <cp:lastModifiedBy>Алферов Евгений Андреевич</cp:lastModifiedBy>
  <cp:revision>201</cp:revision>
  <dcterms:created xsi:type="dcterms:W3CDTF">2011-02-02T13:06:18Z</dcterms:created>
  <dcterms:modified xsi:type="dcterms:W3CDTF">2011-02-07T08:17:22Z</dcterms:modified>
</cp:coreProperties>
</file>