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7" r:id="rId6"/>
    <p:sldId id="263" r:id="rId7"/>
    <p:sldId id="266" r:id="rId8"/>
    <p:sldId id="265" r:id="rId9"/>
    <p:sldId id="264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B2F564-7307-4AF3-9D81-C49B70B482FB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B3F4F1-F6EE-438E-BF39-87463CD8BF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75AC-8C96-435D-A001-7F62F286590E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1CAE-7871-46A3-A7D6-A2D7D25042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57F2-86B6-4428-9DCD-0B0D3812B1E7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089D-A39C-4469-A08B-FF0270FEF8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AE69-AA88-44AB-B6FD-84B9228A3CE0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6D14-E063-4C2D-B3D2-F4454C2FC9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804D-998C-4E02-B4AF-3954A354D68A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A61-3DB9-4643-9B4A-7528B495FB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AE7B-880E-4CD5-BC4C-EE5D2C4D7E10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1C93-1F1C-47E3-925A-2DBEDDB0BD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5E42-B1BB-4107-B38E-020BC9BA0520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0243-BCB9-4C23-A326-B7D7C732FB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DF47-2F04-4E4E-B0C3-B4647C4CDA7D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F58A-6EF0-4E91-B55E-84CF00D95F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D58D-78CA-4FEB-AFDC-68BACA467A1C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101A-9DF6-40AE-A9AA-836EDC2350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3142-BC13-418D-BF04-4B7E1A9D15E3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5660-87E6-4076-B9B9-A30E5B3BAF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0D7E-4D18-4F03-99E4-3D8600E9B8FD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4E75-1AAE-4064-AF91-4829696E9B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57BB-1C79-4D8F-A627-9F18E477D84B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EFEF-FB90-494B-AF42-91BF6AB6E3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5C1DEE-E0A0-4268-A489-ABB6EF33C1E0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7872A-AAE6-4D90-A772-907676F91A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" y="0"/>
            <a:ext cx="9144000" cy="68357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457200">
              <a:lnSpc>
                <a:spcPct val="107000"/>
              </a:lnSpc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Фінансові  ризики підприємства»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</a:br>
            <a:endParaRPr lang="uk-UA" sz="4000" dirty="0" smtClean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 КУРСУ:</a:t>
            </a:r>
            <a:b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та туристичного бізнесу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Яровий Вадим Федорович</a:t>
            </a:r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566863"/>
            <a:ext cx="7926387" cy="5291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84" y="0"/>
            <a:ext cx="9144000" cy="1124744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000" b="1" i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курсу: </a:t>
            </a:r>
            <a:r>
              <a:rPr lang="uk-UA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дослідити причини виникнення та етапи управління фінансовими ризиками інноваційної діяльності підприємства, а також виявити методи їх нейтралізації.</a:t>
            </a:r>
            <a:endParaRPr lang="uk-UA" sz="2000" i="1" dirty="0">
              <a:solidFill>
                <a:schemeClr val="tx1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 dpi="0" rotWithShape="1"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КОМПЕТЕНЦІЇ: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Знати:</a:t>
            </a:r>
          </a:p>
          <a:p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безпечної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сервісно-виробничий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потреб </a:t>
            </a:r>
            <a:r>
              <a:rPr lang="ru-RU" dirty="0" err="1" smtClean="0"/>
              <a:t>споживачів</a:t>
            </a:r>
            <a:r>
              <a:rPr lang="ru-RU" dirty="0" smtClean="0"/>
              <a:t> та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діючого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та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..</a:t>
            </a:r>
            <a:endParaRPr lang="ru-RU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b="1" i="1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6" y="-243408"/>
            <a:ext cx="9165706" cy="2160240"/>
          </a:xfr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2"/>
                </a:solidFill>
              </a:rPr>
              <a:t>Очікувані результати навчання:</a:t>
            </a:r>
            <a:endParaRPr lang="uk-UA" b="1" dirty="0">
              <a:solidFill>
                <a:schemeClr val="bg2"/>
              </a:solidFill>
            </a:endParaRPr>
          </a:p>
        </p:txBody>
      </p:sp>
      <p:sp>
        <p:nvSpPr>
          <p:cNvPr id="17410" name="Місце для вмісту 5"/>
          <p:cNvSpPr>
            <a:spLocks noGrp="1"/>
          </p:cNvSpPr>
          <p:nvPr>
            <p:ph idx="1"/>
          </p:nvPr>
        </p:nvSpPr>
        <p:spPr>
          <a:xfrm>
            <a:off x="0" y="1916113"/>
            <a:ext cx="9144000" cy="4941887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algn="just"/>
            <a:endParaRPr lang="ru-RU" sz="2400" smtClean="0"/>
          </a:p>
          <a:p>
            <a:pPr algn="just"/>
            <a:r>
              <a:rPr lang="uk-UA" sz="2400" b="1" smtClean="0"/>
              <a:t>вільно орієнтуватися в термінології курсу; </a:t>
            </a:r>
          </a:p>
          <a:p>
            <a:pPr algn="just"/>
            <a:r>
              <a:rPr lang="uk-UA" sz="2400" b="1" smtClean="0"/>
              <a:t>вміти пояснювати терміни, щ</a:t>
            </a:r>
            <a:r>
              <a:rPr lang="ru-RU" sz="2400" b="1" smtClean="0"/>
              <a:t>о </a:t>
            </a:r>
            <a:r>
              <a:rPr lang="uk-UA" sz="2400" b="1" smtClean="0"/>
              <a:t>зустрічаються</a:t>
            </a:r>
            <a:r>
              <a:rPr lang="ru-RU" sz="2400" b="1" smtClean="0"/>
              <a:t> в теоретичному </a:t>
            </a:r>
            <a:r>
              <a:rPr lang="uk-UA" sz="2400" b="1" smtClean="0"/>
              <a:t>викладі</a:t>
            </a:r>
            <a:r>
              <a:rPr lang="ru-RU" sz="2400" b="1" smtClean="0"/>
              <a:t>;</a:t>
            </a:r>
          </a:p>
          <a:p>
            <a:pPr algn="just"/>
            <a:r>
              <a:rPr lang="uk-UA" sz="2400" b="1" smtClean="0"/>
              <a:t>визначати роль фінансових інструментів у зниженні фінансових ризиків інвесторів, зрозуміти їх структуру </a:t>
            </a:r>
            <a:r>
              <a:rPr lang="ru-RU" sz="2400" b="1" smtClean="0"/>
              <a:t>і </a:t>
            </a:r>
            <a:r>
              <a:rPr lang="uk-UA" sz="2400" b="1" smtClean="0"/>
              <a:t>механізм функціонування;</a:t>
            </a:r>
          </a:p>
          <a:p>
            <a:pPr algn="just"/>
            <a:r>
              <a:rPr lang="uk-UA" sz="2400" b="1" smtClean="0"/>
              <a:t>аналізувати процеси, що відбуваються на фінансових ринках та їх вплив на діяльність компаній.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Теми навчальної дисципліни: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FFFFCC"/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1. Теоретичні основи управління фінансовими ризиками.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2. Політико-економічний ризик у системі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ризик-менеджменту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3. Хеджування фінансових ризиків на ринку строкових угод.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4. Інтеграція страхових організацій та комерційних банків у сфері ризик-менеджменту.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5. Управління інвестиційними ризиками.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6. Ризик неплатоспроможності суб’єктів господарювання.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7. Кредитний ризик в системі фінансових відносин.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8. Управління фінансовими ризиками на іпотечному ринку.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9. Особливості управління фінансовими ризиками в банківській діяльності.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10. Відсотковий ризик, методи аналізу та управління.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482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2530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Рекомендована література: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1. Андрійчук В. Менеджмент прийняття рішень і ризиків 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 </a:t>
            </a:r>
            <a:r>
              <a:rPr lang="uk-UA" dirty="0" smtClean="0"/>
              <a:t>/ В</a:t>
            </a:r>
            <a:r>
              <a:rPr lang="uk-UA" dirty="0"/>
              <a:t>. Андрійчук, Л. Бауер. – К . : КНЕУ, 2008. — 316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2. Антонюк, Г.Я. Управління кредитним ризиком в </a:t>
            </a:r>
            <a:r>
              <a:rPr lang="uk-UA" dirty="0" smtClean="0"/>
              <a:t>банківській діяльності </a:t>
            </a:r>
            <a:r>
              <a:rPr lang="uk-UA" dirty="0"/>
              <a:t>// Наукові записки. - 2015. - № 15. – С. 48-53.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3. </a:t>
            </a:r>
            <a:r>
              <a:rPr lang="uk-UA" dirty="0" err="1"/>
              <a:t>Бальбанов</a:t>
            </a:r>
            <a:r>
              <a:rPr lang="uk-UA" dirty="0"/>
              <a:t> И.Т. Риск-менеджмент / И.Т. </a:t>
            </a:r>
            <a:r>
              <a:rPr lang="uk-UA" dirty="0" err="1"/>
              <a:t>Бальбанов</a:t>
            </a:r>
            <a:r>
              <a:rPr lang="uk-UA" dirty="0"/>
              <a:t>. – М. : </a:t>
            </a:r>
            <a:r>
              <a:rPr lang="uk-UA" dirty="0" err="1"/>
              <a:t>Финансы</a:t>
            </a:r>
            <a:r>
              <a:rPr lang="uk-UA" dirty="0"/>
              <a:t> </a:t>
            </a:r>
            <a:r>
              <a:rPr lang="uk-UA" dirty="0" smtClean="0"/>
              <a:t>и статистика</a:t>
            </a:r>
            <a:r>
              <a:rPr lang="uk-UA" dirty="0"/>
              <a:t>, 2016. – 186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4. Банківські ризики : теорія та практика управління: </a:t>
            </a:r>
            <a:r>
              <a:rPr lang="uk-UA" dirty="0" smtClean="0"/>
              <a:t>монографія [</a:t>
            </a:r>
            <a:r>
              <a:rPr lang="de-DE" dirty="0" err="1"/>
              <a:t>Te</a:t>
            </a:r>
            <a:r>
              <a:rPr lang="uk-UA" dirty="0" err="1"/>
              <a:t>кст</a:t>
            </a:r>
            <a:r>
              <a:rPr lang="uk-UA" dirty="0"/>
              <a:t>] / Л. О. Примостка, О. В. </a:t>
            </a:r>
            <a:r>
              <a:rPr lang="uk-UA" dirty="0" err="1"/>
              <a:t>Лисенюк</a:t>
            </a:r>
            <a:r>
              <a:rPr lang="uk-UA" dirty="0"/>
              <a:t>, О.О. Чуб; Мін-во освіти і </a:t>
            </a:r>
            <a:r>
              <a:rPr lang="uk-UA" dirty="0" smtClean="0"/>
              <a:t>науки України</a:t>
            </a:r>
            <a:r>
              <a:rPr lang="uk-UA" dirty="0"/>
              <a:t>, ДВНЗ «КНЕУ» ім. Вадима Гетьмана». – К.: КНЕУ, 2015. – 456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5. Бланк И А. </a:t>
            </a:r>
            <a:r>
              <a:rPr lang="uk-UA" dirty="0" err="1"/>
              <a:t>Управление</a:t>
            </a:r>
            <a:r>
              <a:rPr lang="uk-UA" dirty="0"/>
              <a:t> </a:t>
            </a:r>
            <a:r>
              <a:rPr lang="uk-UA" dirty="0" err="1"/>
              <a:t>финансовыми</a:t>
            </a:r>
            <a:r>
              <a:rPr lang="uk-UA" dirty="0"/>
              <a:t> рисками / И.А. Бланк. – К. </a:t>
            </a:r>
            <a:r>
              <a:rPr lang="uk-UA" dirty="0" smtClean="0"/>
              <a:t>: </a:t>
            </a:r>
            <a:r>
              <a:rPr lang="uk-UA" dirty="0" err="1" smtClean="0"/>
              <a:t>НикаЦентр</a:t>
            </a:r>
            <a:r>
              <a:rPr lang="uk-UA" dirty="0"/>
              <a:t>, 2015. – 600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6. Бобиль, В.В. Сучасний ризик-менеджмент у банківській </a:t>
            </a:r>
            <a:r>
              <a:rPr lang="uk-UA" dirty="0" smtClean="0"/>
              <a:t>діяльності: 28 </a:t>
            </a:r>
            <a:r>
              <a:rPr lang="uk-UA" dirty="0"/>
              <a:t>теоретичний аспект / В. Бобиль // Вісник Національного банку України. </a:t>
            </a:r>
            <a:r>
              <a:rPr lang="uk-UA" dirty="0" smtClean="0"/>
              <a:t>- 2015</a:t>
            </a:r>
            <a:r>
              <a:rPr lang="uk-UA" dirty="0"/>
              <a:t>. - № 11. - С. 28-32</a:t>
            </a:r>
            <a:r>
              <a:rPr lang="uk-UA" dirty="0" smtClean="0"/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7. Грушко </a:t>
            </a:r>
            <a:r>
              <a:rPr lang="uk-UA" dirty="0"/>
              <a:t>В.І. Фінансові ризики / В.І. Грушко, О.І. </a:t>
            </a:r>
            <a:r>
              <a:rPr lang="uk-UA" dirty="0" err="1"/>
              <a:t>Пилипченко</a:t>
            </a:r>
            <a:r>
              <a:rPr lang="uk-UA" dirty="0"/>
              <a:t>. – К. </a:t>
            </a:r>
            <a:r>
              <a:rPr lang="uk-UA" dirty="0" smtClean="0"/>
              <a:t>: Знання</a:t>
            </a:r>
            <a:r>
              <a:rPr lang="uk-UA" dirty="0"/>
              <a:t>, 2008. – 188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8. Грушко </a:t>
            </a:r>
            <a:r>
              <a:rPr lang="uk-UA" dirty="0"/>
              <a:t>В.І. Управління фінансовими ризиками 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 </a:t>
            </a:r>
            <a:r>
              <a:rPr lang="uk-UA" dirty="0" smtClean="0"/>
              <a:t>Для </a:t>
            </a:r>
            <a:r>
              <a:rPr lang="uk-UA" dirty="0" err="1" smtClean="0"/>
              <a:t>самост</a:t>
            </a:r>
            <a:r>
              <a:rPr lang="uk-UA" dirty="0"/>
              <a:t>. роботи </a:t>
            </a:r>
            <a:r>
              <a:rPr lang="uk-UA" dirty="0" err="1"/>
              <a:t>студ</a:t>
            </a:r>
            <a:r>
              <a:rPr lang="uk-UA" dirty="0"/>
              <a:t>. / В.І. Грушко, О.І. </a:t>
            </a:r>
            <a:r>
              <a:rPr lang="uk-UA" dirty="0" err="1"/>
              <a:t>Пилипченко</a:t>
            </a:r>
            <a:r>
              <a:rPr lang="uk-UA" dirty="0"/>
              <a:t>, Р.В. </a:t>
            </a:r>
            <a:r>
              <a:rPr lang="uk-UA" dirty="0" err="1"/>
              <a:t>Пікус</a:t>
            </a:r>
            <a:r>
              <a:rPr lang="uk-UA" dirty="0"/>
              <a:t>. – К. 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КРОК, 2007. – 121 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1253</TotalTime>
  <Words>509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«Фінансові  ризики підприємства»  Спеціальність 241 Готельно-ресторанна справа  галузі знань 24 Сфера обслуговування   </vt:lpstr>
      <vt:lpstr>РОЗРОБНИК КУРСУ: доктор економічних наук, доцент кафедри готельно-ресторанного та туристичного бізнесу Яровий Вадим Федорович</vt:lpstr>
      <vt:lpstr>Мета курсу: дослідити причини виникнення та етапи управління фінансовими ризиками інноваційної діяльності підприємства, а також виявити методи їх нейтралізації.</vt:lpstr>
      <vt:lpstr> Очікувані результати навчання:</vt:lpstr>
      <vt:lpstr>Слайд 5</vt:lpstr>
      <vt:lpstr>Теми навчальної дисципліни:</vt:lpstr>
      <vt:lpstr>  </vt:lpstr>
      <vt:lpstr>Слайд 8</vt:lpstr>
      <vt:lpstr>Рекомендована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Kherson</dc:creator>
  <cp:lastModifiedBy>iyudin</cp:lastModifiedBy>
  <cp:revision>44</cp:revision>
  <dcterms:created xsi:type="dcterms:W3CDTF">2020-08-13T16:00:57Z</dcterms:created>
  <dcterms:modified xsi:type="dcterms:W3CDTF">2021-01-21T15:04:32Z</dcterms:modified>
</cp:coreProperties>
</file>