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2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010400" y="2052960"/>
            <a:ext cx="1981200" cy="1828800"/>
          </a:xfrm>
        </p:spPr>
        <p:txBody>
          <a:bodyPr anchor="ctr">
            <a:normAutofit/>
          </a:bodyPr>
          <a:lstStyle>
            <a:lvl1pPr marL="0" indent="0" algn="l">
              <a:buNone/>
              <a:defRPr sz="19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F4D862A6-256A-42CF-900F-8AB283D2C265}" type="datetimeFigureOut">
              <a:rPr lang="ru-RU" smtClean="0">
                <a:solidFill>
                  <a:srgbClr val="CCD1B9"/>
                </a:solidFill>
              </a:rPr>
              <a:pPr/>
              <a:t>09.07.2020</a:t>
            </a:fld>
            <a:endParaRPr lang="ru-RU">
              <a:solidFill>
                <a:srgbClr val="CCD1B9"/>
              </a:solidFill>
            </a:endParaRPr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2587D69-8F22-4C75-A4C1-3A083289B2A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endParaRPr lang="ru-RU">
              <a:solidFill>
                <a:srgbClr val="CCD1B9"/>
              </a:solidFill>
            </a:endParaRPr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457200" y="2052960"/>
            <a:ext cx="6324600" cy="1828800"/>
          </a:xfrm>
        </p:spPr>
        <p:txBody>
          <a:bodyPr/>
          <a:lstStyle>
            <a:lvl1pPr algn="r">
              <a:defRPr sz="4200" spc="150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78316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862A6-256A-42CF-900F-8AB283D2C265}" type="datetimeFigureOut">
              <a:rPr lang="ru-RU" smtClean="0">
                <a:solidFill>
                  <a:srgbClr val="534949"/>
                </a:solidFill>
              </a:rPr>
              <a:pPr/>
              <a:t>09.07.2020</a:t>
            </a:fld>
            <a:endParaRPr lang="ru-RU">
              <a:solidFill>
                <a:srgbClr val="534949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534949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87D69-8F22-4C75-A4C1-3A083289B2AE}" type="slidenum">
              <a:rPr lang="ru-RU" smtClean="0">
                <a:solidFill>
                  <a:srgbClr val="534949"/>
                </a:solidFill>
              </a:rPr>
              <a:pPr/>
              <a:t>‹#›</a:t>
            </a:fld>
            <a:endParaRPr lang="ru-RU">
              <a:solidFill>
                <a:srgbClr val="53494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84005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52400" y="147319"/>
            <a:ext cx="6705600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7010400" y="147319"/>
            <a:ext cx="1956046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62800" y="274638"/>
            <a:ext cx="1676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862A6-256A-42CF-900F-8AB283D2C265}" type="datetimeFigureOut">
              <a:rPr lang="ru-RU" smtClean="0">
                <a:solidFill>
                  <a:srgbClr val="534949"/>
                </a:solidFill>
              </a:rPr>
              <a:pPr/>
              <a:t>09.07.2020</a:t>
            </a:fld>
            <a:endParaRPr lang="ru-RU">
              <a:solidFill>
                <a:srgbClr val="534949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534949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02587D69-8F22-4C75-A4C1-3A083289B2AE}" type="slidenum">
              <a:rPr lang="ru-RU" smtClean="0">
                <a:solidFill>
                  <a:srgbClr val="CCD1B9"/>
                </a:solidFill>
              </a:rPr>
              <a:pPr/>
              <a:t>‹#›</a:t>
            </a:fld>
            <a:endParaRPr lang="ru-RU">
              <a:solidFill>
                <a:srgbClr val="CCD1B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31859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862A6-256A-42CF-900F-8AB283D2C265}" type="datetimeFigureOut">
              <a:rPr lang="ru-RU" smtClean="0">
                <a:solidFill>
                  <a:srgbClr val="534949"/>
                </a:solidFill>
              </a:rPr>
              <a:pPr/>
              <a:t>09.07.2020</a:t>
            </a:fld>
            <a:endParaRPr lang="ru-RU">
              <a:solidFill>
                <a:srgbClr val="534949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534949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87D69-8F22-4C75-A4C1-3A083289B2AE}" type="slidenum">
              <a:rPr lang="ru-RU" smtClean="0">
                <a:solidFill>
                  <a:srgbClr val="534949"/>
                </a:solidFill>
              </a:rPr>
              <a:pPr/>
              <a:t>‹#›</a:t>
            </a:fld>
            <a:endParaRPr lang="ru-RU">
              <a:solidFill>
                <a:srgbClr val="534949"/>
              </a:solidFill>
            </a:endParaRP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27695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62799" y="2892277"/>
            <a:ext cx="1600201" cy="1645920"/>
          </a:xfrm>
        </p:spPr>
        <p:txBody>
          <a:bodyPr anchor="ctr"/>
          <a:lstStyle>
            <a:lvl1pPr marL="0" indent="0">
              <a:buNone/>
              <a:defRPr sz="2000">
                <a:solidFill>
                  <a:schemeClr val="bg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4D862A6-256A-42CF-900F-8AB283D2C265}" type="datetimeFigureOut">
              <a:rPr lang="ru-RU" smtClean="0"/>
              <a:pPr/>
              <a:t>09.07.2020</a:t>
            </a:fld>
            <a:endParaRPr lang="ru-RU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02587D69-8F22-4C75-A4C1-3A083289B2AE}" type="slidenum">
              <a:rPr lang="ru-RU" smtClean="0">
                <a:solidFill>
                  <a:srgbClr val="CCD1B9"/>
                </a:solidFill>
              </a:rPr>
              <a:pPr/>
              <a:t>‹#›</a:t>
            </a:fld>
            <a:endParaRPr lang="ru-RU">
              <a:solidFill>
                <a:srgbClr val="CCD1B9"/>
              </a:solidFill>
            </a:endParaRPr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381000" y="2892277"/>
            <a:ext cx="6324600" cy="1645920"/>
          </a:xfrm>
        </p:spPr>
        <p:txBody>
          <a:bodyPr/>
          <a:lstStyle>
            <a:lvl1pPr algn="r">
              <a:defRPr sz="4200" spc="150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32464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19072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2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862A6-256A-42CF-900F-8AB283D2C265}" type="datetimeFigureOut">
              <a:rPr lang="ru-RU" smtClean="0">
                <a:solidFill>
                  <a:srgbClr val="534949"/>
                </a:solidFill>
              </a:rPr>
              <a:pPr/>
              <a:t>09.07.2020</a:t>
            </a:fld>
            <a:endParaRPr lang="ru-RU">
              <a:solidFill>
                <a:srgbClr val="534949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534949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87D69-8F22-4C75-A4C1-3A083289B2AE}" type="slidenum">
              <a:rPr lang="ru-RU" smtClean="0">
                <a:solidFill>
                  <a:srgbClr val="534949"/>
                </a:solidFill>
              </a:rPr>
              <a:pPr/>
              <a:t>‹#›</a:t>
            </a:fld>
            <a:endParaRPr lang="ru-RU">
              <a:solidFill>
                <a:srgbClr val="534949"/>
              </a:solidFill>
            </a:endParaRP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21103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22438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399"/>
            <a:ext cx="4040188" cy="3687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399"/>
            <a:ext cx="4041775" cy="3687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862A6-256A-42CF-900F-8AB283D2C265}" type="datetimeFigureOut">
              <a:rPr lang="ru-RU" smtClean="0">
                <a:solidFill>
                  <a:srgbClr val="534949"/>
                </a:solidFill>
              </a:rPr>
              <a:pPr/>
              <a:t>09.07.2020</a:t>
            </a:fld>
            <a:endParaRPr lang="ru-RU">
              <a:solidFill>
                <a:srgbClr val="534949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534949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87D69-8F22-4C75-A4C1-3A083289B2AE}" type="slidenum">
              <a:rPr lang="ru-RU" smtClean="0">
                <a:solidFill>
                  <a:srgbClr val="534949"/>
                </a:solidFill>
              </a:rPr>
              <a:pPr/>
              <a:t>‹#›</a:t>
            </a:fld>
            <a:endParaRPr lang="ru-RU">
              <a:solidFill>
                <a:srgbClr val="534949"/>
              </a:solidFill>
            </a:endParaRPr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51149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862A6-256A-42CF-900F-8AB283D2C265}" type="datetimeFigureOut">
              <a:rPr lang="ru-RU" smtClean="0">
                <a:solidFill>
                  <a:srgbClr val="534949"/>
                </a:solidFill>
              </a:rPr>
              <a:pPr/>
              <a:t>09.07.2020</a:t>
            </a:fld>
            <a:endParaRPr lang="ru-RU">
              <a:solidFill>
                <a:srgbClr val="534949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534949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87D69-8F22-4C75-A4C1-3A083289B2AE}" type="slidenum">
              <a:rPr lang="ru-RU" smtClean="0">
                <a:solidFill>
                  <a:srgbClr val="534949"/>
                </a:solidFill>
              </a:rPr>
              <a:pPr/>
              <a:t>‹#›</a:t>
            </a:fld>
            <a:endParaRPr lang="ru-RU">
              <a:solidFill>
                <a:srgbClr val="534949"/>
              </a:solidFill>
            </a:endParaRP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17458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52400" y="150919"/>
            <a:ext cx="8831802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862A6-256A-42CF-900F-8AB283D2C265}" type="datetimeFigureOut">
              <a:rPr lang="ru-RU" smtClean="0">
                <a:solidFill>
                  <a:srgbClr val="534949"/>
                </a:solidFill>
              </a:rPr>
              <a:pPr/>
              <a:t>09.07.2020</a:t>
            </a:fld>
            <a:endParaRPr lang="ru-RU">
              <a:solidFill>
                <a:srgbClr val="534949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534949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87D69-8F22-4C75-A4C1-3A083289B2AE}" type="slidenum">
              <a:rPr lang="ru-RU" smtClean="0">
                <a:solidFill>
                  <a:srgbClr val="534949"/>
                </a:solidFill>
              </a:rPr>
              <a:pPr/>
              <a:t>‹#›</a:t>
            </a:fld>
            <a:endParaRPr lang="ru-RU">
              <a:solidFill>
                <a:srgbClr val="53494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3109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7010400" y="150876"/>
            <a:ext cx="1981200" cy="655624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 useBgFill="1">
        <p:nvSpPr>
          <p:cNvPr id="9" name="Rectangle 8"/>
          <p:cNvSpPr/>
          <p:nvPr/>
        </p:nvSpPr>
        <p:spPr>
          <a:xfrm>
            <a:off x="152400" y="152400"/>
            <a:ext cx="6705600" cy="65532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304800"/>
            <a:ext cx="5867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59752" y="2130552"/>
            <a:ext cx="1673352" cy="2816352"/>
          </a:xfrm>
        </p:spPr>
        <p:txBody>
          <a:bodyPr tIns="0"/>
          <a:lstStyle>
            <a:lvl1pPr marL="0" indent="0"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862A6-256A-42CF-900F-8AB283D2C265}" type="datetimeFigureOut">
              <a:rPr lang="ru-RU" smtClean="0">
                <a:solidFill>
                  <a:srgbClr val="534949"/>
                </a:solidFill>
              </a:rPr>
              <a:pPr/>
              <a:t>09.07.2020</a:t>
            </a:fld>
            <a:endParaRPr lang="ru-RU">
              <a:solidFill>
                <a:srgbClr val="534949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534949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noFill/>
          </a:ln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2587D69-8F22-4C75-A4C1-3A083289B2A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7159752" y="457200"/>
            <a:ext cx="1675660" cy="1673352"/>
          </a:xfrm>
        </p:spPr>
        <p:txBody>
          <a:bodyPr anchor="b"/>
          <a:lstStyle>
            <a:lvl1pPr algn="l">
              <a:defRPr sz="2000" spc="150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04269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 useBgFill="1">
        <p:nvSpPr>
          <p:cNvPr id="9" name="Rectangle 8"/>
          <p:cNvSpPr/>
          <p:nvPr/>
        </p:nvSpPr>
        <p:spPr>
          <a:xfrm>
            <a:off x="7010400" y="150876"/>
            <a:ext cx="1981200" cy="655624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400" y="152400"/>
            <a:ext cx="6705600" cy="6553200"/>
          </a:xfrm>
        </p:spPr>
        <p:txBody>
          <a:bodyPr anchor="ctr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62800" y="2133600"/>
            <a:ext cx="1676400" cy="2971800"/>
          </a:xfrm>
        </p:spPr>
        <p:txBody>
          <a:bodyPr tIns="0"/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862A6-256A-42CF-900F-8AB283D2C265}" type="datetimeFigureOut">
              <a:rPr lang="ru-RU" smtClean="0">
                <a:solidFill>
                  <a:srgbClr val="CCD1B9"/>
                </a:solidFill>
              </a:rPr>
              <a:pPr/>
              <a:t>09.07.2020</a:t>
            </a:fld>
            <a:endParaRPr lang="ru-RU">
              <a:solidFill>
                <a:srgbClr val="CCD1B9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CCD1B9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87D69-8F22-4C75-A4C1-3A083289B2AE}" type="slidenum">
              <a:rPr lang="ru-RU" smtClean="0">
                <a:solidFill>
                  <a:srgbClr val="CCD1B9"/>
                </a:solidFill>
              </a:rPr>
              <a:pPr/>
              <a:t>‹#›</a:t>
            </a:fld>
            <a:endParaRPr lang="ru-RU">
              <a:solidFill>
                <a:srgbClr val="CCD1B9"/>
              </a:solidFill>
            </a:endParaRPr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7162800" y="460248"/>
            <a:ext cx="1676400" cy="1673352"/>
          </a:xfrm>
        </p:spPr>
        <p:txBody>
          <a:bodyPr anchor="b"/>
          <a:lstStyle>
            <a:lvl1pPr algn="l">
              <a:defRPr sz="2000" spc="150" baseline="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309374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52400" y="1634971"/>
            <a:ext cx="8831802" cy="5045476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399" y="152400"/>
            <a:ext cx="8814047" cy="1346447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1000" y="355847"/>
            <a:ext cx="8381260" cy="105439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0999" y="1719071"/>
            <a:ext cx="8407893" cy="4407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70888" y="6356350"/>
            <a:ext cx="21336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fld id="{F4D862A6-256A-42CF-900F-8AB283D2C265}" type="datetimeFigureOut">
              <a:rPr lang="ru-RU" smtClean="0">
                <a:solidFill>
                  <a:srgbClr val="534949"/>
                </a:solidFill>
              </a:rPr>
              <a:pPr/>
              <a:t>09.07.2020</a:t>
            </a:fld>
            <a:endParaRPr lang="ru-RU">
              <a:solidFill>
                <a:srgbClr val="534949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48000" y="6356350"/>
            <a:ext cx="33528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endParaRPr lang="ru-RU">
              <a:solidFill>
                <a:srgbClr val="534949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34680" y="6355080"/>
            <a:ext cx="582966" cy="274320"/>
          </a:xfrm>
          <a:prstGeom prst="rect">
            <a:avLst/>
          </a:prstGeom>
          <a:ln w="19050">
            <a:noFill/>
          </a:ln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fld id="{02587D69-8F22-4C75-A4C1-3A083289B2AE}" type="slidenum">
              <a:rPr lang="ru-RU" smtClean="0">
                <a:solidFill>
                  <a:srgbClr val="534949"/>
                </a:solidFill>
              </a:rPr>
              <a:pPr/>
              <a:t>‹#›</a:t>
            </a:fld>
            <a:endParaRPr lang="ru-RU">
              <a:solidFill>
                <a:srgbClr val="53494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35729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3200" kern="1200" cap="all" spc="200" baseline="0">
          <a:ln>
            <a:noFill/>
          </a:ln>
          <a:solidFill>
            <a:schemeClr val="bg1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28600" algn="l" defTabSz="914400" rtl="0" eaLnBrk="1" latinLnBrk="0" hangingPunct="1">
        <a:spcBef>
          <a:spcPct val="20000"/>
        </a:spcBef>
        <a:buClr>
          <a:schemeClr val="accent1"/>
        </a:buClr>
        <a:buFont typeface="Wingdings 2" pitchFamily="18" charset="2"/>
        <a:buChar char=""/>
        <a:defRPr sz="2000" kern="1200" spc="150" baseline="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800" kern="1200" spc="100" baseline="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600" kern="1200" spc="100" baseline="0">
          <a:solidFill>
            <a:schemeClr val="tx2"/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buClr>
          <a:schemeClr val="accent4"/>
        </a:buClr>
        <a:buFont typeface="Wingdings" pitchFamily="2" charset="2"/>
        <a:buChar char="§"/>
        <a:defRPr sz="1400" kern="1200">
          <a:solidFill>
            <a:schemeClr val="tx2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spcBef>
          <a:spcPct val="20000"/>
        </a:spcBef>
        <a:buClr>
          <a:schemeClr val="accent6"/>
        </a:buClr>
        <a:buFont typeface="Wingdings" pitchFamily="2" charset="2"/>
        <a:buChar char="§"/>
        <a:defRPr sz="1300" kern="1200" spc="100" baseline="0">
          <a:solidFill>
            <a:schemeClr val="tx2"/>
          </a:solidFill>
          <a:latin typeface="+mn-lt"/>
          <a:ea typeface="+mn-ea"/>
          <a:cs typeface="+mn-cs"/>
        </a:defRPr>
      </a:lvl5pPr>
      <a:lvl6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182880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5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45720" lvl="0" indent="0" algn="ctr">
              <a:buClr>
                <a:srgbClr val="C66951"/>
              </a:buClr>
              <a:buNone/>
            </a:pPr>
            <a:endParaRPr lang="uk-UA" sz="2700" b="1" dirty="0" smtClean="0">
              <a:solidFill>
                <a:srgbClr val="53494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45720" indent="0" algn="ctr">
              <a:buClr>
                <a:srgbClr val="C66951"/>
              </a:buClr>
              <a:buNone/>
            </a:pPr>
            <a:r>
              <a:rPr lang="uk-UA" sz="2700" b="1" dirty="0" smtClean="0">
                <a:solidFill>
                  <a:srgbClr val="53494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uk-UA" sz="2800" b="1" cap="all" dirty="0" smtClean="0">
                <a:latin typeface="Times New Roman" pitchFamily="18" charset="0"/>
                <a:cs typeface="Times New Roman" pitchFamily="18" charset="0"/>
              </a:rPr>
              <a:t>ЕЛЕКТРОННА КОМЕРЦІЯ</a:t>
            </a:r>
            <a:r>
              <a:rPr lang="uk-UA" sz="2700" b="1" dirty="0" smtClean="0">
                <a:solidFill>
                  <a:srgbClr val="53494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»</a:t>
            </a:r>
            <a:endParaRPr lang="uk-UA" sz="2700" b="1" dirty="0">
              <a:solidFill>
                <a:srgbClr val="53494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45720" lvl="0" indent="0" algn="ctr">
              <a:buClr>
                <a:srgbClr val="C66951"/>
              </a:buClr>
              <a:buNone/>
            </a:pPr>
            <a:endParaRPr lang="uk-UA" sz="2700" b="1" dirty="0">
              <a:solidFill>
                <a:srgbClr val="53494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45720" lvl="0" indent="0" algn="ctr">
              <a:buClr>
                <a:srgbClr val="C66951"/>
              </a:buClr>
              <a:buNone/>
            </a:pPr>
            <a:endParaRPr lang="uk-UA" sz="2700" b="1" dirty="0">
              <a:solidFill>
                <a:srgbClr val="53494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45720" lvl="0" indent="0" algn="ctr">
              <a:buClr>
                <a:srgbClr val="C66951"/>
              </a:buClr>
              <a:buNone/>
            </a:pPr>
            <a:endParaRPr lang="uk-UA" sz="2700" b="1" dirty="0">
              <a:solidFill>
                <a:srgbClr val="53494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45720" lvl="0" indent="0" algn="ctr">
              <a:buClr>
                <a:srgbClr val="C66951"/>
              </a:buClr>
              <a:buNone/>
            </a:pPr>
            <a:r>
              <a:rPr lang="uk-UA" sz="1700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  <a:t>Галузь знань </a:t>
            </a:r>
            <a:r>
              <a:rPr lang="uk-UA" sz="1700" u="sng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  <a:t>29 Міжнародні відносини</a:t>
            </a:r>
            <a:r>
              <a:rPr lang="uk-UA" sz="1700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uk-UA" sz="1700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1700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  <a:t>Спеціальність 292 «Міжнародні економічні відносини»</a:t>
            </a:r>
            <a:br>
              <a:rPr lang="uk-UA" sz="1700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1700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  <a:t>Ступінь вищої освіти </a:t>
            </a:r>
            <a:r>
              <a:rPr lang="uk-UA" sz="1700" u="sng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  <a:t>бакалавр</a:t>
            </a:r>
            <a:r>
              <a:rPr lang="ru-RU" sz="1700" dirty="0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700" dirty="0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700" dirty="0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700" dirty="0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700" dirty="0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700" dirty="0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1700" dirty="0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  <a:t>ХЕРСОН</a:t>
            </a:r>
            <a:r>
              <a:rPr lang="ru-RU" sz="17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7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</a:br>
            <a:endParaRPr lang="uk-UA" sz="27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z="1400" spc="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Міністерство освіти і науки України</a:t>
            </a:r>
            <a:r>
              <a:rPr lang="ru-RU" sz="1400" spc="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400" spc="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1400" spc="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Херсонський державний університет</a:t>
            </a:r>
            <a:r>
              <a:rPr lang="ru-RU" sz="1400" spc="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400" spc="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1400" spc="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Факультет економіки та менеджменту</a:t>
            </a:r>
            <a:r>
              <a:rPr lang="ru-RU" sz="1400" spc="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400" spc="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1400" spc="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Кафедра економіки та міжнародних економічних відносин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701900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51520" y="332656"/>
            <a:ext cx="6473404" cy="61093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1700" b="1" u="sng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Предметом</a:t>
            </a:r>
            <a:r>
              <a:rPr lang="uk-UA" sz="1700" b="1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вивчення</a:t>
            </a:r>
            <a:r>
              <a:rPr lang="ru-RU" sz="17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</a:t>
            </a:r>
            <a:r>
              <a:rPr lang="ru-RU" sz="17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навчальної</a:t>
            </a:r>
            <a:r>
              <a:rPr lang="ru-RU" sz="17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</a:t>
            </a:r>
            <a:r>
              <a:rPr lang="ru-RU" sz="17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дисципліни</a:t>
            </a:r>
            <a:r>
              <a:rPr lang="ru-RU" sz="17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є максимально </a:t>
            </a:r>
            <a:r>
              <a:rPr lang="ru-RU" sz="17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ефективне</a:t>
            </a:r>
            <a:r>
              <a:rPr lang="ru-RU" sz="1700" dirty="0">
                <a:solidFill>
                  <a:prstClr val="white"/>
                </a:solidFill>
                <a:latin typeface="Times New Roman"/>
                <a:ea typeface="Times New Roman"/>
              </a:rPr>
              <a:t> </a:t>
            </a:r>
            <a:r>
              <a:rPr lang="ru-RU" sz="17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здійснення</a:t>
            </a:r>
            <a:r>
              <a:rPr lang="ru-RU" sz="17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</a:t>
            </a:r>
            <a:r>
              <a:rPr lang="ru-RU" sz="17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комерційних</a:t>
            </a:r>
            <a:r>
              <a:rPr lang="ru-RU" sz="17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</a:t>
            </a:r>
            <a:r>
              <a:rPr lang="ru-RU" sz="17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операцій</a:t>
            </a:r>
            <a:r>
              <a:rPr lang="ru-RU" sz="1700" dirty="0" smtClean="0">
                <a:solidFill>
                  <a:prstClr val="white"/>
                </a:solidFill>
                <a:latin typeface="Times New Roman"/>
                <a:ea typeface="Times New Roman"/>
              </a:rPr>
              <a:t>, оперативно </a:t>
            </a:r>
            <a:r>
              <a:rPr lang="ru-RU" sz="17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реагувати</a:t>
            </a:r>
            <a:r>
              <a:rPr lang="ru-RU" sz="17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на </a:t>
            </a:r>
            <a:r>
              <a:rPr lang="ru-RU" sz="17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зміни</a:t>
            </a:r>
            <a:r>
              <a:rPr lang="ru-RU" sz="17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ринку </a:t>
            </a:r>
            <a:r>
              <a:rPr lang="ru-RU" sz="17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товарів</a:t>
            </a:r>
            <a:r>
              <a:rPr lang="ru-RU" sz="1700" dirty="0">
                <a:solidFill>
                  <a:prstClr val="white"/>
                </a:solidFill>
                <a:latin typeface="Times New Roman"/>
                <a:ea typeface="Times New Roman"/>
              </a:rPr>
              <a:t> </a:t>
            </a:r>
            <a:r>
              <a:rPr lang="ru-RU" sz="1700" dirty="0" smtClean="0">
                <a:solidFill>
                  <a:prstClr val="white"/>
                </a:solidFill>
                <a:latin typeface="Times New Roman"/>
                <a:ea typeface="Times New Roman"/>
              </a:rPr>
              <a:t>та </a:t>
            </a:r>
            <a:r>
              <a:rPr lang="ru-RU" sz="17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послуг</a:t>
            </a:r>
            <a:r>
              <a:rPr lang="ru-RU" sz="1700" dirty="0" smtClean="0">
                <a:solidFill>
                  <a:prstClr val="white"/>
                </a:solidFill>
                <a:latin typeface="Times New Roman"/>
                <a:ea typeface="Times New Roman"/>
              </a:rPr>
              <a:t>, </a:t>
            </a:r>
            <a:r>
              <a:rPr lang="ru-RU" sz="17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розширювати</a:t>
            </a:r>
            <a:r>
              <a:rPr lang="ru-RU" sz="17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</a:t>
            </a:r>
            <a:r>
              <a:rPr lang="ru-RU" sz="17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сфери</a:t>
            </a:r>
            <a:r>
              <a:rPr lang="ru-RU" sz="17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</a:t>
            </a:r>
            <a:r>
              <a:rPr lang="ru-RU" sz="17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впливу</a:t>
            </a:r>
            <a:r>
              <a:rPr lang="ru-RU" sz="17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</a:t>
            </a:r>
            <a:r>
              <a:rPr lang="ru-RU" sz="17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комерційних</a:t>
            </a:r>
            <a:r>
              <a:rPr lang="ru-RU" sz="17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</a:t>
            </a:r>
            <a:r>
              <a:rPr lang="ru-RU" sz="17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суб'єктів</a:t>
            </a:r>
            <a:r>
              <a:rPr lang="ru-RU" sz="17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та </a:t>
            </a:r>
            <a:r>
              <a:rPr lang="ru-RU" sz="17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посилювати</a:t>
            </a:r>
            <a:r>
              <a:rPr lang="ru-RU" sz="17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</a:t>
            </a:r>
            <a:r>
              <a:rPr lang="ru-RU" sz="17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їх</a:t>
            </a:r>
            <a:r>
              <a:rPr lang="ru-RU" sz="1700" dirty="0">
                <a:solidFill>
                  <a:prstClr val="white"/>
                </a:solidFill>
                <a:latin typeface="Times New Roman"/>
                <a:ea typeface="Times New Roman"/>
              </a:rPr>
              <a:t> </a:t>
            </a:r>
            <a:r>
              <a:rPr lang="ru-RU" sz="17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конкурентні</a:t>
            </a:r>
            <a:r>
              <a:rPr lang="ru-RU" sz="17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</a:t>
            </a:r>
            <a:r>
              <a:rPr lang="ru-RU" sz="17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переваги</a:t>
            </a:r>
            <a:r>
              <a:rPr lang="ru-RU" sz="1700" dirty="0" smtClean="0">
                <a:solidFill>
                  <a:prstClr val="white"/>
                </a:solidFill>
                <a:latin typeface="Times New Roman"/>
                <a:ea typeface="Times New Roman"/>
              </a:rPr>
              <a:t>.</a:t>
            </a:r>
          </a:p>
          <a:p>
            <a:pPr algn="just"/>
            <a:r>
              <a:rPr lang="ru-RU" sz="17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7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1700" b="1" u="sng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Метою</a:t>
            </a:r>
            <a:r>
              <a:rPr lang="uk-UA" sz="1700" b="1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7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викладання навчальної дисципліни є  </a:t>
            </a:r>
            <a:r>
              <a:rPr lang="ru-RU" sz="17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є </a:t>
            </a:r>
            <a:r>
              <a:rPr lang="ru-RU" sz="1700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формування</a:t>
            </a:r>
            <a:r>
              <a:rPr lang="ru-RU" sz="17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1700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студентів</a:t>
            </a:r>
            <a:r>
              <a:rPr lang="ru-RU" sz="17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теоретичних</a:t>
            </a:r>
            <a:r>
              <a:rPr lang="ru-RU" sz="17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знань</a:t>
            </a:r>
            <a:r>
              <a:rPr lang="ru-RU" sz="17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sz="1700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практичних</a:t>
            </a:r>
            <a:r>
              <a:rPr lang="ru-RU" sz="17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навиків</a:t>
            </a:r>
            <a:r>
              <a:rPr lang="ru-RU" sz="17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щодо</a:t>
            </a:r>
            <a:r>
              <a:rPr lang="ru-RU" sz="17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виконання</a:t>
            </a:r>
            <a:r>
              <a:rPr lang="ru-RU" sz="17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ділових</a:t>
            </a:r>
            <a:r>
              <a:rPr lang="ru-RU" sz="170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операцій</a:t>
            </a:r>
            <a:r>
              <a:rPr lang="ru-RU" sz="17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1700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угод</a:t>
            </a:r>
            <a:r>
              <a:rPr lang="ru-RU" sz="17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з </a:t>
            </a:r>
            <a:r>
              <a:rPr lang="ru-RU" sz="1700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використанням</a:t>
            </a:r>
            <a:r>
              <a:rPr lang="ru-RU" sz="17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електронних</a:t>
            </a:r>
            <a:r>
              <a:rPr lang="ru-RU" sz="17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засобів</a:t>
            </a:r>
            <a:r>
              <a:rPr lang="ru-RU" sz="17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для </a:t>
            </a:r>
            <a:r>
              <a:rPr lang="ru-RU" sz="1700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успішного</a:t>
            </a:r>
            <a:r>
              <a:rPr lang="ru-RU" sz="17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sz="1700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безпечного</a:t>
            </a:r>
            <a:r>
              <a:rPr lang="ru-RU" sz="17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ведення</a:t>
            </a:r>
            <a:r>
              <a:rPr lang="ru-RU" sz="17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бізнесу</a:t>
            </a:r>
            <a:r>
              <a:rPr lang="ru-RU" sz="17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1700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мережі</a:t>
            </a:r>
            <a:r>
              <a:rPr lang="ru-RU" sz="17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Інтернет</a:t>
            </a:r>
            <a:r>
              <a:rPr lang="ru-RU" sz="17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uk-UA" sz="1700" dirty="0" smtClean="0">
              <a:solidFill>
                <a:prstClr val="white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170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70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1700" b="1" u="sng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Основними завданнями</a:t>
            </a:r>
            <a:r>
              <a:rPr lang="uk-UA" sz="170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вивчення дисципліни є</a:t>
            </a:r>
            <a:r>
              <a:rPr lang="uk-UA" sz="17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just"/>
            <a:r>
              <a:rPr lang="ru-RU" sz="1700" dirty="0" smtClean="0">
                <a:solidFill>
                  <a:prstClr val="white"/>
                </a:solidFill>
                <a:latin typeface="Times New Roman"/>
                <a:ea typeface="Times New Roman"/>
              </a:rPr>
              <a:t>• </a:t>
            </a:r>
            <a:r>
              <a:rPr lang="ru-RU" sz="17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дати</a:t>
            </a:r>
            <a:r>
              <a:rPr lang="ru-RU" sz="1700" dirty="0">
                <a:solidFill>
                  <a:prstClr val="white"/>
                </a:solidFill>
                <a:latin typeface="Times New Roman"/>
                <a:ea typeface="Times New Roman"/>
              </a:rPr>
              <a:t> </a:t>
            </a:r>
            <a:r>
              <a:rPr lang="ru-RU" sz="17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детальну</a:t>
            </a:r>
            <a:r>
              <a:rPr lang="ru-RU" sz="17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</a:t>
            </a:r>
            <a:r>
              <a:rPr lang="ru-RU" sz="17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уяву</a:t>
            </a:r>
            <a:r>
              <a:rPr lang="ru-RU" sz="17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про </a:t>
            </a:r>
            <a:r>
              <a:rPr lang="ru-RU" sz="17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зміст</a:t>
            </a:r>
            <a:r>
              <a:rPr lang="ru-RU" sz="1700" dirty="0" smtClean="0">
                <a:solidFill>
                  <a:prstClr val="white"/>
                </a:solidFill>
                <a:latin typeface="Times New Roman"/>
                <a:ea typeface="Times New Roman"/>
              </a:rPr>
              <a:t>, </a:t>
            </a:r>
            <a:r>
              <a:rPr lang="ru-RU" sz="17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типи</a:t>
            </a:r>
            <a:r>
              <a:rPr lang="ru-RU" sz="17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та </a:t>
            </a:r>
            <a:r>
              <a:rPr lang="ru-RU" sz="17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принципи</a:t>
            </a:r>
            <a:r>
              <a:rPr lang="ru-RU" sz="17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</a:t>
            </a:r>
            <a:r>
              <a:rPr lang="ru-RU" sz="17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електронної</a:t>
            </a:r>
            <a:r>
              <a:rPr lang="ru-RU" sz="17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</a:t>
            </a:r>
            <a:r>
              <a:rPr lang="ru-RU" sz="17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комерції</a:t>
            </a:r>
            <a:r>
              <a:rPr lang="ru-RU" sz="1700" dirty="0" smtClean="0">
                <a:solidFill>
                  <a:prstClr val="white"/>
                </a:solidFill>
                <a:latin typeface="Times New Roman"/>
                <a:ea typeface="Times New Roman"/>
              </a:rPr>
              <a:t>; </a:t>
            </a:r>
          </a:p>
          <a:p>
            <a:pPr algn="just"/>
            <a:r>
              <a:rPr lang="ru-RU" sz="1700" dirty="0" smtClean="0">
                <a:solidFill>
                  <a:prstClr val="white"/>
                </a:solidFill>
                <a:latin typeface="Times New Roman"/>
                <a:ea typeface="Times New Roman"/>
              </a:rPr>
              <a:t>• </a:t>
            </a:r>
            <a:r>
              <a:rPr lang="ru-RU" sz="17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ознайомити</a:t>
            </a:r>
            <a:r>
              <a:rPr lang="ru-RU" sz="1700" dirty="0">
                <a:solidFill>
                  <a:prstClr val="white"/>
                </a:solidFill>
                <a:latin typeface="Times New Roman"/>
                <a:ea typeface="Times New Roman"/>
              </a:rPr>
              <a:t> </a:t>
            </a:r>
            <a:r>
              <a:rPr lang="ru-RU" sz="17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студентів</a:t>
            </a:r>
            <a:r>
              <a:rPr lang="ru-RU" sz="17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з </a:t>
            </a:r>
            <a:r>
              <a:rPr lang="ru-RU" sz="17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превагами</a:t>
            </a:r>
            <a:r>
              <a:rPr lang="ru-RU" sz="17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та </a:t>
            </a:r>
            <a:r>
              <a:rPr lang="ru-RU" sz="17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недоліками</a:t>
            </a:r>
            <a:r>
              <a:rPr lang="ru-RU" sz="17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</a:t>
            </a:r>
            <a:r>
              <a:rPr lang="ru-RU" sz="17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ведення</a:t>
            </a:r>
            <a:r>
              <a:rPr lang="ru-RU" sz="17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</a:t>
            </a:r>
            <a:r>
              <a:rPr lang="ru-RU" sz="17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бізнесу</a:t>
            </a:r>
            <a:r>
              <a:rPr lang="ru-RU" sz="17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в </a:t>
            </a:r>
            <a:r>
              <a:rPr lang="ru-RU" sz="17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мережі</a:t>
            </a:r>
            <a:r>
              <a:rPr lang="ru-RU" sz="17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</a:t>
            </a:r>
            <a:r>
              <a:rPr lang="ru-RU" sz="17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інтернет</a:t>
            </a:r>
            <a:r>
              <a:rPr lang="ru-RU" sz="17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та </a:t>
            </a:r>
            <a:r>
              <a:rPr lang="ru-RU" sz="17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специфікою</a:t>
            </a:r>
            <a:r>
              <a:rPr lang="ru-RU" sz="17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нормативно-правового </a:t>
            </a:r>
            <a:r>
              <a:rPr lang="ru-RU" sz="17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забезпечення</a:t>
            </a:r>
            <a:r>
              <a:rPr lang="ru-RU" sz="17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</a:t>
            </a:r>
            <a:r>
              <a:rPr lang="ru-RU" sz="17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даного</a:t>
            </a:r>
            <a:r>
              <a:rPr lang="ru-RU" sz="17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</a:t>
            </a:r>
            <a:r>
              <a:rPr lang="ru-RU" sz="17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процесу</a:t>
            </a:r>
            <a:r>
              <a:rPr lang="ru-RU" sz="1700" dirty="0" smtClean="0">
                <a:solidFill>
                  <a:prstClr val="white"/>
                </a:solidFill>
                <a:latin typeface="Times New Roman"/>
                <a:ea typeface="Times New Roman"/>
              </a:rPr>
              <a:t>;</a:t>
            </a:r>
          </a:p>
          <a:p>
            <a:pPr algn="just"/>
            <a:r>
              <a:rPr lang="ru-RU" sz="1700" dirty="0" smtClean="0">
                <a:solidFill>
                  <a:prstClr val="white"/>
                </a:solidFill>
                <a:latin typeface="Times New Roman"/>
                <a:ea typeface="Times New Roman"/>
              </a:rPr>
              <a:t>• </a:t>
            </a:r>
            <a:r>
              <a:rPr lang="ru-RU" sz="17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розглянути</a:t>
            </a:r>
            <a:r>
              <a:rPr lang="ru-RU" sz="1700" dirty="0">
                <a:solidFill>
                  <a:prstClr val="white"/>
                </a:solidFill>
                <a:latin typeface="Times New Roman"/>
                <a:ea typeface="Times New Roman"/>
              </a:rPr>
              <a:t> </a:t>
            </a:r>
            <a:r>
              <a:rPr lang="ru-RU" sz="17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основні</a:t>
            </a:r>
            <a:r>
              <a:rPr lang="ru-RU" sz="17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</a:t>
            </a:r>
            <a:r>
              <a:rPr lang="ru-RU" sz="17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системи</a:t>
            </a:r>
            <a:r>
              <a:rPr lang="ru-RU" sz="17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</a:t>
            </a:r>
            <a:r>
              <a:rPr lang="ru-RU" sz="17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електронної</a:t>
            </a:r>
            <a:r>
              <a:rPr lang="ru-RU" sz="17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</a:t>
            </a:r>
            <a:r>
              <a:rPr lang="ru-RU" sz="17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комерції</a:t>
            </a:r>
            <a:r>
              <a:rPr lang="ru-RU" sz="17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та </a:t>
            </a:r>
            <a:r>
              <a:rPr lang="ru-RU" sz="17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їх</a:t>
            </a:r>
            <a:r>
              <a:rPr lang="ru-RU" sz="17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</a:t>
            </a:r>
            <a:r>
              <a:rPr lang="ru-RU" sz="17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організаційні</a:t>
            </a:r>
            <a:r>
              <a:rPr lang="ru-RU" sz="17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</a:t>
            </a:r>
            <a:r>
              <a:rPr lang="ru-RU" sz="17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форми</a:t>
            </a:r>
            <a:r>
              <a:rPr lang="ru-RU" sz="1700" dirty="0" smtClean="0">
                <a:solidFill>
                  <a:prstClr val="white"/>
                </a:solidFill>
                <a:latin typeface="Times New Roman"/>
                <a:ea typeface="Times New Roman"/>
              </a:rPr>
              <a:t>;</a:t>
            </a:r>
          </a:p>
          <a:p>
            <a:pPr algn="just"/>
            <a:r>
              <a:rPr lang="ru-RU" sz="1700" dirty="0" smtClean="0">
                <a:solidFill>
                  <a:prstClr val="white"/>
                </a:solidFill>
                <a:latin typeface="Times New Roman"/>
                <a:ea typeface="Times New Roman"/>
              </a:rPr>
              <a:t>• </a:t>
            </a:r>
            <a:r>
              <a:rPr lang="ru-RU" sz="17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сформувати</a:t>
            </a:r>
            <a:r>
              <a:rPr lang="ru-RU" sz="1700" dirty="0">
                <a:solidFill>
                  <a:prstClr val="white"/>
                </a:solidFill>
                <a:latin typeface="Times New Roman"/>
                <a:ea typeface="Times New Roman"/>
              </a:rPr>
              <a:t> </a:t>
            </a:r>
            <a:r>
              <a:rPr lang="ru-RU" sz="17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навички</a:t>
            </a:r>
            <a:r>
              <a:rPr lang="ru-RU" sz="17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з </a:t>
            </a:r>
            <a:r>
              <a:rPr lang="ru-RU" sz="17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організації</a:t>
            </a:r>
            <a:r>
              <a:rPr lang="ru-RU" sz="17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</a:t>
            </a:r>
            <a:r>
              <a:rPr lang="ru-RU" sz="17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надання</a:t>
            </a:r>
            <a:r>
              <a:rPr lang="ru-RU" sz="17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</a:t>
            </a:r>
            <a:r>
              <a:rPr lang="ru-RU" sz="17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послуг</a:t>
            </a:r>
            <a:r>
              <a:rPr lang="ru-RU" sz="17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в </a:t>
            </a:r>
            <a:r>
              <a:rPr lang="ru-RU" sz="17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електронній</a:t>
            </a:r>
            <a:r>
              <a:rPr lang="ru-RU" sz="17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</a:t>
            </a:r>
            <a:r>
              <a:rPr lang="ru-RU" sz="17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комерції</a:t>
            </a:r>
            <a:r>
              <a:rPr lang="ru-RU" sz="1700" dirty="0" smtClean="0">
                <a:solidFill>
                  <a:prstClr val="white"/>
                </a:solidFill>
                <a:latin typeface="Times New Roman"/>
                <a:ea typeface="Times New Roman"/>
              </a:rPr>
              <a:t>, </a:t>
            </a:r>
            <a:r>
              <a:rPr lang="ru-RU" sz="17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використання</a:t>
            </a:r>
            <a:r>
              <a:rPr lang="ru-RU" sz="1700" dirty="0">
                <a:solidFill>
                  <a:prstClr val="white"/>
                </a:solidFill>
                <a:latin typeface="Times New Roman"/>
                <a:ea typeface="Times New Roman"/>
              </a:rPr>
              <a:t> </a:t>
            </a:r>
            <a:r>
              <a:rPr lang="ru-RU" sz="17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системи</a:t>
            </a:r>
            <a:r>
              <a:rPr lang="ru-RU" sz="17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</a:t>
            </a:r>
            <a:r>
              <a:rPr lang="ru-RU" sz="17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електронних</a:t>
            </a:r>
            <a:r>
              <a:rPr lang="ru-RU" sz="17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</a:t>
            </a:r>
            <a:r>
              <a:rPr lang="ru-RU" sz="17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платежів</a:t>
            </a:r>
            <a:r>
              <a:rPr lang="ru-RU" sz="1700" dirty="0" smtClean="0">
                <a:solidFill>
                  <a:prstClr val="white"/>
                </a:solidFill>
                <a:latin typeface="Times New Roman"/>
                <a:ea typeface="Times New Roman"/>
              </a:rPr>
              <a:t>, </a:t>
            </a:r>
            <a:r>
              <a:rPr lang="ru-RU" sz="17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реалізації</a:t>
            </a:r>
            <a:r>
              <a:rPr lang="ru-RU" sz="17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маркетингу та </a:t>
            </a:r>
            <a:r>
              <a:rPr lang="ru-RU" sz="17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реклами</a:t>
            </a:r>
            <a:r>
              <a:rPr lang="ru-RU" sz="17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в </a:t>
            </a:r>
            <a:r>
              <a:rPr lang="ru-RU" sz="17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мережі</a:t>
            </a:r>
            <a:r>
              <a:rPr lang="ru-RU" sz="1700" dirty="0">
                <a:solidFill>
                  <a:prstClr val="white"/>
                </a:solidFill>
                <a:latin typeface="Times New Roman"/>
                <a:ea typeface="Times New Roman"/>
              </a:rPr>
              <a:t> </a:t>
            </a:r>
            <a:r>
              <a:rPr lang="en-US" sz="1700" dirty="0" smtClean="0">
                <a:solidFill>
                  <a:prstClr val="white"/>
                </a:solidFill>
                <a:latin typeface="Times New Roman"/>
                <a:ea typeface="Times New Roman"/>
              </a:rPr>
              <a:t>Internet; </a:t>
            </a:r>
            <a:endParaRPr lang="uk-UA" sz="1700" dirty="0" smtClean="0">
              <a:solidFill>
                <a:prstClr val="white"/>
              </a:solidFill>
              <a:latin typeface="Times New Roman"/>
              <a:ea typeface="Times New Roman"/>
            </a:endParaRPr>
          </a:p>
          <a:p>
            <a:pPr algn="just"/>
            <a:r>
              <a:rPr lang="en-US" sz="1700" dirty="0" smtClean="0">
                <a:solidFill>
                  <a:prstClr val="white"/>
                </a:solidFill>
                <a:latin typeface="Times New Roman"/>
                <a:ea typeface="Times New Roman"/>
              </a:rPr>
              <a:t>• </a:t>
            </a:r>
            <a:r>
              <a:rPr lang="ru-RU" sz="17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ознайомити</a:t>
            </a:r>
            <a:r>
              <a:rPr lang="ru-RU" sz="17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</a:t>
            </a:r>
            <a:r>
              <a:rPr lang="ru-RU" sz="17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студентів</a:t>
            </a:r>
            <a:r>
              <a:rPr lang="ru-RU" sz="17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з </a:t>
            </a:r>
            <a:r>
              <a:rPr lang="ru-RU" sz="17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показниками</a:t>
            </a:r>
            <a:r>
              <a:rPr lang="ru-RU" sz="17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</a:t>
            </a:r>
            <a:r>
              <a:rPr lang="ru-RU" sz="17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оцінки</a:t>
            </a:r>
            <a:r>
              <a:rPr lang="ru-RU" sz="17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</a:t>
            </a:r>
            <a:r>
              <a:rPr lang="ru-RU" sz="17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ефективності</a:t>
            </a:r>
            <a:r>
              <a:rPr lang="ru-RU" sz="17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систем </a:t>
            </a:r>
            <a:r>
              <a:rPr lang="ru-RU" sz="17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електронної</a:t>
            </a:r>
            <a:r>
              <a:rPr lang="ru-RU" sz="17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</a:t>
            </a:r>
            <a:r>
              <a:rPr lang="ru-RU" sz="17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комерції</a:t>
            </a:r>
            <a:r>
              <a:rPr lang="ru-RU" sz="17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та методикою </a:t>
            </a:r>
            <a:r>
              <a:rPr lang="ru-RU" sz="17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їх</a:t>
            </a:r>
            <a:r>
              <a:rPr lang="ru-RU" sz="17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</a:t>
            </a:r>
            <a:r>
              <a:rPr lang="ru-RU" sz="17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розрахунку</a:t>
            </a:r>
            <a:r>
              <a:rPr lang="ru-RU" sz="1700" dirty="0" smtClean="0">
                <a:solidFill>
                  <a:prstClr val="white"/>
                </a:solidFill>
                <a:latin typeface="Times New Roman"/>
                <a:ea typeface="Times New Roman"/>
              </a:rPr>
              <a:t>.</a:t>
            </a:r>
            <a:endParaRPr lang="ru-RU" sz="1700" b="1" dirty="0">
              <a:solidFill>
                <a:prstClr val="white"/>
              </a:solidFill>
              <a:latin typeface="Times New Roman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7894762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332625" y="332656"/>
            <a:ext cx="6192688" cy="54740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uk-UA" sz="2000" b="1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Компетентності </a:t>
            </a:r>
            <a:r>
              <a:rPr lang="uk-UA" sz="200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здобувачів ступеня вищої освіти бакалавр з навчальної </a:t>
            </a:r>
            <a:r>
              <a:rPr lang="uk-UA" sz="20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дисципліни:</a:t>
            </a:r>
          </a:p>
          <a:p>
            <a:pPr algn="just">
              <a:lnSpc>
                <a:spcPct val="150000"/>
              </a:lnSpc>
            </a:pPr>
            <a:endParaRPr lang="uk-UA" sz="2000" dirty="0" smtClean="0">
              <a:solidFill>
                <a:prstClr val="white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>
              <a:lnSpc>
                <a:spcPct val="150000"/>
              </a:lnSpc>
              <a:buFontTx/>
              <a:buChar char="-"/>
            </a:pPr>
            <a:r>
              <a:rPr lang="ru-RU" sz="2000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здатність</a:t>
            </a:r>
            <a:r>
              <a:rPr lang="ru-RU" sz="20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визначати</a:t>
            </a:r>
            <a:r>
              <a:rPr lang="ru-RU" sz="20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формулювати</a:t>
            </a:r>
            <a:r>
              <a:rPr lang="ru-RU" sz="20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000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розв’язувати</a:t>
            </a:r>
            <a:r>
              <a:rPr lang="ru-RU" sz="20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проблеми</a:t>
            </a:r>
            <a:r>
              <a:rPr lang="ru-RU" sz="20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приймати</a:t>
            </a:r>
            <a:r>
              <a:rPr lang="ru-RU" sz="200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обґрунтовані</a:t>
            </a:r>
            <a:r>
              <a:rPr lang="ru-RU" sz="20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рішення</a:t>
            </a:r>
            <a:r>
              <a:rPr lang="ru-RU" sz="20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342900" indent="-342900" algn="just">
              <a:lnSpc>
                <a:spcPct val="150000"/>
              </a:lnSpc>
              <a:buFontTx/>
              <a:buChar char="-"/>
            </a:pPr>
            <a:r>
              <a:rPr lang="ru-RU" sz="2000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здатність</a:t>
            </a:r>
            <a:r>
              <a:rPr lang="ru-RU" sz="20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працювати</a:t>
            </a:r>
            <a:r>
              <a:rPr lang="ru-RU" sz="20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2000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команді</a:t>
            </a:r>
            <a:r>
              <a:rPr lang="ru-RU" sz="20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виконувати</a:t>
            </a:r>
            <a:r>
              <a:rPr lang="ru-RU" sz="20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дослідження</a:t>
            </a:r>
            <a:r>
              <a:rPr lang="ru-RU" sz="20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2000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групі</a:t>
            </a:r>
            <a:r>
              <a:rPr lang="ru-RU" sz="20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під</a:t>
            </a:r>
            <a:r>
              <a:rPr lang="ru-RU" sz="20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керівництвом</a:t>
            </a:r>
            <a:r>
              <a:rPr lang="ru-RU" sz="20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лідера</a:t>
            </a:r>
            <a:r>
              <a:rPr lang="ru-RU" sz="20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подібні</a:t>
            </a:r>
            <a:r>
              <a:rPr lang="ru-RU" sz="20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навички</a:t>
            </a:r>
            <a:r>
              <a:rPr lang="ru-RU" sz="20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sz="20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демонструють</a:t>
            </a:r>
            <a:r>
              <a:rPr lang="ru-RU" sz="20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здатність</a:t>
            </a:r>
            <a:r>
              <a:rPr lang="ru-RU" sz="20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ru-RU" sz="2000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врахування</a:t>
            </a:r>
            <a:r>
              <a:rPr lang="ru-RU" sz="20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строгих </a:t>
            </a:r>
            <a:r>
              <a:rPr lang="ru-RU" sz="2000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вимог</a:t>
            </a:r>
            <a:r>
              <a:rPr lang="ru-RU" sz="20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дисципліни</a:t>
            </a:r>
            <a:r>
              <a:rPr lang="ru-RU" sz="20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планування</a:t>
            </a:r>
            <a:r>
              <a:rPr lang="ru-RU" sz="20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000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управління</a:t>
            </a:r>
            <a:r>
              <a:rPr lang="ru-RU" sz="20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часом;</a:t>
            </a:r>
          </a:p>
          <a:p>
            <a:pPr marL="342900" indent="-342900" algn="just">
              <a:lnSpc>
                <a:spcPct val="150000"/>
              </a:lnSpc>
              <a:buFontTx/>
              <a:buChar char="-"/>
            </a:pPr>
            <a:r>
              <a:rPr lang="ru-RU" sz="2000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здатність</a:t>
            </a:r>
            <a:r>
              <a:rPr lang="ru-RU" sz="20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приймати</a:t>
            </a:r>
            <a:r>
              <a:rPr lang="ru-RU" sz="20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обгрунтовані</a:t>
            </a:r>
            <a:r>
              <a:rPr lang="ru-RU" sz="20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рішення</a:t>
            </a:r>
            <a:r>
              <a:rPr lang="ru-RU" sz="20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2000" dirty="0">
              <a:solidFill>
                <a:prstClr val="white"/>
              </a:solidFill>
              <a:latin typeface="Times New Roman" pitchFamily="18" charset="0"/>
              <a:cs typeface="Times New Roman" pitchFamily="18" charset="0"/>
            </a:endParaRPr>
          </a:p>
          <a:p>
            <a:pPr marL="285750" indent="-285750" algn="just">
              <a:lnSpc>
                <a:spcPct val="120000"/>
              </a:lnSpc>
              <a:buFontTx/>
              <a:buChar char="-"/>
            </a:pPr>
            <a:endParaRPr lang="ru-RU" dirty="0">
              <a:solidFill>
                <a:prstClr val="white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91588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395536" y="332656"/>
            <a:ext cx="6304772" cy="57431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ru-RU" sz="1600" b="1" dirty="0" err="1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Програмні</a:t>
            </a:r>
            <a:r>
              <a:rPr lang="ru-RU" sz="1600" b="1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1600" b="1" dirty="0" err="1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результати</a:t>
            </a:r>
            <a:r>
              <a:rPr lang="ru-RU" sz="1600" b="1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навчання</a:t>
            </a:r>
            <a:r>
              <a:rPr lang="ru-RU" sz="1600" b="1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285750" indent="-285750" algn="just">
              <a:lnSpc>
                <a:spcPct val="120000"/>
              </a:lnSpc>
              <a:buFontTx/>
              <a:buChar char="-"/>
            </a:pPr>
            <a:r>
              <a:rPr lang="ru-RU" sz="1600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Демонструвати</a:t>
            </a:r>
            <a:r>
              <a:rPr lang="ru-RU" sz="16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стійке</a:t>
            </a:r>
            <a:r>
              <a:rPr lang="ru-RU" sz="16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розуміння</a:t>
            </a:r>
            <a:r>
              <a:rPr lang="ru-RU" sz="16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принципів</a:t>
            </a:r>
            <a:r>
              <a:rPr lang="ru-RU" sz="16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економічної</a:t>
            </a:r>
            <a:r>
              <a:rPr lang="ru-RU" sz="16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науки, </a:t>
            </a:r>
            <a:r>
              <a:rPr lang="ru-RU" sz="1600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особливостей</a:t>
            </a:r>
            <a:r>
              <a:rPr lang="ru-RU" sz="160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функціонування</a:t>
            </a:r>
            <a:r>
              <a:rPr lang="ru-RU" sz="16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економічних</a:t>
            </a:r>
            <a:r>
              <a:rPr lang="ru-RU" sz="16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систем.</a:t>
            </a:r>
          </a:p>
          <a:p>
            <a:pPr marL="285750" indent="-285750" algn="just">
              <a:lnSpc>
                <a:spcPct val="120000"/>
              </a:lnSpc>
              <a:buFontTx/>
              <a:buChar char="-"/>
            </a:pPr>
            <a:r>
              <a:rPr lang="ru-RU" sz="1600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Застосовувати</a:t>
            </a:r>
            <a:r>
              <a:rPr lang="ru-RU" sz="16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відповідні</a:t>
            </a:r>
            <a:r>
              <a:rPr lang="ru-RU" sz="16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економіко-математичні</a:t>
            </a:r>
            <a:r>
              <a:rPr lang="ru-RU" sz="16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методи</a:t>
            </a:r>
            <a:r>
              <a:rPr lang="ru-RU" sz="16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1600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моделі</a:t>
            </a:r>
            <a:r>
              <a:rPr lang="ru-RU" sz="16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для</a:t>
            </a:r>
          </a:p>
          <a:p>
            <a:pPr algn="just">
              <a:lnSpc>
                <a:spcPct val="120000"/>
              </a:lnSpc>
            </a:pPr>
            <a:r>
              <a:rPr lang="ru-RU" sz="1600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вирішення</a:t>
            </a:r>
            <a:r>
              <a:rPr lang="ru-RU" sz="16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економічних</a:t>
            </a:r>
            <a:r>
              <a:rPr lang="ru-RU" sz="16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задач.</a:t>
            </a:r>
          </a:p>
          <a:p>
            <a:pPr algn="just">
              <a:lnSpc>
                <a:spcPct val="120000"/>
              </a:lnSpc>
            </a:pPr>
            <a:r>
              <a:rPr lang="ru-RU" sz="16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1600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Усвідомлювати</a:t>
            </a:r>
            <a:r>
              <a:rPr lang="ru-RU" sz="16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основні</a:t>
            </a:r>
            <a:r>
              <a:rPr lang="ru-RU" sz="16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особливості</a:t>
            </a:r>
            <a:r>
              <a:rPr lang="ru-RU" sz="16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сучасної</a:t>
            </a:r>
            <a:r>
              <a:rPr lang="ru-RU" sz="16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світової</a:t>
            </a:r>
            <a:r>
              <a:rPr lang="ru-RU" sz="16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1600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національної</a:t>
            </a:r>
            <a:r>
              <a:rPr lang="ru-RU" sz="160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економіки</a:t>
            </a:r>
            <a:r>
              <a:rPr lang="ru-RU" sz="16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інституційної</a:t>
            </a:r>
            <a:r>
              <a:rPr lang="ru-RU" sz="16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структури</a:t>
            </a:r>
            <a:r>
              <a:rPr lang="ru-RU" sz="16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напрямів</a:t>
            </a:r>
            <a:r>
              <a:rPr lang="ru-RU" sz="16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соціальної</a:t>
            </a:r>
            <a:r>
              <a:rPr lang="ru-RU" sz="16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економічної</a:t>
            </a:r>
            <a:r>
              <a:rPr lang="ru-RU" sz="16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1600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зовнішньоекономічної</a:t>
            </a:r>
            <a:r>
              <a:rPr lang="ru-RU" sz="16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політики</a:t>
            </a:r>
            <a:r>
              <a:rPr lang="ru-RU" sz="16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держави</a:t>
            </a:r>
            <a:r>
              <a:rPr lang="ru-RU" sz="16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lnSpc>
                <a:spcPct val="120000"/>
              </a:lnSpc>
            </a:pPr>
            <a:r>
              <a:rPr lang="ru-RU" sz="16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-     </a:t>
            </a:r>
            <a:r>
              <a:rPr lang="ru-RU" sz="1600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Вміти</a:t>
            </a:r>
            <a:r>
              <a:rPr lang="ru-RU" sz="16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аналізувати</a:t>
            </a:r>
            <a:r>
              <a:rPr lang="ru-RU" sz="16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процеси</a:t>
            </a:r>
            <a:r>
              <a:rPr lang="ru-RU" sz="16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державного та </a:t>
            </a:r>
            <a:r>
              <a:rPr lang="ru-RU" sz="1600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ринкового</a:t>
            </a:r>
            <a:r>
              <a:rPr lang="ru-RU" sz="16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регулювання</a:t>
            </a:r>
            <a:endParaRPr lang="ru-RU" sz="1600" dirty="0" smtClean="0">
              <a:solidFill>
                <a:prstClr val="white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20000"/>
              </a:lnSpc>
            </a:pPr>
            <a:r>
              <a:rPr lang="ru-RU" sz="1600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соціально-економічних</a:t>
            </a:r>
            <a:r>
              <a:rPr lang="ru-RU" sz="16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відносин</a:t>
            </a:r>
            <a:r>
              <a:rPr lang="ru-RU" sz="16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285750" indent="-285750" algn="just">
              <a:lnSpc>
                <a:spcPct val="120000"/>
              </a:lnSpc>
              <a:buFontTx/>
              <a:buChar char="-"/>
            </a:pPr>
            <a:r>
              <a:rPr lang="ru-RU" sz="1600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Аналізувати</a:t>
            </a:r>
            <a:r>
              <a:rPr lang="ru-RU" sz="16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структуру ринку </a:t>
            </a:r>
            <a:r>
              <a:rPr lang="ru-RU" sz="1600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праці</a:t>
            </a:r>
            <a:r>
              <a:rPr lang="ru-RU" sz="16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зайнятості</a:t>
            </a:r>
            <a:r>
              <a:rPr lang="ru-RU" sz="16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1600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безробіття</a:t>
            </a:r>
            <a:r>
              <a:rPr lang="ru-RU" sz="16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285750" indent="-285750" algn="just">
              <a:lnSpc>
                <a:spcPct val="120000"/>
              </a:lnSpc>
              <a:buFontTx/>
              <a:buChar char="-"/>
            </a:pPr>
            <a:r>
              <a:rPr lang="ru-RU" sz="1600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Опрацьовувати</a:t>
            </a:r>
            <a:r>
              <a:rPr lang="ru-RU" sz="16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інформацію</a:t>
            </a:r>
            <a:r>
              <a:rPr lang="ru-RU" sz="16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аналізувати</a:t>
            </a:r>
            <a:r>
              <a:rPr lang="ru-RU" sz="16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й </a:t>
            </a:r>
            <a:r>
              <a:rPr lang="ru-RU" sz="1600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узагальнювати</a:t>
            </a:r>
            <a:r>
              <a:rPr lang="ru-RU" sz="16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її</a:t>
            </a:r>
            <a:r>
              <a:rPr lang="ru-RU" sz="16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робити</a:t>
            </a:r>
            <a:r>
              <a:rPr lang="ru-RU" sz="16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наукові</a:t>
            </a:r>
            <a:r>
              <a:rPr lang="ru-RU" sz="16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висновки</a:t>
            </a:r>
            <a:r>
              <a:rPr lang="ru-RU" sz="16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із</a:t>
            </a:r>
            <a:r>
              <a:rPr lang="ru-RU" sz="16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досліджень</a:t>
            </a:r>
            <a:r>
              <a:rPr lang="ru-RU" sz="16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належним</a:t>
            </a:r>
            <a:r>
              <a:rPr lang="ru-RU" sz="16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способом </a:t>
            </a:r>
            <a:r>
              <a:rPr lang="ru-RU" sz="1600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оформляти</a:t>
            </a:r>
            <a:r>
              <a:rPr lang="ru-RU" sz="16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їх</a:t>
            </a:r>
            <a:r>
              <a:rPr lang="ru-RU" sz="16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результати</a:t>
            </a:r>
            <a:r>
              <a:rPr lang="ru-RU" sz="16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285750" indent="-285750" algn="just">
              <a:lnSpc>
                <a:spcPct val="120000"/>
              </a:lnSpc>
              <a:buFontTx/>
              <a:buChar char="-"/>
            </a:pPr>
            <a:r>
              <a:rPr lang="ru-RU" sz="1600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Проводити</a:t>
            </a:r>
            <a:r>
              <a:rPr lang="ru-RU" sz="16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соціологічні</a:t>
            </a:r>
            <a:r>
              <a:rPr lang="ru-RU" sz="16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дослідження</a:t>
            </a:r>
            <a:r>
              <a:rPr lang="ru-RU" sz="16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marL="285750" indent="-285750" algn="just">
              <a:lnSpc>
                <a:spcPct val="120000"/>
              </a:lnSpc>
              <a:buFontTx/>
              <a:buChar char="-"/>
            </a:pPr>
            <a:r>
              <a:rPr lang="ru-RU" sz="1600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Здійснювати</a:t>
            </a:r>
            <a:r>
              <a:rPr lang="ru-RU" sz="16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ефективне</a:t>
            </a:r>
            <a:r>
              <a:rPr lang="ru-RU" sz="16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ділове</a:t>
            </a:r>
            <a:r>
              <a:rPr lang="ru-RU" sz="16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спілкування</a:t>
            </a:r>
            <a:r>
              <a:rPr lang="ru-RU" sz="16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marL="285750" indent="-285750" algn="just">
              <a:lnSpc>
                <a:spcPct val="120000"/>
              </a:lnSpc>
              <a:buFontTx/>
              <a:buChar char="-"/>
            </a:pPr>
            <a:r>
              <a:rPr lang="ru-RU" sz="1600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Вміти</a:t>
            </a:r>
            <a:r>
              <a:rPr lang="ru-RU" sz="16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працювати</a:t>
            </a:r>
            <a:r>
              <a:rPr lang="ru-RU" sz="16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як </a:t>
            </a:r>
            <a:r>
              <a:rPr lang="ru-RU" sz="1600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самостійно</a:t>
            </a:r>
            <a:r>
              <a:rPr lang="ru-RU" sz="16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, так і в </a:t>
            </a:r>
            <a:r>
              <a:rPr lang="ru-RU" sz="1600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команді</a:t>
            </a:r>
            <a:r>
              <a:rPr lang="ru-RU" sz="16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1600" dirty="0">
              <a:solidFill>
                <a:prstClr val="white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20000"/>
              </a:lnSpc>
            </a:pPr>
            <a:endParaRPr lang="ru-RU" dirty="0">
              <a:solidFill>
                <a:prstClr val="white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080260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395536" y="1988840"/>
            <a:ext cx="8352928" cy="4407408"/>
          </a:xfrm>
        </p:spPr>
        <p:txBody>
          <a:bodyPr>
            <a:noAutofit/>
          </a:bodyPr>
          <a:lstStyle/>
          <a:p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Тема 1. Суть 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та зміст електронної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комерції.</a:t>
            </a:r>
            <a:endParaRPr lang="uk-UA" dirty="0">
              <a:latin typeface="Times New Roman" pitchFamily="18" charset="0"/>
              <a:cs typeface="Times New Roman" pitchFamily="18" charset="0"/>
            </a:endParaRPr>
          </a:p>
          <a:p>
            <a:r>
              <a:rPr lang="uk-UA" dirty="0">
                <a:latin typeface="Times New Roman" pitchFamily="18" charset="0"/>
                <a:cs typeface="Times New Roman" pitchFamily="18" charset="0"/>
              </a:rPr>
              <a:t>Тема 2. Системи і форми електронної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комерції.</a:t>
            </a:r>
            <a:endParaRPr lang="uk-UA" dirty="0">
              <a:latin typeface="Times New Roman" pitchFamily="18" charset="0"/>
              <a:cs typeface="Times New Roman" pitchFamily="18" charset="0"/>
            </a:endParaRPr>
          </a:p>
          <a:p>
            <a:r>
              <a:rPr lang="uk-UA" dirty="0">
                <a:latin typeface="Times New Roman" pitchFamily="18" charset="0"/>
                <a:cs typeface="Times New Roman" pitchFamily="18" charset="0"/>
              </a:rPr>
              <a:t>Тема 3. Організація і технологія роботи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internet-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магазину.</a:t>
            </a:r>
            <a:endParaRPr lang="uk-UA" dirty="0">
              <a:latin typeface="Times New Roman" pitchFamily="18" charset="0"/>
              <a:cs typeface="Times New Roman" pitchFamily="18" charset="0"/>
            </a:endParaRPr>
          </a:p>
          <a:p>
            <a:r>
              <a:rPr lang="uk-UA" dirty="0">
                <a:latin typeface="Times New Roman" pitchFamily="18" charset="0"/>
                <a:cs typeface="Times New Roman" pitchFamily="18" charset="0"/>
              </a:rPr>
              <a:t>Тема 4. Організація продажу товарів через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internet-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аукціони.</a:t>
            </a:r>
            <a:endParaRPr lang="uk-UA" dirty="0">
              <a:latin typeface="Times New Roman" pitchFamily="18" charset="0"/>
              <a:cs typeface="Times New Roman" pitchFamily="18" charset="0"/>
            </a:endParaRPr>
          </a:p>
          <a:p>
            <a:r>
              <a:rPr lang="uk-UA" dirty="0">
                <a:latin typeface="Times New Roman" pitchFamily="18" charset="0"/>
                <a:cs typeface="Times New Roman" pitchFamily="18" charset="0"/>
              </a:rPr>
              <a:t>Тема 5. Організація оптового продажу товарів та послуг через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електронні торговельні майданчики.</a:t>
            </a:r>
            <a:endParaRPr lang="uk-UA" dirty="0">
              <a:latin typeface="Times New Roman" pitchFamily="18" charset="0"/>
              <a:cs typeface="Times New Roman" pitchFamily="18" charset="0"/>
            </a:endParaRPr>
          </a:p>
          <a:p>
            <a:r>
              <a:rPr lang="uk-UA" dirty="0">
                <a:latin typeface="Times New Roman" pitchFamily="18" charset="0"/>
                <a:cs typeface="Times New Roman" pitchFamily="18" charset="0"/>
              </a:rPr>
              <a:t>Тема 6. Організація надання послуг в електронній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комерції.</a:t>
            </a:r>
            <a:endParaRPr lang="uk-UA" dirty="0">
              <a:latin typeface="Times New Roman" pitchFamily="18" charset="0"/>
              <a:cs typeface="Times New Roman" pitchFamily="18" charset="0"/>
            </a:endParaRPr>
          </a:p>
          <a:p>
            <a:r>
              <a:rPr lang="uk-UA" dirty="0">
                <a:latin typeface="Times New Roman" pitchFamily="18" charset="0"/>
                <a:cs typeface="Times New Roman" pitchFamily="18" charset="0"/>
              </a:rPr>
              <a:t>Тема 7. Електронні платіжні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системи.</a:t>
            </a:r>
            <a:endParaRPr lang="uk-UA" dirty="0">
              <a:latin typeface="Times New Roman" pitchFamily="18" charset="0"/>
              <a:cs typeface="Times New Roman" pitchFamily="18" charset="0"/>
            </a:endParaRPr>
          </a:p>
          <a:p>
            <a:r>
              <a:rPr lang="uk-UA" dirty="0">
                <a:latin typeface="Times New Roman" pitchFamily="18" charset="0"/>
                <a:cs typeface="Times New Roman" pitchFamily="18" charset="0"/>
              </a:rPr>
              <a:t>Тема 8. Організаційно-правове забезпечення електронної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комерції.</a:t>
            </a:r>
            <a:endParaRPr lang="uk-UA" dirty="0">
              <a:latin typeface="Times New Roman" pitchFamily="18" charset="0"/>
              <a:cs typeface="Times New Roman" pitchFamily="18" charset="0"/>
            </a:endParaRPr>
          </a:p>
          <a:p>
            <a:r>
              <a:rPr lang="uk-UA" dirty="0">
                <a:latin typeface="Times New Roman" pitchFamily="18" charset="0"/>
                <a:cs typeface="Times New Roman" pitchFamily="18" charset="0"/>
              </a:rPr>
              <a:t>Ефективність електронної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комерції.</a:t>
            </a:r>
            <a:endParaRPr lang="ru-RU" sz="19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Перелік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тем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82851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79512" y="1719071"/>
            <a:ext cx="8784976" cy="4407408"/>
          </a:xfrm>
        </p:spPr>
        <p:txBody>
          <a:bodyPr>
            <a:noAutofit/>
          </a:bodyPr>
          <a:lstStyle/>
          <a:p>
            <a:r>
              <a:rPr lang="ru-RU" sz="1700" dirty="0">
                <a:latin typeface="Times New Roman" pitchFamily="18" charset="0"/>
                <a:cs typeface="Times New Roman" pitchFamily="18" charset="0"/>
              </a:rPr>
              <a:t>1. Береза А.М. </a:t>
            </a:r>
            <a:r>
              <a:rPr lang="ru-RU" sz="1700" dirty="0" err="1">
                <a:latin typeface="Times New Roman" pitchFamily="18" charset="0"/>
                <a:cs typeface="Times New Roman" pitchFamily="18" charset="0"/>
              </a:rPr>
              <a:t>Електронна</a:t>
            </a:r>
            <a:r>
              <a:rPr lang="ru-RU" sz="17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dirty="0" err="1">
                <a:latin typeface="Times New Roman" pitchFamily="18" charset="0"/>
                <a:cs typeface="Times New Roman" pitchFamily="18" charset="0"/>
              </a:rPr>
              <a:t>комерція</a:t>
            </a:r>
            <a:r>
              <a:rPr lang="ru-RU" sz="17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700" dirty="0" err="1">
                <a:latin typeface="Times New Roman" pitchFamily="18" charset="0"/>
                <a:cs typeface="Times New Roman" pitchFamily="18" charset="0"/>
              </a:rPr>
              <a:t>Навч</a:t>
            </a:r>
            <a:r>
              <a:rPr lang="ru-RU" sz="17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700" dirty="0" err="1">
                <a:latin typeface="Times New Roman" pitchFamily="18" charset="0"/>
                <a:cs typeface="Times New Roman" pitchFamily="18" charset="0"/>
              </a:rPr>
              <a:t>посібник</a:t>
            </a:r>
            <a:r>
              <a:rPr lang="ru-RU" sz="1700" dirty="0">
                <a:latin typeface="Times New Roman" pitchFamily="18" charset="0"/>
                <a:cs typeface="Times New Roman" pitchFamily="18" charset="0"/>
              </a:rPr>
              <a:t> / А.М. Береза, </a:t>
            </a:r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І.А. Казак</a:t>
            </a:r>
            <a:r>
              <a:rPr lang="ru-RU" sz="1700" dirty="0">
                <a:latin typeface="Times New Roman" pitchFamily="18" charset="0"/>
                <a:cs typeface="Times New Roman" pitchFamily="18" charset="0"/>
              </a:rPr>
              <a:t>, Шевченко Ф.А. та </a:t>
            </a:r>
            <a:r>
              <a:rPr lang="ru-RU" sz="1700" dirty="0" err="1">
                <a:latin typeface="Times New Roman" pitchFamily="18" charset="0"/>
                <a:cs typeface="Times New Roman" pitchFamily="18" charset="0"/>
              </a:rPr>
              <a:t>ін</a:t>
            </a:r>
            <a:r>
              <a:rPr lang="ru-RU" sz="1700" dirty="0">
                <a:latin typeface="Times New Roman" pitchFamily="18" charset="0"/>
                <a:cs typeface="Times New Roman" pitchFamily="18" charset="0"/>
              </a:rPr>
              <a:t>. – К.: КНЕУ, 2002. – 326 с.</a:t>
            </a:r>
          </a:p>
          <a:p>
            <a:r>
              <a:rPr lang="ru-RU" sz="1700" dirty="0">
                <a:latin typeface="Times New Roman" pitchFamily="18" charset="0"/>
                <a:cs typeface="Times New Roman" pitchFamily="18" charset="0"/>
              </a:rPr>
              <a:t>2. Макарова М. В. </a:t>
            </a:r>
            <a:r>
              <a:rPr lang="ru-RU" sz="1700" dirty="0" err="1">
                <a:latin typeface="Times New Roman" pitchFamily="18" charset="0"/>
                <a:cs typeface="Times New Roman" pitchFamily="18" charset="0"/>
              </a:rPr>
              <a:t>Електронна</a:t>
            </a:r>
            <a:r>
              <a:rPr lang="ru-RU" sz="17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dirty="0" err="1">
                <a:latin typeface="Times New Roman" pitchFamily="18" charset="0"/>
                <a:cs typeface="Times New Roman" pitchFamily="18" charset="0"/>
              </a:rPr>
              <a:t>комерція</a:t>
            </a:r>
            <a:r>
              <a:rPr lang="ru-RU" sz="17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1700" dirty="0" err="1">
                <a:latin typeface="Times New Roman" pitchFamily="18" charset="0"/>
                <a:cs typeface="Times New Roman" pitchFamily="18" charset="0"/>
              </a:rPr>
              <a:t>посіб</a:t>
            </a:r>
            <a:r>
              <a:rPr lang="ru-RU" sz="1700" dirty="0">
                <a:latin typeface="Times New Roman" pitchFamily="18" charset="0"/>
                <a:cs typeface="Times New Roman" pitchFamily="18" charset="0"/>
              </a:rPr>
              <a:t>. для студ. ВНЗ / М. </a:t>
            </a:r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В. Макарова </a:t>
            </a:r>
            <a:r>
              <a:rPr lang="ru-RU" sz="1700" dirty="0">
                <a:latin typeface="Times New Roman" pitchFamily="18" charset="0"/>
                <a:cs typeface="Times New Roman" pitchFamily="18" charset="0"/>
              </a:rPr>
              <a:t>– К.: </a:t>
            </a:r>
            <a:r>
              <a:rPr lang="ru-RU" sz="1700" dirty="0" err="1">
                <a:latin typeface="Times New Roman" pitchFamily="18" charset="0"/>
                <a:cs typeface="Times New Roman" pitchFamily="18" charset="0"/>
              </a:rPr>
              <a:t>Видавничий</a:t>
            </a:r>
            <a:r>
              <a:rPr lang="ru-RU" sz="1700" dirty="0">
                <a:latin typeface="Times New Roman" pitchFamily="18" charset="0"/>
                <a:cs typeface="Times New Roman" pitchFamily="18" charset="0"/>
              </a:rPr>
              <a:t> центр “</a:t>
            </a:r>
            <a:r>
              <a:rPr lang="ru-RU" sz="1700" dirty="0" err="1">
                <a:latin typeface="Times New Roman" pitchFamily="18" charset="0"/>
                <a:cs typeface="Times New Roman" pitchFamily="18" charset="0"/>
              </a:rPr>
              <a:t>Академія</a:t>
            </a:r>
            <a:r>
              <a:rPr lang="ru-RU" sz="1700" dirty="0">
                <a:latin typeface="Times New Roman" pitchFamily="18" charset="0"/>
                <a:cs typeface="Times New Roman" pitchFamily="18" charset="0"/>
              </a:rPr>
              <a:t>”, 2002. – 272 с.</a:t>
            </a:r>
          </a:p>
          <a:p>
            <a:r>
              <a:rPr lang="ru-RU" sz="1700" dirty="0"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ru-RU" sz="1700" dirty="0" err="1">
                <a:latin typeface="Times New Roman" pitchFamily="18" charset="0"/>
                <a:cs typeface="Times New Roman" pitchFamily="18" charset="0"/>
              </a:rPr>
              <a:t>Меджибовська</a:t>
            </a:r>
            <a:r>
              <a:rPr lang="ru-RU" sz="1700" dirty="0">
                <a:latin typeface="Times New Roman" pitchFamily="18" charset="0"/>
                <a:cs typeface="Times New Roman" pitchFamily="18" charset="0"/>
              </a:rPr>
              <a:t> Н.С. </a:t>
            </a:r>
            <a:r>
              <a:rPr lang="ru-RU" sz="1700" dirty="0" err="1">
                <a:latin typeface="Times New Roman" pitchFamily="18" charset="0"/>
                <a:cs typeface="Times New Roman" pitchFamily="18" charset="0"/>
              </a:rPr>
              <a:t>Електронна</a:t>
            </a:r>
            <a:r>
              <a:rPr lang="ru-RU" sz="17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dirty="0" err="1">
                <a:latin typeface="Times New Roman" pitchFamily="18" charset="0"/>
                <a:cs typeface="Times New Roman" pitchFamily="18" charset="0"/>
              </a:rPr>
              <a:t>комерція</a:t>
            </a:r>
            <a:r>
              <a:rPr lang="ru-RU" sz="1700" dirty="0">
                <a:latin typeface="Times New Roman" pitchFamily="18" charset="0"/>
                <a:cs typeface="Times New Roman" pitchFamily="18" charset="0"/>
              </a:rPr>
              <a:t> / Н.С. </a:t>
            </a:r>
            <a:r>
              <a:rPr lang="ru-RU" sz="1700" dirty="0" err="1">
                <a:latin typeface="Times New Roman" pitchFamily="18" charset="0"/>
                <a:cs typeface="Times New Roman" pitchFamily="18" charset="0"/>
              </a:rPr>
              <a:t>Меджибовська</a:t>
            </a:r>
            <a:r>
              <a:rPr lang="ru-RU" sz="1700" dirty="0">
                <a:latin typeface="Times New Roman" pitchFamily="18" charset="0"/>
                <a:cs typeface="Times New Roman" pitchFamily="18" charset="0"/>
              </a:rPr>
              <a:t>. - К</a:t>
            </a:r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.: Центр </a:t>
            </a:r>
            <a:r>
              <a:rPr lang="ru-RU" sz="1700" dirty="0" err="1">
                <a:latin typeface="Times New Roman" pitchFamily="18" charset="0"/>
                <a:cs typeface="Times New Roman" pitchFamily="18" charset="0"/>
              </a:rPr>
              <a:t>навчальної</a:t>
            </a:r>
            <a:r>
              <a:rPr lang="ru-RU" sz="17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dirty="0" err="1">
                <a:latin typeface="Times New Roman" pitchFamily="18" charset="0"/>
                <a:cs typeface="Times New Roman" pitchFamily="18" charset="0"/>
              </a:rPr>
              <a:t>літератури</a:t>
            </a:r>
            <a:r>
              <a:rPr lang="ru-RU" sz="1700" dirty="0">
                <a:latin typeface="Times New Roman" pitchFamily="18" charset="0"/>
                <a:cs typeface="Times New Roman" pitchFamily="18" charset="0"/>
              </a:rPr>
              <a:t>, 2004. – 384 с.</a:t>
            </a:r>
          </a:p>
          <a:p>
            <a:r>
              <a:rPr lang="ru-RU" sz="1700" dirty="0">
                <a:latin typeface="Times New Roman" pitchFamily="18" charset="0"/>
                <a:cs typeface="Times New Roman" pitchFamily="18" charset="0"/>
              </a:rPr>
              <a:t>4. </a:t>
            </a:r>
            <a:r>
              <a:rPr lang="ru-RU" sz="1700" dirty="0" err="1">
                <a:latin typeface="Times New Roman" pitchFamily="18" charset="0"/>
                <a:cs typeface="Times New Roman" pitchFamily="18" charset="0"/>
              </a:rPr>
              <a:t>Плескач</a:t>
            </a:r>
            <a:r>
              <a:rPr lang="ru-RU" sz="1700" dirty="0">
                <a:latin typeface="Times New Roman" pitchFamily="18" charset="0"/>
                <a:cs typeface="Times New Roman" pitchFamily="18" charset="0"/>
              </a:rPr>
              <a:t> В.Л. </a:t>
            </a:r>
            <a:r>
              <a:rPr lang="ru-RU" sz="1700" dirty="0" err="1">
                <a:latin typeface="Times New Roman" pitchFamily="18" charset="0"/>
                <a:cs typeface="Times New Roman" pitchFamily="18" charset="0"/>
              </a:rPr>
              <a:t>Електронна</a:t>
            </a:r>
            <a:r>
              <a:rPr lang="ru-RU" sz="17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dirty="0" err="1">
                <a:latin typeface="Times New Roman" pitchFamily="18" charset="0"/>
                <a:cs typeface="Times New Roman" pitchFamily="18" charset="0"/>
              </a:rPr>
              <a:t>комерція</a:t>
            </a:r>
            <a:r>
              <a:rPr lang="ru-RU" sz="17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1700" dirty="0" err="1">
                <a:latin typeface="Times New Roman" pitchFamily="18" charset="0"/>
                <a:cs typeface="Times New Roman" pitchFamily="18" charset="0"/>
              </a:rPr>
              <a:t>підручник</a:t>
            </a:r>
            <a:r>
              <a:rPr lang="ru-RU" sz="1700" dirty="0">
                <a:latin typeface="Times New Roman" pitchFamily="18" charset="0"/>
                <a:cs typeface="Times New Roman" pitchFamily="18" charset="0"/>
              </a:rPr>
              <a:t> / В.Л. </a:t>
            </a:r>
            <a:r>
              <a:rPr lang="ru-RU" sz="1700" dirty="0" err="1">
                <a:latin typeface="Times New Roman" pitchFamily="18" charset="0"/>
                <a:cs typeface="Times New Roman" pitchFamily="18" charset="0"/>
              </a:rPr>
              <a:t>Плескач</a:t>
            </a:r>
            <a:r>
              <a:rPr lang="ru-RU" sz="17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Т.Г. </a:t>
            </a:r>
            <a:r>
              <a:rPr lang="ru-RU" sz="1700" dirty="0" err="1" smtClean="0">
                <a:latin typeface="Times New Roman" pitchFamily="18" charset="0"/>
                <a:cs typeface="Times New Roman" pitchFamily="18" charset="0"/>
              </a:rPr>
              <a:t>Затонацька</a:t>
            </a:r>
            <a:r>
              <a:rPr lang="ru-RU" sz="1700" dirty="0">
                <a:latin typeface="Times New Roman" pitchFamily="18" charset="0"/>
                <a:cs typeface="Times New Roman" pitchFamily="18" charset="0"/>
              </a:rPr>
              <a:t>.– К.: </a:t>
            </a:r>
            <a:r>
              <a:rPr lang="ru-RU" sz="1700" dirty="0" err="1">
                <a:latin typeface="Times New Roman" pitchFamily="18" charset="0"/>
                <a:cs typeface="Times New Roman" pitchFamily="18" charset="0"/>
              </a:rPr>
              <a:t>Знання</a:t>
            </a:r>
            <a:r>
              <a:rPr lang="ru-RU" sz="1700" dirty="0">
                <a:latin typeface="Times New Roman" pitchFamily="18" charset="0"/>
                <a:cs typeface="Times New Roman" pitchFamily="18" charset="0"/>
              </a:rPr>
              <a:t>, 2007. – 535 с.</a:t>
            </a:r>
          </a:p>
          <a:p>
            <a:r>
              <a:rPr lang="ru-RU" sz="1700" dirty="0">
                <a:latin typeface="Times New Roman" pitchFamily="18" charset="0"/>
                <a:cs typeface="Times New Roman" pitchFamily="18" charset="0"/>
              </a:rPr>
              <a:t>5. Пономаренко Л.А. </a:t>
            </a:r>
            <a:r>
              <a:rPr lang="ru-RU" sz="1700" dirty="0" err="1">
                <a:latin typeface="Times New Roman" pitchFamily="18" charset="0"/>
                <a:cs typeface="Times New Roman" pitchFamily="18" charset="0"/>
              </a:rPr>
              <a:t>Електронна</a:t>
            </a:r>
            <a:r>
              <a:rPr lang="ru-RU" sz="17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dirty="0" err="1">
                <a:latin typeface="Times New Roman" pitchFamily="18" charset="0"/>
                <a:cs typeface="Times New Roman" pitchFamily="18" charset="0"/>
              </a:rPr>
              <a:t>комерція</a:t>
            </a:r>
            <a:r>
              <a:rPr lang="ru-RU" sz="17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1700" dirty="0" err="1">
                <a:latin typeface="Times New Roman" pitchFamily="18" charset="0"/>
                <a:cs typeface="Times New Roman" pitchFamily="18" charset="0"/>
              </a:rPr>
              <a:t>підручник</a:t>
            </a:r>
            <a:r>
              <a:rPr lang="ru-RU" sz="1700" dirty="0">
                <a:latin typeface="Times New Roman" pitchFamily="18" charset="0"/>
                <a:cs typeface="Times New Roman" pitchFamily="18" charset="0"/>
              </a:rPr>
              <a:t> / Л. </a:t>
            </a:r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А. Пономаренко</a:t>
            </a:r>
            <a:r>
              <a:rPr lang="ru-RU" sz="1700" dirty="0">
                <a:latin typeface="Times New Roman" pitchFamily="18" charset="0"/>
                <a:cs typeface="Times New Roman" pitchFamily="18" charset="0"/>
              </a:rPr>
              <a:t>, В. О. </a:t>
            </a:r>
            <a:r>
              <a:rPr lang="ru-RU" sz="1700" dirty="0" err="1">
                <a:latin typeface="Times New Roman" pitchFamily="18" charset="0"/>
                <a:cs typeface="Times New Roman" pitchFamily="18" charset="0"/>
              </a:rPr>
              <a:t>Філатов</a:t>
            </a:r>
            <a:r>
              <a:rPr lang="ru-RU" sz="1700" dirty="0">
                <a:latin typeface="Times New Roman" pitchFamily="18" charset="0"/>
                <a:cs typeface="Times New Roman" pitchFamily="18" charset="0"/>
              </a:rPr>
              <a:t> ; </a:t>
            </a:r>
            <a:r>
              <a:rPr lang="ru-RU" sz="1700" dirty="0" err="1">
                <a:latin typeface="Times New Roman" pitchFamily="18" charset="0"/>
                <a:cs typeface="Times New Roman" pitchFamily="18" charset="0"/>
              </a:rPr>
              <a:t>Мін</a:t>
            </a:r>
            <a:r>
              <a:rPr lang="ru-RU" sz="1700" dirty="0">
                <a:latin typeface="Times New Roman" pitchFamily="18" charset="0"/>
                <a:cs typeface="Times New Roman" pitchFamily="18" charset="0"/>
              </a:rPr>
              <a:t>-во </a:t>
            </a:r>
            <a:r>
              <a:rPr lang="ru-RU" sz="1700" dirty="0" err="1">
                <a:latin typeface="Times New Roman" pitchFamily="18" charset="0"/>
                <a:cs typeface="Times New Roman" pitchFamily="18" charset="0"/>
              </a:rPr>
              <a:t>освіти</a:t>
            </a:r>
            <a:r>
              <a:rPr lang="ru-RU" sz="1700" dirty="0">
                <a:latin typeface="Times New Roman" pitchFamily="18" charset="0"/>
                <a:cs typeface="Times New Roman" pitchFamily="18" charset="0"/>
              </a:rPr>
              <a:t> і науки </a:t>
            </a:r>
            <a:r>
              <a:rPr lang="ru-RU" sz="1700" dirty="0" err="1">
                <a:latin typeface="Times New Roman" pitchFamily="18" charset="0"/>
                <a:cs typeface="Times New Roman" pitchFamily="18" charset="0"/>
              </a:rPr>
              <a:t>України</a:t>
            </a:r>
            <a:r>
              <a:rPr lang="ru-RU" sz="17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700" dirty="0" err="1">
                <a:latin typeface="Times New Roman" pitchFamily="18" charset="0"/>
                <a:cs typeface="Times New Roman" pitchFamily="18" charset="0"/>
              </a:rPr>
              <a:t>Київський</a:t>
            </a:r>
            <a:r>
              <a:rPr lang="ru-RU" sz="17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нац. </a:t>
            </a:r>
            <a:r>
              <a:rPr lang="ru-RU" sz="1700" dirty="0" err="1" smtClean="0">
                <a:latin typeface="Times New Roman" pitchFamily="18" charset="0"/>
                <a:cs typeface="Times New Roman" pitchFamily="18" charset="0"/>
              </a:rPr>
              <a:t>торговельно-економ</a:t>
            </a:r>
            <a:r>
              <a:rPr lang="ru-RU" sz="1700" dirty="0">
                <a:latin typeface="Times New Roman" pitchFamily="18" charset="0"/>
                <a:cs typeface="Times New Roman" pitchFamily="18" charset="0"/>
              </a:rPr>
              <a:t>. ун-т. - К.: </a:t>
            </a:r>
            <a:r>
              <a:rPr lang="ru-RU" sz="1700" dirty="0" err="1">
                <a:latin typeface="Times New Roman" pitchFamily="18" charset="0"/>
                <a:cs typeface="Times New Roman" pitchFamily="18" charset="0"/>
              </a:rPr>
              <a:t>Київський</a:t>
            </a:r>
            <a:r>
              <a:rPr lang="ru-RU" sz="1700" dirty="0">
                <a:latin typeface="Times New Roman" pitchFamily="18" charset="0"/>
                <a:cs typeface="Times New Roman" pitchFamily="18" charset="0"/>
              </a:rPr>
              <a:t> нац. торг.- </a:t>
            </a:r>
            <a:r>
              <a:rPr lang="ru-RU" sz="1700" dirty="0" err="1">
                <a:latin typeface="Times New Roman" pitchFamily="18" charset="0"/>
                <a:cs typeface="Times New Roman" pitchFamily="18" charset="0"/>
              </a:rPr>
              <a:t>економ</a:t>
            </a:r>
            <a:r>
              <a:rPr lang="ru-RU" sz="1700" dirty="0">
                <a:latin typeface="Times New Roman" pitchFamily="18" charset="0"/>
                <a:cs typeface="Times New Roman" pitchFamily="18" charset="0"/>
              </a:rPr>
              <a:t>. ун-т, 2002. - 443 с.</a:t>
            </a:r>
          </a:p>
          <a:p>
            <a:r>
              <a:rPr lang="ru-RU" sz="1700" dirty="0">
                <a:latin typeface="Times New Roman" pitchFamily="18" charset="0"/>
                <a:cs typeface="Times New Roman" pitchFamily="18" charset="0"/>
              </a:rPr>
              <a:t>6. </a:t>
            </a:r>
            <a:r>
              <a:rPr lang="ru-RU" sz="1700" dirty="0" err="1">
                <a:latin typeface="Times New Roman" pitchFamily="18" charset="0"/>
                <a:cs typeface="Times New Roman" pitchFamily="18" charset="0"/>
              </a:rPr>
              <a:t>Тардаскіна</a:t>
            </a:r>
            <a:r>
              <a:rPr lang="ru-RU" sz="1700" dirty="0">
                <a:latin typeface="Times New Roman" pitchFamily="18" charset="0"/>
                <a:cs typeface="Times New Roman" pitchFamily="18" charset="0"/>
              </a:rPr>
              <a:t> Т.М. </a:t>
            </a:r>
            <a:r>
              <a:rPr lang="ru-RU" sz="1700" dirty="0" err="1">
                <a:latin typeface="Times New Roman" pitchFamily="18" charset="0"/>
                <a:cs typeface="Times New Roman" pitchFamily="18" charset="0"/>
              </a:rPr>
              <a:t>Електронна</a:t>
            </a:r>
            <a:r>
              <a:rPr lang="ru-RU" sz="17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dirty="0" err="1">
                <a:latin typeface="Times New Roman" pitchFamily="18" charset="0"/>
                <a:cs typeface="Times New Roman" pitchFamily="18" charset="0"/>
              </a:rPr>
              <a:t>комерція</a:t>
            </a:r>
            <a:r>
              <a:rPr lang="ru-RU" sz="17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1700" dirty="0" err="1">
                <a:latin typeface="Times New Roman" pitchFamily="18" charset="0"/>
                <a:cs typeface="Times New Roman" pitchFamily="18" charset="0"/>
              </a:rPr>
              <a:t>Навч</a:t>
            </a:r>
            <a:r>
              <a:rPr lang="ru-RU" sz="17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700" dirty="0" err="1">
                <a:latin typeface="Times New Roman" pitchFamily="18" charset="0"/>
                <a:cs typeface="Times New Roman" pitchFamily="18" charset="0"/>
              </a:rPr>
              <a:t>посібник</a:t>
            </a:r>
            <a:r>
              <a:rPr lang="ru-RU" sz="1700" dirty="0">
                <a:latin typeface="Times New Roman" pitchFamily="18" charset="0"/>
                <a:cs typeface="Times New Roman" pitchFamily="18" charset="0"/>
              </a:rPr>
              <a:t> / </a:t>
            </a:r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Т.М. </a:t>
            </a:r>
            <a:r>
              <a:rPr lang="ru-RU" sz="1700" dirty="0" err="1" smtClean="0">
                <a:latin typeface="Times New Roman" pitchFamily="18" charset="0"/>
                <a:cs typeface="Times New Roman" pitchFamily="18" charset="0"/>
              </a:rPr>
              <a:t>Тардаскіна</a:t>
            </a:r>
            <a:r>
              <a:rPr lang="ru-RU" sz="1700" dirty="0">
                <a:latin typeface="Times New Roman" pitchFamily="18" charset="0"/>
                <a:cs typeface="Times New Roman" pitchFamily="18" charset="0"/>
              </a:rPr>
              <a:t>, Є.М. Стрельчук, Ю.В. Терешко. – Одеса: ОНАЗ </a:t>
            </a:r>
            <a:r>
              <a:rPr lang="ru-RU" sz="1700" dirty="0" err="1">
                <a:latin typeface="Times New Roman" pitchFamily="18" charset="0"/>
                <a:cs typeface="Times New Roman" pitchFamily="18" charset="0"/>
              </a:rPr>
              <a:t>ім</a:t>
            </a:r>
            <a:r>
              <a:rPr lang="ru-RU" sz="1700" dirty="0">
                <a:latin typeface="Times New Roman" pitchFamily="18" charset="0"/>
                <a:cs typeface="Times New Roman" pitchFamily="18" charset="0"/>
              </a:rPr>
              <a:t>. О.С. </a:t>
            </a:r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Попова, 2011</a:t>
            </a:r>
            <a:r>
              <a:rPr lang="ru-RU" sz="1700" dirty="0">
                <a:latin typeface="Times New Roman" pitchFamily="18" charset="0"/>
                <a:cs typeface="Times New Roman" pitchFamily="18" charset="0"/>
              </a:rPr>
              <a:t>. – 244 с.</a:t>
            </a:r>
          </a:p>
          <a:p>
            <a:r>
              <a:rPr lang="ru-RU" sz="1700" dirty="0">
                <a:latin typeface="Times New Roman" pitchFamily="18" charset="0"/>
                <a:cs typeface="Times New Roman" pitchFamily="18" charset="0"/>
              </a:rPr>
              <a:t>7. </a:t>
            </a:r>
            <a:r>
              <a:rPr lang="ru-RU" sz="1700" dirty="0" err="1">
                <a:latin typeface="Times New Roman" pitchFamily="18" charset="0"/>
                <a:cs typeface="Times New Roman" pitchFamily="18" charset="0"/>
              </a:rPr>
              <a:t>Шалева</a:t>
            </a:r>
            <a:r>
              <a:rPr lang="ru-RU" sz="1700" dirty="0">
                <a:latin typeface="Times New Roman" pitchFamily="18" charset="0"/>
                <a:cs typeface="Times New Roman" pitchFamily="18" charset="0"/>
              </a:rPr>
              <a:t> О.І. </a:t>
            </a:r>
            <a:r>
              <a:rPr lang="ru-RU" sz="1700" dirty="0" err="1">
                <a:latin typeface="Times New Roman" pitchFamily="18" charset="0"/>
                <a:cs typeface="Times New Roman" pitchFamily="18" charset="0"/>
              </a:rPr>
              <a:t>Електронна</a:t>
            </a:r>
            <a:r>
              <a:rPr lang="ru-RU" sz="17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dirty="0" err="1">
                <a:latin typeface="Times New Roman" pitchFamily="18" charset="0"/>
                <a:cs typeface="Times New Roman" pitchFamily="18" charset="0"/>
              </a:rPr>
              <a:t>комерція</a:t>
            </a:r>
            <a:r>
              <a:rPr lang="ru-RU" sz="17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1700" dirty="0" err="1">
                <a:latin typeface="Times New Roman" pitchFamily="18" charset="0"/>
                <a:cs typeface="Times New Roman" pitchFamily="18" charset="0"/>
              </a:rPr>
              <a:t>Навч</a:t>
            </a:r>
            <a:r>
              <a:rPr lang="ru-RU" sz="17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700" dirty="0" err="1">
                <a:latin typeface="Times New Roman" pitchFamily="18" charset="0"/>
                <a:cs typeface="Times New Roman" pitchFamily="18" charset="0"/>
              </a:rPr>
              <a:t>посібник</a:t>
            </a:r>
            <a:r>
              <a:rPr lang="ru-RU" sz="1700" dirty="0">
                <a:latin typeface="Times New Roman" pitchFamily="18" charset="0"/>
                <a:cs typeface="Times New Roman" pitchFamily="18" charset="0"/>
              </a:rPr>
              <a:t> / О.І. </a:t>
            </a:r>
            <a:r>
              <a:rPr lang="ru-RU" sz="1700" dirty="0" err="1">
                <a:latin typeface="Times New Roman" pitchFamily="18" charset="0"/>
                <a:cs typeface="Times New Roman" pitchFamily="18" charset="0"/>
              </a:rPr>
              <a:t>Шалева</a:t>
            </a:r>
            <a:r>
              <a:rPr lang="ru-RU" sz="1700" dirty="0">
                <a:latin typeface="Times New Roman" pitchFamily="18" charset="0"/>
                <a:cs typeface="Times New Roman" pitchFamily="18" charset="0"/>
              </a:rPr>
              <a:t>. —</a:t>
            </a:r>
          </a:p>
          <a:p>
            <a:pPr marL="45720" indent="0">
              <a:buNone/>
            </a:pPr>
            <a:r>
              <a:rPr lang="ru-RU" sz="1700" dirty="0" err="1">
                <a:latin typeface="Times New Roman" pitchFamily="18" charset="0"/>
                <a:cs typeface="Times New Roman" pitchFamily="18" charset="0"/>
              </a:rPr>
              <a:t>К.:Центр</a:t>
            </a:r>
            <a:r>
              <a:rPr lang="ru-RU" sz="17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dirty="0" err="1">
                <a:latin typeface="Times New Roman" pitchFamily="18" charset="0"/>
                <a:cs typeface="Times New Roman" pitchFamily="18" charset="0"/>
              </a:rPr>
              <a:t>учбової</a:t>
            </a:r>
            <a:r>
              <a:rPr lang="ru-RU" sz="17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dirty="0" err="1">
                <a:latin typeface="Times New Roman" pitchFamily="18" charset="0"/>
                <a:cs typeface="Times New Roman" pitchFamily="18" charset="0"/>
              </a:rPr>
              <a:t>літератури</a:t>
            </a:r>
            <a:r>
              <a:rPr lang="ru-RU" sz="1700" dirty="0">
                <a:latin typeface="Times New Roman" pitchFamily="18" charset="0"/>
                <a:cs typeface="Times New Roman" pitchFamily="18" charset="0"/>
              </a:rPr>
              <a:t>, 2011. — 209 с. 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РЕКОМЕНДОВАНА ЛІТЕРАТУРА</a:t>
            </a:r>
          </a:p>
        </p:txBody>
      </p:sp>
    </p:spTree>
    <p:extLst>
      <p:ext uri="{BB962C8B-B14F-4D97-AF65-F5344CB8AC3E}">
        <p14:creationId xmlns:p14="http://schemas.microsoft.com/office/powerpoint/2010/main" val="377039208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етка">
  <a:themeElements>
    <a:clrScheme name="Сетка">
      <a:dk1>
        <a:sysClr val="windowText" lastClr="000000"/>
      </a:dk1>
      <a:lt1>
        <a:sysClr val="window" lastClr="FFFFFF"/>
      </a:lt1>
      <a:dk2>
        <a:srgbClr val="534949"/>
      </a:dk2>
      <a:lt2>
        <a:srgbClr val="CCD1B9"/>
      </a:lt2>
      <a:accent1>
        <a:srgbClr val="C66951"/>
      </a:accent1>
      <a:accent2>
        <a:srgbClr val="BF974D"/>
      </a:accent2>
      <a:accent3>
        <a:srgbClr val="928B70"/>
      </a:accent3>
      <a:accent4>
        <a:srgbClr val="87706B"/>
      </a:accent4>
      <a:accent5>
        <a:srgbClr val="94734E"/>
      </a:accent5>
      <a:accent6>
        <a:srgbClr val="6F777D"/>
      </a:accent6>
      <a:hlink>
        <a:srgbClr val="CC9900"/>
      </a:hlink>
      <a:folHlink>
        <a:srgbClr val="C0C0C0"/>
      </a:folHlink>
    </a:clrScheme>
    <a:fontScheme name="Сетка">
      <a:maj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ajorFont>
      <a:min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inorFont>
    </a:fontScheme>
    <a:fmtScheme name="Сетка">
      <a:fillStyleLst>
        <a:solidFill>
          <a:schemeClr val="phClr"/>
        </a:solidFill>
        <a:solidFill>
          <a:schemeClr val="phClr">
            <a:tint val="5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175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3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3000"/>
                <a:satMod val="11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</TotalTime>
  <Words>543</Words>
  <Application>Microsoft Office PowerPoint</Application>
  <PresentationFormat>Экран (4:3)</PresentationFormat>
  <Paragraphs>51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Сетка</vt:lpstr>
      <vt:lpstr>Міністерство освіти і науки України Херсонський державний університет Факультет економіки та менеджменту Кафедра економіки та міжнародних економічних відносин</vt:lpstr>
      <vt:lpstr>Презентация PowerPoint</vt:lpstr>
      <vt:lpstr>Презентация PowerPoint</vt:lpstr>
      <vt:lpstr>Презентация PowerPoint</vt:lpstr>
      <vt:lpstr>Перелік тем</vt:lpstr>
      <vt:lpstr>РЕКОМЕНДОВАНА ЛІТЕРАТУРА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Міністерство освіти і науки України Херсонський державний університет Факультет економіки та менеджменту Кафедра економіки та міжнародних економічних відносин</dc:title>
  <dc:creator>Owner</dc:creator>
  <cp:lastModifiedBy>Owner</cp:lastModifiedBy>
  <cp:revision>5</cp:revision>
  <dcterms:created xsi:type="dcterms:W3CDTF">2020-06-14T18:36:59Z</dcterms:created>
  <dcterms:modified xsi:type="dcterms:W3CDTF">2020-07-09T15:07:31Z</dcterms:modified>
</cp:coreProperties>
</file>