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1" r:id="rId3"/>
    <p:sldId id="272" r:id="rId4"/>
    <p:sldId id="270" r:id="rId5"/>
    <p:sldId id="260" r:id="rId6"/>
    <p:sldId id="273" r:id="rId7"/>
    <p:sldId id="274" r:id="rId8"/>
    <p:sldId id="266" r:id="rId9"/>
    <p:sldId id="267" r:id="rId10"/>
    <p:sldId id="268" r:id="rId11"/>
    <p:sldId id="269" r:id="rId12"/>
    <p:sldId id="265" r:id="rId13"/>
    <p:sldId id="262" r:id="rId14"/>
    <p:sldId id="263" r:id="rId15"/>
    <p:sldId id="264" r:id="rId16"/>
    <p:sldId id="261" r:id="rId17"/>
    <p:sldId id="275" r:id="rId18"/>
    <p:sldId id="276" r:id="rId19"/>
    <p:sldId id="257" r:id="rId20"/>
    <p:sldId id="258" r:id="rId21"/>
    <p:sldId id="259" r:id="rId22"/>
    <p:sldId id="277" r:id="rId2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39A83-2C3C-4EFF-A724-990ADFA30421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001BE-82F6-456D-AD87-18C768DD8D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8993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1" name="Shape 3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5" name="Shape 3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3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19</a:t>
            </a:fld>
            <a:endParaRPr lang="en-US" sz="30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6" name="Shape 34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3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20</a:t>
            </a:fld>
            <a:endParaRPr lang="en-US" sz="30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3" name="Shape 3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4" name="Shape 35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3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21</a:t>
            </a:fld>
            <a:endParaRPr lang="en-US" sz="30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5" name="Shape 2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2" name="Shape 2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7" name="Shape 2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407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378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8541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1719263"/>
            <a:ext cx="4038599" cy="44116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095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Font typeface="Noto Symbol"/>
              <a:buChar char="●"/>
              <a:defRPr/>
            </a:lvl1pPr>
            <a:lvl2pPr marL="692150" indent="-23368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●"/>
              <a:defRPr/>
            </a:lvl2pPr>
            <a:lvl3pPr marL="987425" indent="-199390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●"/>
              <a:defRPr/>
            </a:lvl3pPr>
            <a:lvl4pPr marL="1281113" indent="-207962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ymbol"/>
              <a:buChar char="▪"/>
              <a:defRPr/>
            </a:lvl4pPr>
            <a:lvl5pPr marL="1598613" indent="-214312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5pPr>
            <a:lvl6pPr marL="2055813" indent="-214313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6pPr>
            <a:lvl7pPr marL="2513013" indent="-214313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7pPr>
            <a:lvl8pPr marL="2970213" indent="-214313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8pPr>
            <a:lvl9pPr marL="3427413" indent="-214312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2"/>
          </p:nvPr>
        </p:nvSpPr>
        <p:spPr>
          <a:xfrm>
            <a:off x="4648200" y="1719263"/>
            <a:ext cx="4038599" cy="44116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095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Font typeface="Noto Symbol"/>
              <a:buChar char="●"/>
              <a:defRPr/>
            </a:lvl1pPr>
            <a:lvl2pPr marL="692150" indent="-23368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●"/>
              <a:defRPr/>
            </a:lvl2pPr>
            <a:lvl3pPr marL="987425" indent="-199390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●"/>
              <a:defRPr/>
            </a:lvl3pPr>
            <a:lvl4pPr marL="1281113" indent="-207962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ymbol"/>
              <a:buChar char="▪"/>
              <a:defRPr/>
            </a:lvl4pPr>
            <a:lvl5pPr marL="1598613" indent="-214312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5pPr>
            <a:lvl6pPr marL="2055813" indent="-214313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6pPr>
            <a:lvl7pPr marL="2513013" indent="-214313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7pPr>
            <a:lvl8pPr marL="2970213" indent="-214313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8pPr>
            <a:lvl9pPr marL="3427413" indent="-214312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Clr>
                  <a:schemeClr val="dk1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7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7094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73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8583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869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9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815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440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7666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66ADE-CBA6-4A08-8BCE-203AD9F271CA}" type="datetimeFigureOut">
              <a:rPr lang="uk-UA" smtClean="0"/>
              <a:t>08.09.2015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7A657-E05B-431F-83A4-E7F3EF6881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662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cas/wayf?caller=/cas/eim/external/register.cgi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ducation/participants/portal/desktop/en/home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kushnir@ksu.ks.u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asmusplus.org.u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hyperlink" Target="http://ec.europa.eu/programmes/horizon2020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25722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dk2"/>
                </a:solidFill>
              </a:rPr>
              <a:t>Можливості</a:t>
            </a:r>
            <a:r>
              <a:rPr lang="en-US" b="1" dirty="0" smtClean="0">
                <a:solidFill>
                  <a:schemeClr val="dk2"/>
                </a:solidFill>
              </a:rPr>
              <a:t> </a:t>
            </a:r>
            <a:r>
              <a:rPr lang="en-US" b="1" dirty="0" err="1" smtClean="0">
                <a:solidFill>
                  <a:schemeClr val="dk2"/>
                </a:solidFill>
              </a:rPr>
              <a:t>реалізації</a:t>
            </a:r>
            <a:r>
              <a:rPr lang="en-US" b="1" dirty="0" smtClean="0">
                <a:solidFill>
                  <a:schemeClr val="dk2"/>
                </a:solidFill>
              </a:rPr>
              <a:t> </a:t>
            </a:r>
            <a:r>
              <a:rPr lang="en-US" b="1" dirty="0" err="1" smtClean="0">
                <a:solidFill>
                  <a:schemeClr val="dk2"/>
                </a:solidFill>
              </a:rPr>
              <a:t>міжнародних</a:t>
            </a:r>
            <a:r>
              <a:rPr lang="en-US" b="1" dirty="0" smtClean="0">
                <a:solidFill>
                  <a:schemeClr val="dk2"/>
                </a:solidFill>
              </a:rPr>
              <a:t> </a:t>
            </a:r>
            <a:r>
              <a:rPr lang="en-US" b="1" dirty="0" err="1" smtClean="0">
                <a:solidFill>
                  <a:schemeClr val="dk2"/>
                </a:solidFill>
              </a:rPr>
              <a:t>проектів</a:t>
            </a:r>
            <a:r>
              <a:rPr lang="en-US" b="1" dirty="0" smtClean="0">
                <a:solidFill>
                  <a:schemeClr val="dk2"/>
                </a:solidFill>
              </a:rPr>
              <a:t> в </a:t>
            </a:r>
            <a:r>
              <a:rPr lang="en-US" b="1" dirty="0" err="1" smtClean="0">
                <a:solidFill>
                  <a:schemeClr val="dk2"/>
                </a:solidFill>
              </a:rPr>
              <a:t>сфері</a:t>
            </a:r>
            <a:r>
              <a:rPr lang="en-US" b="1" dirty="0" smtClean="0">
                <a:solidFill>
                  <a:schemeClr val="dk2"/>
                </a:solidFill>
              </a:rPr>
              <a:t> </a:t>
            </a:r>
            <a:r>
              <a:rPr lang="en-US" b="1" dirty="0" err="1" smtClean="0">
                <a:solidFill>
                  <a:schemeClr val="dk2"/>
                </a:solidFill>
              </a:rPr>
              <a:t>освіти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013176"/>
            <a:ext cx="8335509" cy="1707976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dirty="0" err="1" smtClean="0"/>
              <a:t>Кушн</a:t>
            </a:r>
            <a:r>
              <a:rPr lang="uk-UA" dirty="0" err="1" smtClean="0"/>
              <a:t>ір</a:t>
            </a:r>
            <a:r>
              <a:rPr lang="uk-UA" dirty="0" smtClean="0"/>
              <a:t> Н.О., ХДУ, кафедра ІПІЕК</a:t>
            </a:r>
          </a:p>
          <a:p>
            <a:pPr algn="r"/>
            <a:r>
              <a:rPr lang="ru-RU" dirty="0" smtClean="0"/>
              <a:t>За матер</a:t>
            </a:r>
            <a:r>
              <a:rPr lang="uk-UA" dirty="0" err="1" smtClean="0"/>
              <a:t>іалами</a:t>
            </a:r>
            <a:r>
              <a:rPr lang="uk-UA" dirty="0" smtClean="0"/>
              <a:t> фундації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Central European Academy Studies and Certification http://www.ceasc-bw.com/</a:t>
            </a:r>
            <a:endParaRPr lang="uk-UA" dirty="0" smtClean="0"/>
          </a:p>
          <a:p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637" y="21246"/>
            <a:ext cx="486727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2344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10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Shape 275"/>
          <p:cNvSpPr txBox="1">
            <a:spLocks noGrp="1"/>
          </p:cNvSpPr>
          <p:nvPr>
            <p:ph type="title"/>
          </p:nvPr>
        </p:nvSpPr>
        <p:spPr>
          <a:xfrm>
            <a:off x="611187" y="479425"/>
            <a:ext cx="7532687" cy="5699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3200" b="1">
                <a:solidFill>
                  <a:schemeClr val="dk2"/>
                </a:solidFill>
              </a:rPr>
              <a:t>Мобільність</a:t>
            </a: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1">
                <a:solidFill>
                  <a:schemeClr val="dk2"/>
                </a:solidFill>
              </a:rPr>
              <a:t>Поїздки працівників</a:t>
            </a:r>
          </a:p>
        </p:txBody>
      </p:sp>
      <p:sp>
        <p:nvSpPr>
          <p:cNvPr id="276" name="Shape 276"/>
          <p:cNvSpPr txBox="1">
            <a:spLocks noGrp="1"/>
          </p:cNvSpPr>
          <p:nvPr>
            <p:ph type="body" idx="1"/>
          </p:nvPr>
        </p:nvSpPr>
        <p:spPr>
          <a:xfrm>
            <a:off x="395287" y="1196975"/>
            <a:ext cx="8229600" cy="44116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>
                <a:solidFill>
                  <a:schemeClr val="dk1"/>
                </a:solidFill>
              </a:rPr>
              <a:t>Поїздки працівників університету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200">
                <a:solidFill>
                  <a:schemeClr val="dk1"/>
                </a:solidFill>
              </a:rPr>
              <a:t>Працівники університетів (викладацький склад) можуть виїздити з метою проведення дидактичних занять до закордонних університетів, з якими їх базові університети підписали угоди про таку співпрацю. Університет, що відправляє свого працівника та той, що приймає , повинні мати карту </a:t>
            </a:r>
            <a:r>
              <a:rPr lang="en-US" sz="2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Erasmusa </a:t>
            </a:r>
            <a:r>
              <a:rPr lang="en-US" sz="2200">
                <a:solidFill>
                  <a:schemeClr val="dk1"/>
                </a:solidFill>
              </a:rPr>
              <a:t>для Вищої Освіти</a:t>
            </a:r>
            <a:r>
              <a:rPr lang="en-US" sz="2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endParaRPr sz="2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200">
                <a:solidFill>
                  <a:schemeClr val="dk1"/>
                </a:solidFill>
              </a:rPr>
              <a:t>Працівники університетів можуть також виїздити до закордонних інституцій - підприємств, фірм, освітніх організацій, в тому числі університетів з метою вдосконалення знань та вмінь, що необхідні під час роботи, обміну досвідом, розширення своїх знань в обраній сфері </a:t>
            </a:r>
            <a:r>
              <a:rPr lang="en-US" sz="2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(участь</a:t>
            </a:r>
            <a:r>
              <a:rPr lang="en-US" sz="2200">
                <a:solidFill>
                  <a:schemeClr val="dk1"/>
                </a:solidFill>
              </a:rPr>
              <a:t> в стажуваннях, семінарах, практичних з елементами навчання, тощо</a:t>
            </a:r>
            <a:r>
              <a:rPr lang="en-US" sz="2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</a:p>
          <a:p>
            <a:pPr marL="342900" marR="0" lvl="0" indent="-245109" algn="l" rtl="0">
              <a:spcBef>
                <a:spcPts val="44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endParaRPr sz="2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7" name="Shape 27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725" y="188911"/>
            <a:ext cx="2559050" cy="7318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4077276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11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468312" y="549275"/>
            <a:ext cx="7532687" cy="5699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3200" b="1">
                <a:solidFill>
                  <a:schemeClr val="dk2"/>
                </a:solidFill>
              </a:rPr>
              <a:t>Мобільність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>
                <a:solidFill>
                  <a:schemeClr val="dk2"/>
                </a:solidFill>
              </a:rPr>
              <a:t>Спільні магістерські програми</a:t>
            </a:r>
          </a:p>
        </p:txBody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395275" y="1196975"/>
            <a:ext cx="8229600" cy="5051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Спільні магістерські програми - це </a:t>
            </a:r>
            <a:r>
              <a:rPr lang="en-US" sz="2400" b="1">
                <a:solidFill>
                  <a:schemeClr val="dk1"/>
                </a:solidFill>
              </a:rPr>
              <a:t>освіта другого рівня</a:t>
            </a: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>
                <a:solidFill>
                  <a:schemeClr val="dk1"/>
                </a:solidFill>
              </a:rPr>
              <a:t>з міжнародним компонентом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Такі </a:t>
            </a:r>
            <a:r>
              <a:rPr lang="en-US" sz="2400">
                <a:solidFill>
                  <a:schemeClr val="dk1"/>
                </a:solidFill>
              </a:rPr>
              <a:t>проекти реалізуються консорціумом університетів з різних країні, як мінімум три університети з трьох різних країн, що беруть участь в 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Erasmus+. </a:t>
            </a:r>
            <a:r>
              <a:rPr lang="en-US" sz="2400">
                <a:solidFill>
                  <a:schemeClr val="dk1"/>
                </a:solidFill>
              </a:rPr>
              <a:t>Навчальна програма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що триває рік, півтора чи два роки повинна реалізовуватись щонайменше в двох партнерських країнах.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З питанням вступу на такі програми мають право звертатись випускники з як мінімум завершеним бакалавратом. Кандидати повинні звертатись безпосередньо до консорціуму університетів, що реалізують такого типу навчання. </a:t>
            </a:r>
          </a:p>
        </p:txBody>
      </p:sp>
    </p:spTree>
    <p:extLst>
      <p:ext uri="{BB962C8B-B14F-4D97-AF65-F5344CB8AC3E}">
        <p14:creationId xmlns:p14="http://schemas.microsoft.com/office/powerpoint/2010/main" val="445735180"/>
      </p:ext>
    </p:extLst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12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2800" b="1">
                <a:solidFill>
                  <a:schemeClr val="dk2"/>
                </a:solidFill>
              </a:rPr>
              <a:t>Співпраця задля іновацій та обміну добрими практиками</a:t>
            </a:r>
            <a:r>
              <a:rPr lang="en-US" sz="28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(KA2)</a:t>
            </a:r>
          </a:p>
        </p:txBody>
      </p:sp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457200" y="1719261"/>
            <a:ext cx="8229600" cy="44116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>
                <a:solidFill>
                  <a:schemeClr val="dk1"/>
                </a:solidFill>
              </a:rPr>
              <a:t>стратегічні партнерства між організаціями чи інституціями, що працюють в сфері освіти або інших відповідних секторах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>
                <a:solidFill>
                  <a:schemeClr val="dk1"/>
                </a:solidFill>
              </a:rPr>
              <a:t>партнерства між підприємцями та освітніми інституціями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Такі партнерства можуть існувати в наступних формах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    </a:t>
            </a:r>
            <a:r>
              <a:rPr lang="en-US" sz="2400">
                <a:solidFill>
                  <a:schemeClr val="dk1"/>
                </a:solidFill>
              </a:rPr>
              <a:t>обєднання задля знань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(Knowledge Alliances)</a:t>
            </a:r>
            <a:b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    </a:t>
            </a:r>
            <a:r>
              <a:rPr lang="en-US" sz="2400">
                <a:solidFill>
                  <a:schemeClr val="dk1"/>
                </a:solidFill>
              </a:rPr>
              <a:t>секторні обєднання задля вмінь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(Sector  Skills Alliances)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    </a:t>
            </a:r>
            <a:r>
              <a:rPr lang="en-US" sz="2400">
                <a:solidFill>
                  <a:schemeClr val="dk1"/>
                </a:solidFill>
              </a:rPr>
              <a:t>інформаційні платформи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що включають в себе всі сектори освіти та навчань.</a:t>
            </a:r>
          </a:p>
        </p:txBody>
      </p:sp>
    </p:spTree>
    <p:extLst>
      <p:ext uri="{BB962C8B-B14F-4D97-AF65-F5344CB8AC3E}">
        <p14:creationId xmlns:p14="http://schemas.microsoft.com/office/powerpoint/2010/main" val="3687352108"/>
      </p:ext>
    </p:extLst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13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Shape 297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3200" b="1">
                <a:solidFill>
                  <a:schemeClr val="dk2"/>
                </a:solidFill>
              </a:rPr>
              <a:t>Стратегічні партнерства</a:t>
            </a: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(KA2)</a:t>
            </a:r>
          </a:p>
        </p:txBody>
      </p:sp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468312" y="1341437"/>
            <a:ext cx="8229600" cy="44116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>
                <a:solidFill>
                  <a:schemeClr val="dk1"/>
                </a:solidFill>
              </a:rPr>
              <a:t>Стратегічне партнерство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000">
                <a:solidFill>
                  <a:schemeClr val="dk1"/>
                </a:solidFill>
              </a:rPr>
              <a:t>Метою такого типу проектів є впровадження та поширення інноваційних рішень в університетах. Ефектом (результатом) таких проектів повинна бути модернізація освітньої пропозиції, її наближення до суспільних та економічних потреб та покращення якості навчання.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>
                <a:solidFill>
                  <a:schemeClr val="dk1"/>
                </a:solidFill>
              </a:rPr>
              <a:t>Партнери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000">
                <a:solidFill>
                  <a:schemeClr val="dk1"/>
                </a:solidFill>
              </a:rPr>
              <a:t>Учасниками можуть бути інституції з країн-учасників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Erasmus+ </a:t>
            </a:r>
            <a:r>
              <a:rPr lang="en-US" sz="2000">
                <a:solidFill>
                  <a:schemeClr val="dk1"/>
                </a:solidFill>
              </a:rPr>
              <a:t>та потенційно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2000">
                <a:solidFill>
                  <a:schemeClr val="dk1"/>
                </a:solidFill>
              </a:rPr>
              <a:t>організації з інших країн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(tj. </a:t>
            </a:r>
            <a:r>
              <a:rPr lang="en-US" sz="2000">
                <a:solidFill>
                  <a:schemeClr val="dk1"/>
                </a:solidFill>
              </a:rPr>
              <a:t>партнерських країн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r>
              <a:rPr lang="en-US" sz="2000">
                <a:solidFill>
                  <a:schemeClr val="dk1"/>
                </a:solidFill>
              </a:rPr>
              <a:t>Мінімальний склад консорціуму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як мінімум три інституції з тр</a:t>
            </a:r>
            <a:r>
              <a:rPr lang="en-US" sz="2000">
                <a:solidFill>
                  <a:schemeClr val="dk1"/>
                </a:solidFill>
              </a:rPr>
              <a:t>ьох різних країн-учасників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Erasmus+. Університети, що беруть участь в проекті, повинні мати Карту Erasmusa </a:t>
            </a:r>
            <a:r>
              <a:rPr lang="en-US" sz="2000">
                <a:solidFill>
                  <a:schemeClr val="dk1"/>
                </a:solidFill>
              </a:rPr>
              <a:t>для Вищої Освіти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9203714"/>
      </p:ext>
    </p:extLst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14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Shape 304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3200" b="1">
                <a:solidFill>
                  <a:schemeClr val="dk2"/>
                </a:solidFill>
              </a:rPr>
              <a:t>Стратегічні партнерства</a:t>
            </a: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(KA2)</a:t>
            </a:r>
          </a:p>
        </p:txBody>
      </p:sp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468300" y="1341423"/>
            <a:ext cx="8229600" cy="5003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>
                <a:solidFill>
                  <a:schemeClr val="dk1"/>
                </a:solidFill>
              </a:rPr>
              <a:t>Час тривання проекту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Два або три роки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>
                <a:solidFill>
                  <a:schemeClr val="dk1"/>
                </a:solidFill>
              </a:rPr>
              <a:t>Дії в рамках проекту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Поза діями, безпосередньо повязаними з співпрацею партнерів, таких як міжнародні зустрічі, проект також може передбачати: інтенсивні курси для студентів, короткі стажування для працівників, короткотермінові виїзди для студентів (до двох місяців), поєднані з так званою віртуальною мобільністю (участь в заняттях в закордонному університеті через Інтернет) та довготермінові виїзди викладачів з метою проведення заняь в партнерських університетах. </a:t>
            </a:r>
          </a:p>
        </p:txBody>
      </p:sp>
    </p:spTree>
    <p:extLst>
      <p:ext uri="{BB962C8B-B14F-4D97-AF65-F5344CB8AC3E}">
        <p14:creationId xmlns:p14="http://schemas.microsoft.com/office/powerpoint/2010/main" val="3379234745"/>
      </p:ext>
    </p:extLst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15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Shape 311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3200" b="1">
                <a:solidFill>
                  <a:schemeClr val="dk2"/>
                </a:solidFill>
              </a:rPr>
              <a:t>Підтримка реформ освітньої політики</a:t>
            </a: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(KA3)</a:t>
            </a:r>
          </a:p>
        </p:txBody>
      </p:sp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457200" y="1484312"/>
            <a:ext cx="8229600" cy="46466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>
                <a:solidFill>
                  <a:schemeClr val="dk1"/>
                </a:solidFill>
              </a:rPr>
              <a:t>впровадження політик ЄС в сфері освіти та навчань, наприклад стосовно впровадження болонського процесу.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>
                <a:solidFill>
                  <a:schemeClr val="dk1"/>
                </a:solidFill>
              </a:rPr>
              <a:t>провадження в країнах-учасниках інструментів взаємного визнання кваліфікацій та освітніх рівнів.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>
                <a:solidFill>
                  <a:schemeClr val="dk1"/>
                </a:solidFill>
              </a:rPr>
              <a:t>підтримка європейських мереж та неурядових організацій в сфері освіти та науки.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>
                <a:solidFill>
                  <a:schemeClr val="dk1"/>
                </a:solidFill>
              </a:rPr>
              <a:t>політичний діалог з відповідними європейськими зацікавленими сторонами в сфері освіти та науки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>
                <a:solidFill>
                  <a:schemeClr val="dk1"/>
                </a:solidFill>
              </a:rPr>
              <a:t>підтримка національних осередків визнання академічної освіти 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(NARIC), Eurydice, </a:t>
            </a:r>
            <a:r>
              <a:rPr lang="en-US" sz="2400">
                <a:solidFill>
                  <a:schemeClr val="dk1"/>
                </a:solidFill>
              </a:rPr>
              <a:t>мережі 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Euroguidance, </a:t>
            </a:r>
            <a:r>
              <a:rPr lang="en-US" sz="2400">
                <a:solidFill>
                  <a:schemeClr val="dk1"/>
                </a:solidFill>
              </a:rPr>
              <a:t>національні центри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Europass</a:t>
            </a:r>
          </a:p>
        </p:txBody>
      </p:sp>
    </p:spTree>
    <p:extLst>
      <p:ext uri="{BB962C8B-B14F-4D97-AF65-F5344CB8AC3E}">
        <p14:creationId xmlns:p14="http://schemas.microsoft.com/office/powerpoint/2010/main" val="817417293"/>
      </p:ext>
    </p:extLst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16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Shape 318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Jean Monnet</a:t>
            </a:r>
          </a:p>
        </p:txBody>
      </p:sp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457200" y="1484312"/>
            <a:ext cx="8229600" cy="46466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Базові поняття та цілі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2400">
                <a:solidFill>
                  <a:schemeClr val="dk1"/>
                </a:solidFill>
              </a:rPr>
              <a:t>Забезпечення високого рівня вищої освіти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2400">
                <a:solidFill>
                  <a:schemeClr val="dk1"/>
                </a:solidFill>
              </a:rPr>
              <a:t>Покращення співпраці та промоція результатів досліджень на високому рівні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2400">
                <a:solidFill>
                  <a:schemeClr val="dk1"/>
                </a:solidFill>
              </a:rPr>
              <a:t>Відкритя нових технологій, популяризація міжнародних дискусій та рефлексій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Збільшення кількості викладачів, що спеціалізуються </a:t>
            </a:r>
            <a:r>
              <a:rPr lang="en-US" sz="2400">
                <a:solidFill>
                  <a:schemeClr val="dk1"/>
                </a:solidFill>
              </a:rPr>
              <a:t>в тематиці ЄС та розширеня освітньої пропозицію в цій сфері.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Заохочення до участі в процесі європейської інтеграції</a:t>
            </a:r>
          </a:p>
        </p:txBody>
      </p:sp>
    </p:spTree>
    <p:extLst>
      <p:ext uri="{BB962C8B-B14F-4D97-AF65-F5344CB8AC3E}">
        <p14:creationId xmlns:p14="http://schemas.microsoft.com/office/powerpoint/2010/main" val="3249489097"/>
      </p:ext>
    </p:extLst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/>
              <a:t>Marie </a:t>
            </a:r>
            <a:r>
              <a:rPr lang="en-US" dirty="0" err="1"/>
              <a:t>Skłodowska</a:t>
            </a:r>
            <a:r>
              <a:rPr lang="en-US" dirty="0"/>
              <a:t>-Curie </a:t>
            </a:r>
            <a:r>
              <a:rPr lang="en-US" dirty="0" smtClean="0"/>
              <a:t>actions</a:t>
            </a:r>
            <a:endParaRPr lang="uk-U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92" y="778714"/>
            <a:ext cx="9252520" cy="6250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518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Науковці </a:t>
            </a:r>
            <a:endParaRPr lang="uk-UA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253323"/>
              </p:ext>
            </p:extLst>
          </p:nvPr>
        </p:nvGraphicFramePr>
        <p:xfrm>
          <a:off x="179512" y="1600200"/>
          <a:ext cx="8784976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ESR</a:t>
                      </a:r>
                      <a:r>
                        <a:rPr lang="uk-UA" sz="3600" dirty="0" smtClean="0"/>
                        <a:t/>
                      </a:r>
                      <a:br>
                        <a:rPr lang="uk-UA" sz="3600" dirty="0" smtClean="0"/>
                      </a:br>
                      <a:r>
                        <a:rPr lang="uk-UA" sz="2800" b="0" dirty="0" smtClean="0"/>
                        <a:t>(недосвідчений науковець)</a:t>
                      </a:r>
                      <a:r>
                        <a:rPr lang="en-US" sz="2800" dirty="0" smtClean="0"/>
                        <a:t/>
                      </a:r>
                      <a:br>
                        <a:rPr lang="en-US" sz="2800" dirty="0" smtClean="0"/>
                      </a:br>
                      <a:r>
                        <a:rPr lang="en-US" sz="2800" dirty="0" smtClean="0"/>
                        <a:t>&lt;4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ru-RU" sz="2800" baseline="0" dirty="0" smtClean="0"/>
                        <a:t>рок</a:t>
                      </a:r>
                      <a:r>
                        <a:rPr lang="uk-UA" sz="2800" baseline="0" dirty="0" err="1" smtClean="0"/>
                        <a:t>ів</a:t>
                      </a:r>
                      <a:r>
                        <a:rPr lang="uk-UA" sz="2800" baseline="0" dirty="0" smtClean="0"/>
                        <a:t/>
                      </a:r>
                      <a:br>
                        <a:rPr lang="uk-UA" sz="2800" baseline="0" dirty="0" smtClean="0"/>
                      </a:br>
                      <a:r>
                        <a:rPr lang="uk-UA" sz="2800" baseline="0" dirty="0" smtClean="0"/>
                        <a:t>37320 </a:t>
                      </a:r>
                      <a:r>
                        <a:rPr lang="ru-RU" sz="2800" baseline="0" dirty="0" smtClean="0"/>
                        <a:t>€ на р</a:t>
                      </a:r>
                      <a:r>
                        <a:rPr lang="uk-UA" sz="2800" baseline="0" dirty="0" err="1" smtClean="0"/>
                        <a:t>ік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ER</a:t>
                      </a:r>
                      <a:r>
                        <a:rPr lang="en-US" sz="3600" dirty="0" smtClean="0"/>
                        <a:t> </a:t>
                      </a:r>
                      <a:r>
                        <a:rPr lang="uk-UA" sz="3600" dirty="0" smtClean="0"/>
                        <a:t/>
                      </a:r>
                      <a:br>
                        <a:rPr lang="uk-UA" sz="3600" dirty="0" smtClean="0"/>
                      </a:br>
                      <a:r>
                        <a:rPr lang="ru-RU" sz="2800" dirty="0" smtClean="0"/>
                        <a:t>(</a:t>
                      </a:r>
                      <a:r>
                        <a:rPr lang="uk-UA" sz="2800" noProof="0" dirty="0" smtClean="0"/>
                        <a:t>досвідчений науковець</a:t>
                      </a:r>
                      <a:r>
                        <a:rPr lang="ru-RU" sz="2800" dirty="0" smtClean="0"/>
                        <a:t>)</a:t>
                      </a:r>
                      <a:br>
                        <a:rPr lang="ru-RU" sz="2800" dirty="0" smtClean="0"/>
                      </a:br>
                      <a:r>
                        <a:rPr lang="ru-RU" sz="2800" dirty="0" smtClean="0"/>
                        <a:t>≥ 4 </a:t>
                      </a:r>
                      <a:r>
                        <a:rPr lang="ru-RU" sz="2800" dirty="0" err="1" smtClean="0"/>
                        <a:t>років</a:t>
                      </a:r>
                      <a:r>
                        <a:rPr lang="ru-RU" sz="2800" dirty="0" smtClean="0"/>
                        <a:t/>
                      </a:r>
                      <a:br>
                        <a:rPr lang="ru-RU" sz="2800" dirty="0" smtClean="0"/>
                      </a:br>
                      <a:r>
                        <a:rPr lang="ru-RU" sz="2800" dirty="0" smtClean="0"/>
                        <a:t>55 800 </a:t>
                      </a:r>
                      <a:r>
                        <a:rPr lang="ru-RU" sz="2800" dirty="0" smtClean="0"/>
                        <a:t>€ на </a:t>
                      </a:r>
                      <a:r>
                        <a:rPr lang="ru-RU" sz="2800" dirty="0" err="1" smtClean="0"/>
                        <a:t>рік</a:t>
                      </a:r>
                      <a:endParaRPr lang="uk-UA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634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19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Shape 333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3900" b="1" dirty="0" err="1">
                <a:solidFill>
                  <a:schemeClr val="dk2"/>
                </a:solidFill>
              </a:rPr>
              <a:t>Аплікаційна</a:t>
            </a:r>
            <a:r>
              <a:rPr lang="en-US" sz="3900" b="1" dirty="0">
                <a:solidFill>
                  <a:schemeClr val="dk2"/>
                </a:solidFill>
              </a:rPr>
              <a:t> </a:t>
            </a:r>
            <a:r>
              <a:rPr lang="en-US" sz="3900" b="1" dirty="0" err="1">
                <a:solidFill>
                  <a:schemeClr val="dk2"/>
                </a:solidFill>
              </a:rPr>
              <a:t>заявка</a:t>
            </a:r>
            <a:r>
              <a:rPr lang="en-US" sz="3900" b="1" dirty="0">
                <a:solidFill>
                  <a:schemeClr val="dk2"/>
                </a:solidFill>
              </a:rPr>
              <a:t> </a:t>
            </a:r>
            <a:r>
              <a:rPr lang="en-US" sz="3900" b="1" dirty="0" smtClean="0">
                <a:solidFill>
                  <a:schemeClr val="dk2"/>
                </a:solidFill>
              </a:rPr>
              <a:t>Horizon </a:t>
            </a:r>
            <a:r>
              <a:rPr lang="ru-RU" sz="3900" b="1" dirty="0" smtClean="0">
                <a:solidFill>
                  <a:schemeClr val="dk2"/>
                </a:solidFill>
              </a:rPr>
              <a:t>2020</a:t>
            </a:r>
            <a:endParaRPr lang="en-US" sz="3900" b="1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endParaRPr sz="3900" b="1" dirty="0">
              <a:solidFill>
                <a:schemeClr val="dk2"/>
              </a:solidFill>
            </a:endParaRPr>
          </a:p>
        </p:txBody>
      </p:sp>
      <p:sp>
        <p:nvSpPr>
          <p:cNvPr id="334" name="Shape 334"/>
          <p:cNvSpPr txBox="1">
            <a:spLocks noGrp="1"/>
          </p:cNvSpPr>
          <p:nvPr>
            <p:ph type="body" idx="1"/>
          </p:nvPr>
        </p:nvSpPr>
        <p:spPr>
          <a:xfrm>
            <a:off x="457200" y="1557337"/>
            <a:ext cx="8229600" cy="4895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800" b="1" dirty="0" err="1">
                <a:solidFill>
                  <a:schemeClr val="dk1"/>
                </a:solidFill>
              </a:rPr>
              <a:t>Як</a:t>
            </a:r>
            <a:r>
              <a:rPr lang="en-US" sz="2800" b="1" dirty="0">
                <a:solidFill>
                  <a:schemeClr val="dk1"/>
                </a:solidFill>
              </a:rPr>
              <a:t> </a:t>
            </a:r>
            <a:r>
              <a:rPr lang="en-US" sz="2800" b="1" dirty="0" err="1">
                <a:solidFill>
                  <a:schemeClr val="dk1"/>
                </a:solidFill>
              </a:rPr>
              <a:t>подати</a:t>
            </a:r>
            <a:r>
              <a:rPr lang="en-US" sz="2800" b="1" dirty="0">
                <a:solidFill>
                  <a:schemeClr val="dk1"/>
                </a:solidFill>
              </a:rPr>
              <a:t> </a:t>
            </a:r>
            <a:r>
              <a:rPr lang="en-US" sz="2800" b="1" dirty="0" err="1">
                <a:solidFill>
                  <a:schemeClr val="dk1"/>
                </a:solidFill>
              </a:rPr>
              <a:t>проектну</a:t>
            </a:r>
            <a:r>
              <a:rPr lang="en-US" sz="2800" b="1" dirty="0">
                <a:solidFill>
                  <a:schemeClr val="dk1"/>
                </a:solidFill>
              </a:rPr>
              <a:t> </a:t>
            </a:r>
            <a:r>
              <a:rPr lang="en-US" sz="2800" b="1" dirty="0" err="1">
                <a:solidFill>
                  <a:schemeClr val="dk1"/>
                </a:solidFill>
              </a:rPr>
              <a:t>заявку</a:t>
            </a:r>
            <a:r>
              <a:rPr lang="en-US" sz="2800" b="1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endParaRPr lang="en-US" sz="2800" b="1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800" dirty="0" err="1">
                <a:solidFill>
                  <a:schemeClr val="dk1"/>
                </a:solidFill>
              </a:rPr>
              <a:t>Щоб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розпочати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процес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подачі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заявки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організація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повинна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</a:rPr>
              <a:t>зареєструватись</a:t>
            </a:r>
            <a:r>
              <a:rPr lang="en-US" sz="2800" dirty="0" smtClean="0">
                <a:solidFill>
                  <a:schemeClr val="dk1"/>
                </a:solidFill>
              </a:rPr>
              <a:t> </a:t>
            </a:r>
            <a:r>
              <a:rPr lang="en-US" sz="2800" dirty="0">
                <a:solidFill>
                  <a:schemeClr val="dk1"/>
                </a:solidFill>
              </a:rPr>
              <a:t>в </a:t>
            </a:r>
            <a:r>
              <a:rPr lang="en-US" sz="2800" dirty="0" err="1">
                <a:solidFill>
                  <a:schemeClr val="dk1"/>
                </a:solidFill>
              </a:rPr>
              <a:t>базі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en-US" sz="28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ECAS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 </a:t>
            </a:r>
            <a:r>
              <a:rPr lang="en-US" sz="2800" b="0" i="1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European Commission Authentication System – ECAS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2800" dirty="0" err="1">
                <a:solidFill>
                  <a:schemeClr val="dk1"/>
                </a:solidFill>
              </a:rPr>
              <a:t>та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на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b="1" dirty="0" err="1">
                <a:solidFill>
                  <a:schemeClr val="dk1"/>
                </a:solidFill>
              </a:rPr>
              <a:t>Порталі</a:t>
            </a:r>
            <a:r>
              <a:rPr lang="en-US" sz="2800" b="1" dirty="0">
                <a:solidFill>
                  <a:schemeClr val="dk1"/>
                </a:solidFill>
              </a:rPr>
              <a:t> </a:t>
            </a:r>
            <a:r>
              <a:rPr lang="en-US" sz="2800" b="1" dirty="0" err="1">
                <a:solidFill>
                  <a:schemeClr val="dk1"/>
                </a:solidFill>
              </a:rPr>
              <a:t>Учасника</a:t>
            </a:r>
            <a:r>
              <a:rPr lang="en-US" sz="28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системі</a:t>
            </a:r>
            <a:r>
              <a:rPr lang="en-US" sz="28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URF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800" b="0" i="1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Unique Registration Facility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щоб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отримати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необхідних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процесу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унікальний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реєстраційний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номер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– </a:t>
            </a:r>
            <a:r>
              <a:rPr lang="en-US" sz="28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PIC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800" b="0" i="1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Personal Identification Code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82676780"/>
      </p:ext>
    </p:extLst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2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457200" y="1719261"/>
            <a:ext cx="8229600" cy="44116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uk-UA" sz="2400" dirty="0" smtClean="0">
                <a:solidFill>
                  <a:schemeClr val="dk1"/>
                </a:solidFill>
              </a:rPr>
              <a:t>Проекти в сфері освіти можуть включати в себе:</a:t>
            </a:r>
          </a:p>
          <a:p>
            <a:pPr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dk1"/>
                </a:solidFill>
              </a:rPr>
              <a:t>організація виїздів студентів та наукових працівників (мобільність) </a:t>
            </a:r>
          </a:p>
          <a:p>
            <a:pPr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dk1"/>
                </a:solidFill>
              </a:rPr>
              <a:t>створення нових начальних програм та вдосконалення методів навчання </a:t>
            </a:r>
          </a:p>
          <a:p>
            <a:pPr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dk1"/>
                </a:solidFill>
              </a:rPr>
              <a:t>проведення спільних наукових досліджень</a:t>
            </a:r>
            <a:r>
              <a:rPr lang="uk-UA" sz="2400" b="0" i="0" u="none" strike="noStrike" cap="none" baseline="0" dirty="0" smtClean="0">
                <a:solidFill>
                  <a:schemeClr val="dk1"/>
                </a:solidFill>
                <a:sym typeface="Arial"/>
              </a:rPr>
              <a:t> </a:t>
            </a:r>
          </a:p>
          <a:p>
            <a:pPr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dk1"/>
                </a:solidFill>
              </a:rPr>
              <a:t>обмін досвідом та до</a:t>
            </a:r>
            <a:r>
              <a:rPr lang="ru-RU" sz="2400" dirty="0">
                <a:solidFill>
                  <a:schemeClr val="dk1"/>
                </a:solidFill>
              </a:rPr>
              <a:t>б</a:t>
            </a:r>
            <a:r>
              <a:rPr lang="uk-UA" sz="2400" dirty="0" smtClean="0">
                <a:solidFill>
                  <a:schemeClr val="dk1"/>
                </a:solidFill>
              </a:rPr>
              <a:t>рими практиками між університетами</a:t>
            </a:r>
          </a:p>
          <a:p>
            <a:pPr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dk1"/>
                </a:solidFill>
              </a:rPr>
              <a:t>організація міжнародних конференцій та семінарів</a:t>
            </a:r>
            <a:endParaRPr lang="uk-UA" sz="2400" dirty="0">
              <a:solidFill>
                <a:schemeClr val="dk1"/>
              </a:solidFill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900" b="1" dirty="0" err="1">
                <a:solidFill>
                  <a:schemeClr val="dk2"/>
                </a:solidFill>
              </a:rPr>
              <a:t>Можливості</a:t>
            </a:r>
            <a:r>
              <a:rPr lang="en-US" sz="3900" b="1" dirty="0">
                <a:solidFill>
                  <a:schemeClr val="dk2"/>
                </a:solidFill>
              </a:rPr>
              <a:t> </a:t>
            </a:r>
            <a:r>
              <a:rPr lang="en-US" sz="3900" b="1" dirty="0" err="1">
                <a:solidFill>
                  <a:schemeClr val="dk2"/>
                </a:solidFill>
              </a:rPr>
              <a:t>співпраці</a:t>
            </a:r>
            <a:endParaRPr lang="en-US" sz="3900" b="1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751646"/>
      </p:ext>
    </p:extLst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20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Shape 341"/>
          <p:cNvSpPr txBox="1">
            <a:spLocks noGrp="1"/>
          </p:cNvSpPr>
          <p:nvPr>
            <p:ph type="title"/>
          </p:nvPr>
        </p:nvSpPr>
        <p:spPr>
          <a:xfrm>
            <a:off x="457200" y="404664"/>
            <a:ext cx="7543800" cy="10129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3900" b="1" dirty="0" err="1">
                <a:solidFill>
                  <a:schemeClr val="dk2"/>
                </a:solidFill>
              </a:rPr>
              <a:t>Аплікаційна</a:t>
            </a:r>
            <a:r>
              <a:rPr lang="en-US" sz="3900" b="1" dirty="0">
                <a:solidFill>
                  <a:schemeClr val="dk2"/>
                </a:solidFill>
              </a:rPr>
              <a:t> </a:t>
            </a:r>
            <a:r>
              <a:rPr lang="en-US" sz="3900" b="1" dirty="0" err="1" smtClean="0">
                <a:solidFill>
                  <a:schemeClr val="dk2"/>
                </a:solidFill>
              </a:rPr>
              <a:t>заявка</a:t>
            </a:r>
            <a:endParaRPr lang="en-US" sz="3900" b="1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endParaRPr sz="3900" b="1" dirty="0">
              <a:solidFill>
                <a:schemeClr val="dk2"/>
              </a:solidFill>
            </a:endParaRPr>
          </a:p>
        </p:txBody>
      </p:sp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457200" y="1557337"/>
            <a:ext cx="8229600" cy="4895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en-US" sz="2400" b="1">
                <a:solidFill>
                  <a:schemeClr val="dk1"/>
                </a:solidFill>
              </a:rPr>
              <a:t>Реєстрація в базі</a:t>
            </a: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ECAS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>
                <a:solidFill>
                  <a:schemeClr val="dk1"/>
                </a:solidFill>
              </a:rPr>
              <a:t>Щоб розпочати процес подачі заявки, необхідно зареєструватись в системі </a:t>
            </a: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ECAS ( European Commission Authentication System – ECAS).</a:t>
            </a:r>
            <a:b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>
                <a:solidFill>
                  <a:schemeClr val="dk1"/>
                </a:solidFill>
              </a:rPr>
              <a:t>Сервіс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ECAS надає можливість користувачу отримати доступ до більшості цифрових інструментів, створених або підтримуваних інституціями ЄС</a:t>
            </a:r>
            <a:r>
              <a:rPr lang="en-US" sz="2400">
                <a:solidFill>
                  <a:schemeClr val="dk1"/>
                </a:solidFill>
              </a:rPr>
              <a:t>. Ключовою інформацією при реєстрації є адрес 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e-mail. </a:t>
            </a:r>
            <a:r>
              <a:rPr lang="en-US" sz="2400">
                <a:solidFill>
                  <a:schemeClr val="dk1"/>
                </a:solidFill>
              </a:rPr>
              <a:t>Рекомендованим є створення профілю в 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ECAS з використанням загального адресу e-mail </a:t>
            </a:r>
            <a:r>
              <a:rPr lang="en-US" sz="2400">
                <a:solidFill>
                  <a:schemeClr val="dk1"/>
                </a:solidFill>
              </a:rPr>
              <a:t>організації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), що дасть можливість в майбутньому редагувати загальні дані організації. </a:t>
            </a:r>
            <a:r>
              <a:rPr lang="en-US" sz="2400" b="0" i="0" u="sng" strike="noStrike" cap="none" baseline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https://webgate.ec.europa.eu/cas/wayf?caller=%2Fcas%2Feim%2Fexternal%2Fregister.cgi</a:t>
            </a:r>
          </a:p>
        </p:txBody>
      </p:sp>
    </p:spTree>
    <p:extLst>
      <p:ext uri="{BB962C8B-B14F-4D97-AF65-F5344CB8AC3E}">
        <p14:creationId xmlns:p14="http://schemas.microsoft.com/office/powerpoint/2010/main" val="1171601547"/>
      </p:ext>
    </p:extLst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21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Shape 349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3900" b="1" dirty="0" err="1">
                <a:solidFill>
                  <a:schemeClr val="dk2"/>
                </a:solidFill>
              </a:rPr>
              <a:t>Аплікаційна</a:t>
            </a:r>
            <a:r>
              <a:rPr lang="en-US" sz="3900" b="1" dirty="0">
                <a:solidFill>
                  <a:schemeClr val="dk2"/>
                </a:solidFill>
              </a:rPr>
              <a:t> </a:t>
            </a:r>
            <a:r>
              <a:rPr lang="en-US" sz="3900" b="1" dirty="0" err="1" smtClean="0">
                <a:solidFill>
                  <a:schemeClr val="dk2"/>
                </a:solidFill>
              </a:rPr>
              <a:t>заявка</a:t>
            </a:r>
            <a:r>
              <a:rPr lang="uk-UA" sz="3900" b="1" dirty="0" smtClean="0">
                <a:solidFill>
                  <a:schemeClr val="dk2"/>
                </a:solidFill>
              </a:rPr>
              <a:t> </a:t>
            </a:r>
            <a:endParaRPr lang="en-US" sz="3900" b="1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endParaRPr sz="3900" b="1" dirty="0">
              <a:solidFill>
                <a:schemeClr val="dk2"/>
              </a:solidFill>
            </a:endParaRPr>
          </a:p>
        </p:txBody>
      </p:sp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457200" y="1557337"/>
            <a:ext cx="8229600" cy="4895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en-US" sz="2400" b="1">
                <a:solidFill>
                  <a:schemeClr val="dk1"/>
                </a:solidFill>
              </a:rPr>
              <a:t>Реєстрація на порталі учасника та системі </a:t>
            </a: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Наступним кроком перед заповненням аплікаційної заявки є реєстрація інституції\організації на Порталі Учасника та системі 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URF (</a:t>
            </a:r>
            <a:r>
              <a:rPr lang="en-US" sz="24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Unique Registration Facility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 Після завершення реєстрації буде надано код PIC (</a:t>
            </a:r>
            <a:r>
              <a:rPr lang="en-US" sz="24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Personal Identification Code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зареєстрованої організації, а його підтвердження буде надіслано на e-mail особи, що проводила реєстрацію.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sng" strike="noStrike" cap="none" baseline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https://ec.europa.eu/education/participants/portal/desktop/en/home.html</a:t>
            </a:r>
          </a:p>
          <a:p>
            <a:pPr marL="342900" marR="0" lvl="0" indent="-23622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endParaRPr sz="2400" b="0" i="0" u="sng" strike="noStrike" cap="none" baseline="0">
              <a:solidFill>
                <a:schemeClr val="hlink"/>
              </a:solidFill>
              <a:latin typeface="Arial"/>
              <a:ea typeface="Arial"/>
              <a:cs typeface="Arial"/>
              <a:sym typeface="Arial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194203434"/>
      </p:ext>
    </p:extLst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>
            <a:normAutofit/>
          </a:bodyPr>
          <a:lstStyle/>
          <a:p>
            <a:r>
              <a:rPr lang="uk-UA" sz="6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</a:t>
            </a:r>
            <a:endParaRPr lang="uk-UA" sz="60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48113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E-mail  </a:t>
            </a:r>
            <a:r>
              <a:rPr lang="en-US" dirty="0" smtClean="0">
                <a:hlinkClick r:id="rId2"/>
              </a:rPr>
              <a:t>kushnir@ksu.ks.ua</a:t>
            </a:r>
            <a:r>
              <a:rPr lang="en-US" dirty="0" smtClean="0"/>
              <a:t>	</a:t>
            </a:r>
            <a:br>
              <a:rPr lang="en-US" dirty="0" smtClean="0"/>
            </a:br>
            <a:r>
              <a:rPr lang="en-US" dirty="0" smtClean="0"/>
              <a:t>FB </a:t>
            </a:r>
            <a:r>
              <a:rPr lang="en-US" dirty="0" err="1" smtClean="0">
                <a:solidFill>
                  <a:srgbClr val="0000FF"/>
                </a:solidFill>
              </a:rPr>
              <a:t>Nataliya</a:t>
            </a:r>
            <a:r>
              <a:rPr lang="en-US" dirty="0" smtClean="0">
                <a:solidFill>
                  <a:srgbClr val="0000FF"/>
                </a:solidFill>
              </a:rPr>
              <a:t> Kushnir</a:t>
            </a:r>
            <a:br>
              <a:rPr lang="en-US" dirty="0" smtClean="0">
                <a:solidFill>
                  <a:srgbClr val="0000FF"/>
                </a:solidFill>
              </a:rPr>
            </a:br>
            <a:endParaRPr lang="uk-U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76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3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900" b="1" dirty="0" err="1">
                <a:solidFill>
                  <a:schemeClr val="dk2"/>
                </a:solidFill>
              </a:rPr>
              <a:t>Програми</a:t>
            </a:r>
            <a:r>
              <a:rPr lang="en-US" sz="3900" b="1" dirty="0">
                <a:solidFill>
                  <a:schemeClr val="dk2"/>
                </a:solidFill>
              </a:rPr>
              <a:t> </a:t>
            </a:r>
            <a:r>
              <a:rPr lang="en-US" sz="3900" b="1" dirty="0" smtClean="0">
                <a:solidFill>
                  <a:schemeClr val="dk2"/>
                </a:solidFill>
              </a:rPr>
              <a:t>ЄС</a:t>
            </a:r>
            <a:r>
              <a:rPr lang="en-US" sz="3900" b="1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3900" b="1" i="0" u="none" strike="noStrike" cap="none" baseline="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457200" y="1484312"/>
            <a:ext cx="8435975" cy="46466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400" b="1" dirty="0" err="1">
                <a:solidFill>
                  <a:schemeClr val="dk1"/>
                </a:solidFill>
              </a:rPr>
              <a:t>Програми</a:t>
            </a:r>
            <a:r>
              <a:rPr lang="en-US" sz="2400" b="1" dirty="0">
                <a:solidFill>
                  <a:schemeClr val="dk1"/>
                </a:solidFill>
              </a:rPr>
              <a:t> ЄС є </a:t>
            </a:r>
            <a:r>
              <a:rPr lang="en-US" sz="2400" b="1" dirty="0" err="1">
                <a:solidFill>
                  <a:schemeClr val="dk1"/>
                </a:solidFill>
              </a:rPr>
              <a:t>популярними</a:t>
            </a:r>
            <a:r>
              <a:rPr lang="en-US" sz="2400" b="1" dirty="0">
                <a:solidFill>
                  <a:schemeClr val="dk1"/>
                </a:solidFill>
              </a:rPr>
              <a:t> </a:t>
            </a:r>
            <a:r>
              <a:rPr lang="en-US" sz="2400" b="1" dirty="0" err="1">
                <a:solidFill>
                  <a:schemeClr val="dk1"/>
                </a:solidFill>
              </a:rPr>
              <a:t>фінансовими</a:t>
            </a:r>
            <a:r>
              <a:rPr lang="en-US" sz="2400" b="1" dirty="0">
                <a:solidFill>
                  <a:schemeClr val="dk1"/>
                </a:solidFill>
              </a:rPr>
              <a:t> </a:t>
            </a:r>
            <a:r>
              <a:rPr lang="en-US" sz="2400" b="1" dirty="0" err="1">
                <a:solidFill>
                  <a:schemeClr val="dk1"/>
                </a:solidFill>
              </a:rPr>
              <a:t>інструментами</a:t>
            </a:r>
            <a:r>
              <a:rPr lang="en-US" sz="2400" b="1" dirty="0">
                <a:solidFill>
                  <a:schemeClr val="dk1"/>
                </a:solidFill>
              </a:rPr>
              <a:t>,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які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служать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для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започаткування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та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розвитку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міжнародної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співпраці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між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державами</a:t>
            </a:r>
            <a:r>
              <a:rPr lang="en-US" sz="2400" dirty="0">
                <a:solidFill>
                  <a:schemeClr val="dk1"/>
                </a:solidFill>
              </a:rPr>
              <a:t> в </a:t>
            </a:r>
            <a:r>
              <a:rPr lang="en-US" sz="2400" dirty="0" err="1">
                <a:solidFill>
                  <a:schemeClr val="dk1"/>
                </a:solidFill>
              </a:rPr>
              <a:t>вибраних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пріоритетах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політик</a:t>
            </a:r>
            <a:r>
              <a:rPr lang="en-US" sz="2400" dirty="0">
                <a:solidFill>
                  <a:schemeClr val="dk1"/>
                </a:solidFill>
              </a:rPr>
              <a:t> ЄС </a:t>
            </a:r>
            <a:r>
              <a:rPr lang="en-US" sz="2400" dirty="0" err="1">
                <a:solidFill>
                  <a:schemeClr val="dk1"/>
                </a:solidFill>
              </a:rPr>
              <a:t>через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реалізацію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довготермінових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міжнародних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проектів</a:t>
            </a:r>
            <a:r>
              <a:rPr lang="en-US" sz="2400" dirty="0">
                <a:solidFill>
                  <a:schemeClr val="dk1"/>
                </a:solidFill>
              </a:rPr>
              <a:t>.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72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Створенням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та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затвердженням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програм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займаються</a:t>
            </a:r>
            <a:r>
              <a:rPr lang="en-US" sz="2400" dirty="0">
                <a:solidFill>
                  <a:schemeClr val="dk1"/>
                </a:solidFill>
              </a:rPr>
              <a:t>  </a:t>
            </a:r>
            <a:r>
              <a:rPr lang="en-US" sz="2400" b="1" dirty="0" err="1">
                <a:solidFill>
                  <a:schemeClr val="dk1"/>
                </a:solidFill>
              </a:rPr>
              <a:t>Рада</a:t>
            </a:r>
            <a:r>
              <a:rPr lang="en-US" sz="2400" b="1" dirty="0">
                <a:solidFill>
                  <a:schemeClr val="dk1"/>
                </a:solidFill>
              </a:rPr>
              <a:t> </a:t>
            </a:r>
            <a:r>
              <a:rPr lang="en-US" sz="2400" b="1" dirty="0" err="1">
                <a:solidFill>
                  <a:schemeClr val="dk1"/>
                </a:solidFill>
              </a:rPr>
              <a:t>Європейського</a:t>
            </a:r>
            <a:r>
              <a:rPr lang="en-US" sz="2400" b="1" dirty="0">
                <a:solidFill>
                  <a:schemeClr val="dk1"/>
                </a:solidFill>
              </a:rPr>
              <a:t> </a:t>
            </a:r>
            <a:r>
              <a:rPr lang="en-US" sz="2400" b="1" dirty="0" err="1">
                <a:solidFill>
                  <a:schemeClr val="dk1"/>
                </a:solidFill>
              </a:rPr>
              <a:t>Союзу</a:t>
            </a:r>
            <a:r>
              <a:rPr lang="en-US" sz="2400" b="1" dirty="0">
                <a:solidFill>
                  <a:schemeClr val="dk1"/>
                </a:solidFill>
              </a:rPr>
              <a:t> </a:t>
            </a:r>
            <a:r>
              <a:rPr lang="en-US" sz="2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та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b="1" dirty="0" err="1">
                <a:solidFill>
                  <a:schemeClr val="dk1"/>
                </a:solidFill>
              </a:rPr>
              <a:t>Європейський</a:t>
            </a:r>
            <a:r>
              <a:rPr lang="en-US" sz="2400" b="1" dirty="0">
                <a:solidFill>
                  <a:schemeClr val="dk1"/>
                </a:solidFill>
              </a:rPr>
              <a:t> </a:t>
            </a:r>
            <a:r>
              <a:rPr lang="en-US" sz="2400" b="1" dirty="0" err="1">
                <a:solidFill>
                  <a:schemeClr val="dk1"/>
                </a:solidFill>
              </a:rPr>
              <a:t>Парламент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Фінансування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відбувається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 </a:t>
            </a: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Бюджету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Європейського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Союзу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47761302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4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900" b="1" dirty="0" err="1">
                <a:solidFill>
                  <a:schemeClr val="dk2"/>
                </a:solidFill>
              </a:rPr>
              <a:t>Програми</a:t>
            </a:r>
            <a:r>
              <a:rPr lang="en-US" sz="3900" b="1" dirty="0">
                <a:solidFill>
                  <a:schemeClr val="dk2"/>
                </a:solidFill>
              </a:rPr>
              <a:t> ЄС</a:t>
            </a:r>
            <a:r>
              <a:rPr lang="en-US" sz="3900" b="1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900" b="1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UE</a:t>
            </a:r>
            <a:endParaRPr lang="en-US" sz="3900" b="1" i="0" u="none" strike="noStrike" cap="none" baseline="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468312" y="1844675"/>
            <a:ext cx="8675688" cy="4698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dirty="0" err="1">
                <a:solidFill>
                  <a:schemeClr val="dk1"/>
                </a:solidFill>
              </a:rPr>
              <a:t>Основними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програмами</a:t>
            </a:r>
            <a:r>
              <a:rPr lang="en-US" sz="2400" dirty="0">
                <a:solidFill>
                  <a:schemeClr val="dk1"/>
                </a:solidFill>
              </a:rPr>
              <a:t> в </a:t>
            </a:r>
            <a:r>
              <a:rPr lang="en-US" sz="2400" dirty="0" err="1">
                <a:solidFill>
                  <a:schemeClr val="dk1"/>
                </a:solidFill>
              </a:rPr>
              <a:t>сфері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науки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та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освіти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на</a:t>
            </a:r>
            <a:r>
              <a:rPr lang="en-US" sz="2400" dirty="0">
                <a:solidFill>
                  <a:schemeClr val="dk1"/>
                </a:solidFill>
              </a:rPr>
              <a:t> 2014-2020 </a:t>
            </a:r>
            <a:r>
              <a:rPr lang="en-US" sz="2400" dirty="0" err="1">
                <a:solidFill>
                  <a:schemeClr val="dk1"/>
                </a:solidFill>
              </a:rPr>
              <a:t>бюджетний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період</a:t>
            </a:r>
            <a:r>
              <a:rPr lang="en-US" sz="2400" dirty="0">
                <a:solidFill>
                  <a:schemeClr val="dk1"/>
                </a:solidFill>
              </a:rPr>
              <a:t> є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lvl="0" indent="0">
              <a:spcBef>
                <a:spcPts val="480"/>
              </a:spcBef>
              <a:buSzPct val="70000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Erasmus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uk-UA" sz="24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uk-UA" sz="24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-UA" sz="24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://www.erasmusplus.org.ua</a:t>
            </a:r>
            <a:r>
              <a:rPr lang="en-US" sz="2400" dirty="0" smtClean="0">
                <a:hlinkClick r:id="rId3"/>
              </a:rPr>
              <a:t>/</a:t>
            </a:r>
            <a:r>
              <a:rPr lang="uk-UA" sz="2400" dirty="0" smtClean="0"/>
              <a:t> </a:t>
            </a:r>
          </a:p>
          <a:p>
            <a:pPr marL="0" lvl="0" indent="0">
              <a:spcBef>
                <a:spcPts val="480"/>
              </a:spcBef>
              <a:buSzPct val="70000"/>
            </a:pPr>
            <a:endParaRPr lang="en-US" sz="24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480"/>
              </a:spcBef>
              <a:buSzPct val="70000"/>
            </a:pP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Horyzont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2020</a:t>
            </a:r>
            <a:r>
              <a:rPr lang="uk-UA" sz="24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uk-UA" sz="24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-UA" sz="24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://ec.europa.eu/programmes/horizon2020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/</a:t>
            </a:r>
            <a:r>
              <a:rPr lang="uk-UA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endParaRPr sz="24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3622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endParaRPr sz="24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372100"/>
            <a:ext cx="2505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969116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74"/>
            <a:ext cx="8229600" cy="971554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44292"/>
            <a:ext cx="6768752" cy="6056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6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>
                <a:solidFill>
                  <a:schemeClr val="dk2"/>
                </a:solidFill>
              </a:rPr>
              <a:t>Програма</a:t>
            </a: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Erasmus +</a:t>
            </a:r>
          </a:p>
        </p:txBody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457200" y="1412875"/>
            <a:ext cx="8229600" cy="47180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>
                <a:solidFill>
                  <a:schemeClr val="dk1"/>
                </a:solidFill>
              </a:rPr>
              <a:t>Програма в сфері освіти, навчань, молоді та спорту на 2014-2020 роки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2400">
                <a:solidFill>
                  <a:schemeClr val="dk1"/>
                </a:solidFill>
              </a:rPr>
              <a:t>замінив собою наступні програми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.: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</a:t>
            </a:r>
            <a:r>
              <a:rPr lang="en-US" sz="2400">
                <a:solidFill>
                  <a:schemeClr val="dk1"/>
                </a:solidFill>
              </a:rPr>
              <a:t>Навчання протягом життя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400">
                <a:solidFill>
                  <a:schemeClr val="dk1"/>
                </a:solidFill>
              </a:rPr>
              <a:t>прграма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LLP),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</a:t>
            </a:r>
            <a:r>
              <a:rPr lang="en-US" sz="2400">
                <a:solidFill>
                  <a:schemeClr val="dk1"/>
                </a:solidFill>
              </a:rPr>
              <a:t>Молодь в дії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Erasmus Mundus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Tempus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Alfa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Edulink</a:t>
            </a:r>
          </a:p>
        </p:txBody>
      </p:sp>
      <p:pic>
        <p:nvPicPr>
          <p:cNvPr id="219" name="Shape 2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2362" y="765175"/>
            <a:ext cx="2560636" cy="7318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5803311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7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3200" b="1">
                <a:solidFill>
                  <a:schemeClr val="dk2"/>
                </a:solidFill>
              </a:rPr>
              <a:t>Сектори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457200" y="1719261"/>
            <a:ext cx="8229600" cy="44116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Структура програми включає в себе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en-US" sz="2400">
                <a:solidFill>
                  <a:schemeClr val="dk1"/>
                </a:solidFill>
              </a:rPr>
              <a:t>Шкільна освіта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en-US" sz="2400">
                <a:solidFill>
                  <a:schemeClr val="dk1"/>
                </a:solidFill>
              </a:rPr>
              <a:t>Професійне навчання та вдосконалення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lang="en-US" sz="2400">
                <a:solidFill>
                  <a:schemeClr val="dk1"/>
                </a:solidFill>
              </a:rPr>
              <a:t>Вища освіта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</a:t>
            </a:r>
            <a:r>
              <a:rPr lang="en-US" sz="2400">
                <a:solidFill>
                  <a:schemeClr val="dk1"/>
                </a:solidFill>
              </a:rPr>
              <a:t>Освіта дорослих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</a:t>
            </a:r>
            <a:r>
              <a:rPr lang="en-US" sz="2400">
                <a:solidFill>
                  <a:schemeClr val="dk1"/>
                </a:solidFill>
              </a:rPr>
              <a:t>Молодь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 </a:t>
            </a:r>
            <a:r>
              <a:rPr lang="en-US" sz="2400">
                <a:solidFill>
                  <a:schemeClr val="dk1"/>
                </a:solidFill>
              </a:rPr>
              <a:t>Центральні проекти та спорт</a:t>
            </a:r>
          </a:p>
        </p:txBody>
      </p:sp>
      <p:pic>
        <p:nvPicPr>
          <p:cNvPr id="237" name="Shape 2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2362" y="765175"/>
            <a:ext cx="2560636" cy="7318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2739598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8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Shape 259"/>
          <p:cNvSpPr txBox="1">
            <a:spLocks noGrp="1"/>
          </p:cNvSpPr>
          <p:nvPr>
            <p:ph type="title"/>
          </p:nvPr>
        </p:nvSpPr>
        <p:spPr>
          <a:xfrm>
            <a:off x="457200" y="122236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3200" b="1">
                <a:solidFill>
                  <a:schemeClr val="dk2"/>
                </a:solidFill>
              </a:rPr>
              <a:t>Мобільність (КА1)</a:t>
            </a:r>
          </a:p>
        </p:txBody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457200" y="1719261"/>
            <a:ext cx="8229600" cy="44116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Сектор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400">
                <a:solidFill>
                  <a:schemeClr val="dk1"/>
                </a:solidFill>
              </a:rPr>
              <a:t>Вища освіта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KA1 </a:t>
            </a:r>
            <a:r>
              <a:rPr lang="en-US" sz="2400">
                <a:solidFill>
                  <a:schemeClr val="dk1"/>
                </a:solidFill>
              </a:rPr>
              <a:t>Освітня мобільність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en-US" sz="2400">
                <a:solidFill>
                  <a:schemeClr val="dk1"/>
                </a:solidFill>
              </a:rPr>
              <a:t>Поїздки студентів на закордонне навчання та практики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en-US" sz="2400">
                <a:solidFill>
                  <a:schemeClr val="dk1"/>
                </a:solidFill>
              </a:rPr>
              <a:t>Спільні магістерські програми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Гарантія споати кредитів, отриманих з метою отримання освіти другого рівня (магістратура) в іншій країні ЄС (</a:t>
            </a:r>
            <a:r>
              <a:rPr lang="en-US" sz="24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Degree mobility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</a:t>
            </a:r>
            <a:r>
              <a:rPr lang="en-US" sz="2400">
                <a:solidFill>
                  <a:schemeClr val="dk1"/>
                </a:solidFill>
              </a:rPr>
              <a:t>Поїздки працівників університету</a:t>
            </a:r>
          </a:p>
        </p:txBody>
      </p:sp>
      <p:pic>
        <p:nvPicPr>
          <p:cNvPr id="261" name="Shape 2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72337" y="1355600"/>
            <a:ext cx="2560500" cy="731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5875661"/>
      </p:ext>
    </p:extLst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/>
          <p:nvPr/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t>9</a:t>
            </a:fld>
            <a:endParaRPr lang="en-US" sz="1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Shape 267"/>
          <p:cNvSpPr txBox="1">
            <a:spLocks noGrp="1"/>
          </p:cNvSpPr>
          <p:nvPr>
            <p:ph type="title"/>
          </p:nvPr>
        </p:nvSpPr>
        <p:spPr>
          <a:xfrm>
            <a:off x="611187" y="479425"/>
            <a:ext cx="7532687" cy="5699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Erasmus + </a:t>
            </a:r>
            <a:r>
              <a:rPr lang="en-US" sz="3200" b="1">
                <a:solidFill>
                  <a:schemeClr val="dk2"/>
                </a:solidFill>
              </a:rPr>
              <a:t>Мобільність</a:t>
            </a:r>
            <a: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1">
                <a:solidFill>
                  <a:schemeClr val="dk2"/>
                </a:solidFill>
              </a:rPr>
              <a:t>Поїздки студентів</a:t>
            </a:r>
          </a:p>
        </p:txBody>
      </p:sp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395275" y="1196975"/>
            <a:ext cx="8229600" cy="5220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 b="1">
                <a:solidFill>
                  <a:schemeClr val="dk1"/>
                </a:solidFill>
              </a:rPr>
              <a:t>Поїздки студентів на закордонне навчання та практики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Студенти можуть скористатись можливістю поїхати на приктики та навчання в інші країни, що беруть участь у програмі.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На кожному з трьох рівнів навчання можна скористатись з таких виїздів загальною тривалістю до </a:t>
            </a:r>
            <a:r>
              <a:rPr lang="en-US" sz="2400" b="1">
                <a:solidFill>
                  <a:schemeClr val="dk1"/>
                </a:solidFill>
              </a:rPr>
              <a:t>12 місяців.</a:t>
            </a:r>
            <a:r>
              <a:rPr lang="en-US" sz="2400">
                <a:solidFill>
                  <a:schemeClr val="dk1"/>
                </a:solidFill>
              </a:rPr>
              <a:t> 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Мінімальний час перебування на навчанні за кордоном - </a:t>
            </a:r>
            <a:r>
              <a:rPr lang="en-US" sz="2400" b="1">
                <a:solidFill>
                  <a:schemeClr val="dk1"/>
                </a:solidFill>
              </a:rPr>
              <a:t>3 місяці</a:t>
            </a:r>
            <a:r>
              <a:rPr lang="en-US" sz="2400">
                <a:solidFill>
                  <a:schemeClr val="dk1"/>
                </a:solidFill>
              </a:rPr>
              <a:t>, на практиці - </a:t>
            </a:r>
            <a:r>
              <a:rPr lang="en-US" sz="2400" b="1">
                <a:solidFill>
                  <a:schemeClr val="dk1"/>
                </a:solidFill>
              </a:rPr>
              <a:t>2 місяці.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ymbol"/>
              <a:buNone/>
            </a:pPr>
            <a:r>
              <a:rPr lang="en-US" sz="2400">
                <a:solidFill>
                  <a:schemeClr val="dk1"/>
                </a:solidFill>
              </a:rPr>
              <a:t>Студентам повних (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jednolitych</a:t>
            </a:r>
            <a:r>
              <a:rPr lang="en-US" sz="2400">
                <a:solidFill>
                  <a:schemeClr val="dk1"/>
                </a:solidFill>
              </a:rPr>
              <a:t>) магістратур (наприклад лікарських напрямків) надається можливість скористатись з виїздів, загальний час яких може становити до </a:t>
            </a:r>
            <a:r>
              <a:rPr lang="en-US" sz="2400" b="1">
                <a:solidFill>
                  <a:schemeClr val="dk1"/>
                </a:solidFill>
              </a:rPr>
              <a:t>24 місяці .</a:t>
            </a:r>
          </a:p>
        </p:txBody>
      </p:sp>
      <p:pic>
        <p:nvPicPr>
          <p:cNvPr id="269" name="Shape 2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44450" y="398462"/>
            <a:ext cx="2558999" cy="731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0246612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927</Words>
  <Application>Microsoft Office PowerPoint</Application>
  <PresentationFormat>Экран (4:3)</PresentationFormat>
  <Paragraphs>126</Paragraphs>
  <Slides>22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Можливості реалізації міжнародних проектів в сфері освіти</vt:lpstr>
      <vt:lpstr>Можливості співпраці</vt:lpstr>
      <vt:lpstr>Програми ЄС </vt:lpstr>
      <vt:lpstr>Програми ЄС UE</vt:lpstr>
      <vt:lpstr>Презентация PowerPoint</vt:lpstr>
      <vt:lpstr>Програма Erasmus +</vt:lpstr>
      <vt:lpstr>Erasmus + Сектори</vt:lpstr>
      <vt:lpstr>Erasmus + Мобільність (КА1)</vt:lpstr>
      <vt:lpstr>Erasmus + Мобільність Поїздки студентів</vt:lpstr>
      <vt:lpstr>Erasmus + Мобільність Поїздки працівників</vt:lpstr>
      <vt:lpstr>Erasmus + Мобільність Спільні магістерські програми</vt:lpstr>
      <vt:lpstr>Erasmus + Співпраця задля іновацій та обміну добрими практиками (KA2)</vt:lpstr>
      <vt:lpstr>Erasmus + Стратегічні партнерства (KA2)</vt:lpstr>
      <vt:lpstr>Erasmus + Стратегічні партнерства (KA2)</vt:lpstr>
      <vt:lpstr>Erasmus + Підтримка реформ освітньої політики (KA3)</vt:lpstr>
      <vt:lpstr>Erasmus + Jean Monnet</vt:lpstr>
      <vt:lpstr>Marie Skłodowska-Curie actions</vt:lpstr>
      <vt:lpstr>Науковці </vt:lpstr>
      <vt:lpstr>Аплікаційна заявка Horizon 2020 </vt:lpstr>
      <vt:lpstr>Аплікаційна заявка </vt:lpstr>
      <vt:lpstr>Аплікаційна заявка  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Natasha</dc:creator>
  <cp:lastModifiedBy>Natasha</cp:lastModifiedBy>
  <cp:revision>6</cp:revision>
  <dcterms:created xsi:type="dcterms:W3CDTF">2015-09-08T10:14:27Z</dcterms:created>
  <dcterms:modified xsi:type="dcterms:W3CDTF">2015-09-08T11:08:56Z</dcterms:modified>
</cp:coreProperties>
</file>