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4" r:id="rId4"/>
    <p:sldMasterId id="2147483750" r:id="rId5"/>
  </p:sldMasterIdLst>
  <p:notesMasterIdLst>
    <p:notesMasterId r:id="rId46"/>
  </p:notesMasterIdLst>
  <p:sldIdLst>
    <p:sldId id="256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7" r:id="rId16"/>
    <p:sldId id="268" r:id="rId17"/>
    <p:sldId id="266" r:id="rId18"/>
    <p:sldId id="269" r:id="rId19"/>
    <p:sldId id="270" r:id="rId20"/>
    <p:sldId id="297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1" r:id="rId32"/>
    <p:sldId id="283" r:id="rId33"/>
    <p:sldId id="284" r:id="rId34"/>
    <p:sldId id="285" r:id="rId35"/>
    <p:sldId id="286" r:id="rId36"/>
    <p:sldId id="287" r:id="rId37"/>
    <p:sldId id="290" r:id="rId38"/>
    <p:sldId id="291" r:id="rId39"/>
    <p:sldId id="292" r:id="rId40"/>
    <p:sldId id="293" r:id="rId41"/>
    <p:sldId id="288" r:id="rId42"/>
    <p:sldId id="289" r:id="rId43"/>
    <p:sldId id="294" r:id="rId44"/>
    <p:sldId id="295" r:id="rId4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F617D-0097-41CA-9110-CE30CD2CC64F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16F2D-0BC1-4D79-A2B6-7EE5ABA2161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671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6F2D-0BC1-4D79-A2B6-7EE5ABA2161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0299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6F2D-0BC1-4D79-A2B6-7EE5ABA2161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31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6F2D-0BC1-4D79-A2B6-7EE5ABA21610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29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6F2D-0BC1-4D79-A2B6-7EE5ABA21610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0725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6F2D-0BC1-4D79-A2B6-7EE5ABA21610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21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6F2D-0BC1-4D79-A2B6-7EE5ABA21610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814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16F2D-0BC1-4D79-A2B6-7EE5ABA21610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56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7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12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201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224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65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589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278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242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22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919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0097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46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962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185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519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298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387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756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878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292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566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0426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057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5413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342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355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42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274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67127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347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48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89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7109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434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0211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2271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676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9934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41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8569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93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126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598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52320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91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4499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430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3427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175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39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192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1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25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1534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294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5488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336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000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1236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1138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30440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009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2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117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6239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37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3352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6598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468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24390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4166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85291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9347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598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137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3803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773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892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21565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5705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39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63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6226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4116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743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9226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E4B3CC-A653-4122-874B-DC70F0AA3C07}" type="datetimeFigureOut">
              <a:rPr lang="uk-UA" smtClean="0"/>
              <a:t>30.03.2017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54B796-8663-45B8-B35B-697934DC17D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447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0553" y="423213"/>
            <a:ext cx="8726620" cy="522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РІДКІСНІ ХРЕБЕТНІ </a:t>
            </a:r>
            <a:r>
              <a:rPr lang="uk-UA" sz="28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НПП </a:t>
            </a: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«Нижньодніпровський»</a:t>
            </a:r>
            <a:endParaRPr lang="uk-UA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54" y="1242839"/>
            <a:ext cx="10877266" cy="5274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</a:t>
            </a:r>
            <a:endParaRPr lang="uk-UA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Риби.............................1</a:t>
            </a:r>
            <a:endParaRPr lang="uk-UA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Земноводні.................9</a:t>
            </a:r>
            <a:endParaRPr lang="uk-UA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Рептилії......................10</a:t>
            </a:r>
            <a:endParaRPr lang="uk-UA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Птахи..........................15</a:t>
            </a:r>
            <a:endParaRPr lang="uk-UA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Ссавці.........................32</a:t>
            </a:r>
            <a:endParaRPr lang="uk-UA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 іхтіофауна нижнього Дніпра представлена </a:t>
            </a:r>
            <a:r>
              <a:rPr lang="uk-UA" sz="40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видами риб.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noProof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ЧКУ </a:t>
            </a:r>
            <a:r>
              <a:rPr lang="uk-UA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Червона книга України</a:t>
            </a:r>
            <a:endParaRPr lang="uk-UA" sz="32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38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943" y="105349"/>
            <a:ext cx="249888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ПЛАЗУНИ</a:t>
            </a:r>
            <a:endParaRPr lang="uk-UA" sz="36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64987"/>
              </p:ext>
            </p:extLst>
          </p:nvPr>
        </p:nvGraphicFramePr>
        <p:xfrm>
          <a:off x="354843" y="932771"/>
          <a:ext cx="11682482" cy="5508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666"/>
                <a:gridCol w="5893696"/>
                <a:gridCol w="1462035"/>
                <a:gridCol w="1648865"/>
                <a:gridCol w="2006220"/>
              </a:tblGrid>
              <a:tr h="1269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uk-UA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451735" algn="l"/>
                          <a:tab pos="2743200" algn="l"/>
                        </a:tabLs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Червона книга України</a:t>
                      </a:r>
                      <a:endParaRPr lang="uk-UA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Бернська конвенція</a:t>
                      </a:r>
                      <a:endParaRPr lang="uk-UA" sz="2400" b="1" dirty="0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Тенденція зміни чисельності</a:t>
                      </a:r>
                      <a:endParaRPr lang="uk-UA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Вуж звичайний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Natrix natrix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451735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стабільна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Вуж водяний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Natrix tesselata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стабільна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6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Мідянка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Coronella austriaca  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Поод. зустрічі</a:t>
                      </a:r>
                      <a:endParaRPr lang="uk-UA" sz="2400" b="0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7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Полоз чотирисмугий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Elaphe quatuorlineata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5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Полоз жовточеревий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Coluber jugularis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Гадюка степова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Vipera ursini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зростає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8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Ящірка прудка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Lacerta  agilis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зростає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04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Ящурка різнокольорова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Eremias arguta 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знижується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4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Черепаха болотяна </a:t>
                      </a:r>
                      <a:r>
                        <a:rPr lang="uk-UA" sz="2400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Emys orbicularis</a:t>
                      </a:r>
                      <a:endParaRPr lang="uk-UA" sz="2400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стабільна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chemeClr val="accent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400" b="1" noProof="1">
                        <a:solidFill>
                          <a:schemeClr val="accent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143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66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iukcy;&amp;dcy;&amp;yacy;&amp;ncy;&amp;kcy;&amp;acy;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" y="173387"/>
            <a:ext cx="6292722" cy="449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iukcy;&amp;dcy;&amp;yacy;&amp;ncy;&amp;kcy;&amp;acy;  - &amp;fcy;&amp;ocy;&amp;tcy;&amp;ocy;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293" y="173387"/>
            <a:ext cx="5523230" cy="293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6532293" y="3558233"/>
            <a:ext cx="4759829" cy="58477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Мідянка </a:t>
            </a:r>
            <a:r>
              <a:rPr lang="uk-UA" sz="2800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Coronella austriaca </a:t>
            </a:r>
            <a:endParaRPr lang="uk-UA" sz="2800" noProof="1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364" y="5118680"/>
            <a:ext cx="11837159" cy="156966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262890" algn="just"/>
            <a:r>
              <a:rPr lang="uk-UA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Довжина тулуба не перевищує 75 см. Верхня сторона тіла бурих відтінків, інколи сіра; вздовж тіла проходять 4 темніші смуги з дрібними темно-бурими плямами. Нижня поверхня тіла рожева, цегляно-червона, сірувата або майже чорна. На голові та шиї характерний темний візерунок.</a:t>
            </a:r>
            <a:endParaRPr lang="uk-UA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11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3879" y="6124012"/>
            <a:ext cx="406919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Полоз чотирисмугий</a:t>
            </a:r>
            <a:endParaRPr lang="uk-UA" sz="3200" b="1" noProof="1">
              <a:solidFill>
                <a:srgbClr val="002060"/>
              </a:solidFill>
            </a:endParaRPr>
          </a:p>
        </p:txBody>
      </p:sp>
      <p:pic>
        <p:nvPicPr>
          <p:cNvPr id="4" name="Рисунок 3" descr="http://www.zmeuga.ru/semz3/13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r="1379" b="2855"/>
          <a:stretch/>
        </p:blipFill>
        <p:spPr bwMode="auto">
          <a:xfrm>
            <a:off x="1064524" y="163774"/>
            <a:ext cx="8516203" cy="5841241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018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5photo.ru/photos_series/75/7572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 t="2348" r="1666" b="5870"/>
          <a:stretch/>
        </p:blipFill>
        <p:spPr bwMode="auto">
          <a:xfrm>
            <a:off x="903026" y="150124"/>
            <a:ext cx="10385947" cy="5800298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6031" y="6096716"/>
            <a:ext cx="661520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Полоз жовточеревий </a:t>
            </a:r>
            <a:r>
              <a:rPr lang="uk-UA" sz="2800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Coluber jugularis</a:t>
            </a:r>
            <a:endParaRPr lang="uk-UA" sz="28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2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pen.az/uploads/posts/2010-01/1264780920_vipera_berus_hans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6" y="109182"/>
            <a:ext cx="9103057" cy="55514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157617" y="5823761"/>
            <a:ext cx="50670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Гадюка степова </a:t>
            </a:r>
            <a:r>
              <a:rPr lang="uk-UA" sz="2800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Vipera ursini</a:t>
            </a:r>
            <a:endParaRPr lang="uk-UA" sz="28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8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68" y="152203"/>
            <a:ext cx="117643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Охоронний статус птахів, 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зустрічаються в регіоні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Нижнього Дніпра</a:t>
            </a:r>
            <a:endParaRPr lang="uk-UA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32085"/>
              </p:ext>
            </p:extLst>
          </p:nvPr>
        </p:nvGraphicFramePr>
        <p:xfrm>
          <a:off x="204716" y="986052"/>
          <a:ext cx="11750721" cy="6140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008"/>
                <a:gridCol w="5859025"/>
                <a:gridCol w="1506338"/>
                <a:gridCol w="2010012"/>
                <a:gridCol w="1506338"/>
              </a:tblGrid>
              <a:tr h="989677">
                <a:tc>
                  <a:txBody>
                    <a:bodyPr/>
                    <a:lstStyle/>
                    <a:p>
                      <a:pPr marL="18415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858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Червона книга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Європейський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Бернська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конвенція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Рожевий пелікан Pelecanus onocrotalus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Баклан малий Phalacrocorax pigmaeus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Чапля жовта Ardeola ralloides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Колпиця, косар  Рlatalea leucorodia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Коровайка  Plegadis falcinellus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Червоновола казарка  Rufibrenta ruficollis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3336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Гуска мала Anser erythropus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Малий лебiдь Cygnus bewickii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Качка червона (Огарь)  Tadorna ferruginea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Чернь бiлоока  Aythya niroca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Звичайний гоголь Bucephala clangula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Гага звичайна     Somateria mollisima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  <a:tr h="3298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Крех довгоносий Mergus serrator</a:t>
                      </a:r>
                      <a:endParaRPr lang="uk-UA" sz="20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04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51951" y="235424"/>
          <a:ext cx="11750721" cy="989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008"/>
                <a:gridCol w="5859025"/>
                <a:gridCol w="1506338"/>
                <a:gridCol w="2010012"/>
                <a:gridCol w="1506338"/>
              </a:tblGrid>
              <a:tr h="989677">
                <a:tc>
                  <a:txBody>
                    <a:bodyPr/>
                    <a:lstStyle/>
                    <a:p>
                      <a:pPr marL="18415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858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Червона книга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Європейський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Бернська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конвенція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51951" y="1225101"/>
          <a:ext cx="11750721" cy="618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4302"/>
                <a:gridCol w="5877709"/>
                <a:gridCol w="1511143"/>
                <a:gridCol w="2016424"/>
                <a:gridCol w="1511143"/>
              </a:tblGrid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Скопа     Pandion haliaetus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Польовий лунь  Circus cyaenus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Степовий лунь  Circus macrourus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135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Канюк степовий  Buteo rufinus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Орел-карлик     Hieraaetus pennatus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Пiдорлик великий Aquila clanga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Пiдорлик малий    Aquila pomarina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Орел-беркут          Aquila chrysaetus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Орлан-бiлохвiст    Haliaeetus  albicilla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Балобан             Falco cherrug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Сапсан              Falco peregrinus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Журавель сiрий Grus grus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41807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Деркач                  Crex crex</a:t>
                      </a:r>
                      <a:endParaRPr lang="uk-UA" sz="2400" b="1" noProof="1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140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20132"/>
              </p:ext>
            </p:extLst>
          </p:nvPr>
        </p:nvGraphicFramePr>
        <p:xfrm>
          <a:off x="138302" y="126242"/>
          <a:ext cx="11750721" cy="989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008"/>
                <a:gridCol w="5859025"/>
                <a:gridCol w="1506338"/>
                <a:gridCol w="2010012"/>
                <a:gridCol w="1506338"/>
              </a:tblGrid>
              <a:tr h="989677">
                <a:tc>
                  <a:txBody>
                    <a:bodyPr/>
                    <a:lstStyle/>
                    <a:p>
                      <a:pPr marL="18415"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9875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08585" algn="l"/>
                        </a:tabLs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uk-UA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Червона книга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України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Європейський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Бернська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конвенція</a:t>
                      </a:r>
                      <a:endParaRPr lang="uk-UA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70" marR="65170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04392"/>
              </p:ext>
            </p:extLst>
          </p:nvPr>
        </p:nvGraphicFramePr>
        <p:xfrm>
          <a:off x="138303" y="1115913"/>
          <a:ext cx="11750720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4301"/>
                <a:gridCol w="5877709"/>
                <a:gridCol w="1511143"/>
                <a:gridCol w="2016424"/>
                <a:gridCol w="1511143"/>
              </a:tblGrid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Морський зуйок  Charadrius alexandrinu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Довгоніг    Himantopus himantopus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Кулик-сорока   Haematopus ostralegus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Поручайник      Tringa stagnatilis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Кроншнеп великий Numenius arquata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Кроншнеп середнiй Numenius phaeopus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Сипуха               Tyto alba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Сорокопуд сiрий  Lanius exubitor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Шпак рожевий     Pastor roseus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Очеретянка прудка  Acrocephalus paludicola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Корольок червоноголовий Regulus ignicapillus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Дрiзд кам'яний Monticola saxatilis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8415" algn="l"/>
                          <a:tab pos="198755" algn="l"/>
                        </a:tabLs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Вівсянка чорноголова Emberiza calandra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3950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uk-UA" sz="2000" b="1" noProof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18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ocy;&amp;zhcy;&amp;iecy;&amp;vcy;&amp;icy;&amp;jcy; &amp;pcy;&amp;iecy;&amp;lcy;&amp;iukcy;&amp;kcy;&amp;acy;&amp;ncy;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150126"/>
            <a:ext cx="8147713" cy="53089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158259" y="5728227"/>
            <a:ext cx="641470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28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Рожевий пелікан Pelecanus onocrotalus</a:t>
            </a:r>
            <a:endParaRPr lang="uk-UA" sz="2800" b="1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53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2" y="167184"/>
            <a:ext cx="6463922" cy="43092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4" b="8308"/>
          <a:stretch/>
        </p:blipFill>
        <p:spPr>
          <a:xfrm>
            <a:off x="7000718" y="290015"/>
            <a:ext cx="4577715" cy="524074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95702" y="5007535"/>
            <a:ext cx="638892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28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Баклан малий Phalacrocorax pigmaeus</a:t>
            </a:r>
            <a:endParaRPr lang="uk-UA" sz="2800" b="1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5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133991"/>
            <a:ext cx="11354938" cy="58580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36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Риби:</a:t>
            </a:r>
            <a:endParaRPr lang="uk-UA" sz="3600" b="1" noProof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Дніпровський подуст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Chondrostoma nasus natio    borysthenicus</a:t>
            </a:r>
            <a:endParaRPr lang="uk-UA" sz="2800" b="1" noProof="1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Дніпровський вусач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Barbus barbus borysthenicus</a:t>
            </a:r>
            <a:endParaRPr lang="uk-UA" sz="2800" b="1" noProof="1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Рибець</a:t>
            </a: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Vimba vimba</a:t>
            </a:r>
            <a:endParaRPr lang="uk-UA" sz="2800" b="1" noProof="1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Вирезуб</a:t>
            </a: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Rutilus frisii</a:t>
            </a:r>
            <a:endParaRPr lang="uk-UA" sz="2800" b="1" noProof="1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Шемая дніпровсько-азовська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Chalcalburnus chalcoides mento</a:t>
            </a:r>
            <a:endParaRPr lang="uk-UA" sz="2800" b="1" noProof="1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Стерлядь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Acipenser ruthenus</a:t>
            </a:r>
            <a:endParaRPr lang="uk-UA" sz="2800" b="1" noProof="1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kern="1800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Лосось чорноморський </a:t>
            </a:r>
            <a:r>
              <a:rPr lang="uk-UA" sz="2800" b="1" kern="1800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 labrax Pallas</a:t>
            </a:r>
            <a:endParaRPr lang="uk-UA" sz="2800" b="1" noProof="1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Марена дніпровська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Barbus borysthenicus Dybowsk</a:t>
            </a:r>
            <a:endParaRPr lang="uk-UA" sz="3200" b="1" noProof="1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>
              <a:buFont typeface="Times New Roman" panose="02020603050405020304" pitchFamily="18" charset="0"/>
              <a:buAutoNum type="arabicPeriod"/>
            </a:pPr>
            <a:r>
              <a:rPr lang="uk-UA" sz="32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Ялець звичайний </a:t>
            </a:r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Leuciscus leuciscus</a:t>
            </a:r>
            <a:endParaRPr lang="uk-UA" sz="2800" b="1" noProof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77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CHcy;&amp;acy;&amp;pcy;&amp;lcy;&amp;yacy; &amp;zhcy;&amp;ocy;&amp;vcy;&amp;tcy;&amp;acy; Ardeola ralloides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" y="109721"/>
            <a:ext cx="6170395" cy="47352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" name="Рисунок 3" descr="&amp;Pcy;&amp;ocy;&amp;vcy;’&amp;yacy;&amp;zcy;&amp;acy;&amp;ncy;&amp;iecy; &amp;zcy;&amp;ocy;&amp;bcy;&amp;rcy;&amp;acy;&amp;zhcy;&amp;iecy;&amp;ncy;&amp;ncy;&amp;yacy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75"/>
          <a:stretch/>
        </p:blipFill>
        <p:spPr bwMode="auto">
          <a:xfrm>
            <a:off x="6699443" y="109721"/>
            <a:ext cx="5337881" cy="47352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82714" y="5154414"/>
            <a:ext cx="5687070" cy="66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uk-UA" sz="32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Чапля жовта Ardeola ralloides</a:t>
            </a:r>
            <a:endParaRPr lang="uk-UA" sz="3200" b="1" noProof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7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ocy;&amp;lcy;&amp;pcy;&amp;icy;&amp;tscy;&amp;yacy;, &amp;kcy;&amp;ocy;&amp;scy;&amp;acy;&amp;rcy; 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2" y="73830"/>
            <a:ext cx="5307302" cy="49758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ocy;&amp;lcy;&amp;pcy;&amp;icy;&amp;tscy;&amp;yacy;, &amp;kcy;&amp;ocy;&amp;scy;&amp;acy;&amp;rcy;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73829"/>
            <a:ext cx="5909480" cy="497584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603330" y="5413721"/>
            <a:ext cx="6062301" cy="668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uk-UA" sz="32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Колпиця, косар  </a:t>
            </a:r>
            <a:r>
              <a:rPr lang="uk-UA" sz="28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Рlatalea leucorodia</a:t>
            </a:r>
            <a:endParaRPr lang="uk-UA" sz="2800" noProof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93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ocy;&amp;rcy;&amp;ocy;&amp;vcy;&amp;acy;&amp;jcy;&amp;kcy;&amp;acy;   - &amp;fcy;&amp;ocy;&amp;tcy;&amp;ocy;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37"/>
          <a:stretch/>
        </p:blipFill>
        <p:spPr bwMode="auto">
          <a:xfrm>
            <a:off x="136479" y="259847"/>
            <a:ext cx="6127844" cy="442133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ocy;&amp;rcy;&amp;ocy;&amp;vcy;&amp;acy;&amp;jcy;&amp;kcy;&amp;acy;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43" y="259848"/>
            <a:ext cx="5614376" cy="45168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737109" y="5168061"/>
            <a:ext cx="5875519" cy="740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Коровайка  </a:t>
            </a:r>
            <a:r>
              <a:rPr lang="uk-UA" sz="3200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Plegadis falcinellus</a:t>
            </a:r>
            <a:endParaRPr lang="uk-UA" sz="3200" noProof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52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chcy;&amp;kcy;&amp;acy; &amp;chcy;&amp;iecy;&amp;rcy;&amp;vcy;&amp;ocy;&amp;ncy;&amp;acy;   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431" y="154900"/>
            <a:ext cx="4960051" cy="44130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chcy;&amp;kcy;&amp;acy; &amp;chcy;&amp;iecy;&amp;rcy;&amp;vcy;&amp;ocy;&amp;ncy;&amp;acy;  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0" y="154900"/>
            <a:ext cx="6383797" cy="44034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209393" y="5058879"/>
            <a:ext cx="8207247" cy="812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uk-UA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Качка </a:t>
            </a:r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  </a:t>
            </a:r>
            <a:r>
              <a:rPr lang="uk-UA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(Огарь)  </a:t>
            </a:r>
            <a:r>
              <a:rPr lang="uk-UA" sz="28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Tadorna ferruginea</a:t>
            </a:r>
            <a:endParaRPr lang="uk-UA" sz="2800" noProof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39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vcy;&amp;icy;&amp;chcy;&amp;acy;&amp;jcy;&amp;ncy;&amp;icy;&amp;jcy; &amp;gcy;&amp;ocy;&amp;gcy;&amp;ocy;&amp;lcy;&amp;softcy;   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01" y="585214"/>
            <a:ext cx="5749925" cy="350393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Zcy;&amp;vcy;&amp;icy;&amp;chcy;&amp;acy;&amp;jcy;&amp;ncy;&amp;icy;&amp;jcy; &amp;gcy;&amp;ocy;&amp;gcy;&amp;ocy;&amp;lcy;&amp;softcy;  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2" y="464564"/>
            <a:ext cx="5530215" cy="37452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64428" y="4963345"/>
            <a:ext cx="5710409" cy="74065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uk-UA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Чернь бiлоока  </a:t>
            </a:r>
            <a:r>
              <a:rPr lang="uk-UA" sz="3200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Aythya niroca</a:t>
            </a:r>
            <a:endParaRPr lang="uk-UA" sz="3200" noProof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68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kcy;&amp;ocy;&amp;pcy;&amp;acy;   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75" y="191609"/>
            <a:ext cx="5617845" cy="3745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kcy;&amp;ocy;&amp;pcy;&amp;acy;  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0" y="191609"/>
            <a:ext cx="6739435" cy="45032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46674" y="5195964"/>
            <a:ext cx="499079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Скопа     </a:t>
            </a:r>
            <a:r>
              <a:rPr lang="uk-UA" sz="32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Pandion haliaetus</a:t>
            </a:r>
            <a:endParaRPr lang="uk-UA" sz="32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1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Pcy;&amp;ocy;&amp;lcy;&amp;softcy;&amp;ocy;&amp;vcy;&amp;icy;&amp;jcy; &amp;lcy;&amp;ucy;&amp;ncy;&amp;softcy;      - &amp;fcy;&amp;ocy;&amp;tcy;&amp;ocy;&quot;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4"/>
          <a:stretch/>
        </p:blipFill>
        <p:spPr bwMode="auto">
          <a:xfrm>
            <a:off x="218244" y="123371"/>
            <a:ext cx="6018782" cy="47488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tcy;&amp;iecy;&amp;pcy;&amp;ocy;&amp;vcy;&amp;icy;&amp;jcy; &amp;lcy;&amp;ucy;&amp;ncy;&amp;softcy;        - &amp;fcy;&amp;ocy;&amp;tcy;&amp;ocy;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123371"/>
            <a:ext cx="5656879" cy="47488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8244" y="5168669"/>
            <a:ext cx="541891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Польовий лунь  </a:t>
            </a:r>
            <a:r>
              <a:rPr lang="uk-UA" sz="28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Circus cyaenus</a:t>
            </a:r>
            <a:endParaRPr lang="uk-UA" sz="2800" noProof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37026" y="5168668"/>
            <a:ext cx="57266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Степовий лунь  </a:t>
            </a:r>
            <a:r>
              <a:rPr lang="uk-UA" sz="28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Circus macrourus</a:t>
            </a:r>
            <a:endParaRPr lang="uk-UA" sz="28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3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acy;&amp;ncy;&amp;yucy;&amp;kcy; &amp;scy;&amp;tcy;&amp;iecy;&amp;pcy;&amp;ocy;&amp;vcy;&amp;icy;&amp;jcy;       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32" y="163849"/>
            <a:ext cx="5554638" cy="45923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Bcy;&amp;iecy;&amp;rcy;&amp;kcy;&amp;ucy;&amp;tcy; (Aquila chrysaetos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0" y="163849"/>
            <a:ext cx="6120765" cy="45923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38910" y="4963952"/>
            <a:ext cx="5631863" cy="64633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Орел-беркут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uk-UA" sz="28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Aquila chrysaetus</a:t>
            </a:r>
            <a:endParaRPr lang="uk-UA" sz="2800" noProof="1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95305" y="5025508"/>
            <a:ext cx="5617692" cy="584775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Канюк степовий </a:t>
            </a:r>
            <a:r>
              <a:rPr lang="uk-UA" sz="32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Buteo rufinus</a:t>
            </a:r>
            <a:endParaRPr lang="uk-UA" sz="32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51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Ocy;&amp;rcy;&amp;lcy;&amp;acy;&amp;ncy;-&amp;bcy;i&amp;lcy;&amp;ocy;&amp;khcy;&amp;vcy;i&amp;scy;&amp;tcy;           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62" y="122831"/>
            <a:ext cx="6495424" cy="44691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" name="Рисунок 2" descr="&amp;Pcy;&amp;ocy;&amp;vcy;’&amp;yacy;&amp;zcy;&amp;acy;&amp;ncy;&amp;iecy; &amp;zcy;&amp;ocy;&amp;bcy;&amp;rcy;&amp;acy;&amp;zhcy;&amp;iecy;&amp;ncy;&amp;ncy;&amp;y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5" y="252484"/>
            <a:ext cx="4988977" cy="629161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655727" y="4895713"/>
            <a:ext cx="61312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Орлан-бiлохвiст</a:t>
            </a:r>
            <a:r>
              <a:rPr lang="uk-UA" sz="36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Haliaeetus  albicilla</a:t>
            </a:r>
            <a:endParaRPr lang="uk-UA" sz="24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75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rcy;&amp;ocy;&amp;ncy;&amp;shcy;&amp;ncy;&amp;iecy;&amp;pcy; &amp;vcy;&amp;iecy;&amp;lcy;&amp;icy;&amp;kcy;&amp;icy;&amp;jcy;            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230" y="109722"/>
            <a:ext cx="6462573" cy="4585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rcy;&amp;ocy;&amp;ncy;&amp;shcy;&amp;ncy;&amp;iecy;&amp;pcy; &amp;vcy;&amp;iecy;&amp;lcy;&amp;icy;&amp;kcy;&amp;icy;&amp;jcy;           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5" y="109721"/>
            <a:ext cx="6115804" cy="4585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15528" y="5236908"/>
            <a:ext cx="86922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Кроншнеп</a:t>
            </a:r>
            <a:r>
              <a:rPr lang="uk-UA" sz="32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(Кульон )великий</a:t>
            </a:r>
            <a:r>
              <a:rPr lang="uk-UA" sz="32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Numenius arquata</a:t>
            </a:r>
            <a:endParaRPr lang="uk-UA" sz="32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8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tcy;&amp;iecy;&amp;rcy;&amp;lcy;&amp;yacy;&amp;dcy;&amp;softcy; Acipenser ruthenus &amp;fcy;&amp;ocy;&amp;tcy;&amp;ocy;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" y="518614"/>
            <a:ext cx="5909480" cy="424445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" name="Рисунок 2" descr="https://www.stihi.ru/pics/2014/09/17/47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18" y="1080504"/>
            <a:ext cx="5910580" cy="439674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618846" y="5149301"/>
            <a:ext cx="2467983" cy="655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Стерлядь</a:t>
            </a:r>
            <a:endParaRPr lang="uk-UA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87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pcy;&amp;ucy;&amp;khcy;&amp;acy;             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72" y="1119117"/>
            <a:ext cx="6702658" cy="50013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icy;&amp;pcy;&amp;ucy;&amp;khcy;&amp;acy;               - &amp;fcy;&amp;ocy;&amp;tcy;&amp;ocy;&quot;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/>
        </p:blipFill>
        <p:spPr bwMode="auto">
          <a:xfrm>
            <a:off x="242617" y="573207"/>
            <a:ext cx="6772332" cy="3879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01978" y="5119308"/>
            <a:ext cx="357674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Сипуха </a:t>
            </a:r>
            <a:r>
              <a:rPr lang="uk-UA" sz="36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Tyto alba</a:t>
            </a:r>
            <a:endParaRPr lang="uk-UA" sz="36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60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ocy;&amp;rcy;&amp;ocy;&amp;lcy;&amp;softcy;&amp;ocy;&amp;kcy; &amp;chcy;&amp;iecy;&amp;rcy;&amp;vcy;&amp;ocy;&amp;ncy;&amp;ocy;&amp;gcy;&amp;ocy;&amp;lcy;&amp;ocy;&amp;vcy;&amp;icy;&amp;jcy;            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7" y="96075"/>
            <a:ext cx="6333212" cy="485806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https://upload.wikimedia.org/wikipedia/commons/thumb/5/57/Regulus_ignicapillus_Roitelet_triple-bandeau.jpg/800px-Regulus_ignicapillus_Roitelet_triple-bandea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87" y="96075"/>
            <a:ext cx="6413181" cy="48580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2387" y="5321715"/>
            <a:ext cx="11013743" cy="1015663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Корольок червоноголовий </a:t>
            </a:r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Золотомушка червоночуба</a:t>
            </a:r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 </a:t>
            </a:r>
            <a:r>
              <a:rPr lang="uk-UA" sz="28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Regulus ignicapillus</a:t>
            </a:r>
            <a:endParaRPr lang="uk-UA" sz="2800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45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7" y="234089"/>
            <a:ext cx="11518710" cy="6851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800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Охоронний статус </a:t>
            </a:r>
            <a:r>
              <a:rPr lang="uk-UA" sz="3600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ссавців</a:t>
            </a:r>
            <a:r>
              <a:rPr lang="uk-UA" sz="2800" b="1" noProof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регіону НПП «Нижньодніпровський»</a:t>
            </a:r>
            <a:endParaRPr lang="uk-UA" sz="2800" noProof="1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119781"/>
              </p:ext>
            </p:extLst>
          </p:nvPr>
        </p:nvGraphicFramePr>
        <p:xfrm>
          <a:off x="327547" y="1054293"/>
          <a:ext cx="11027389" cy="5779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375"/>
                <a:gridCol w="4613774"/>
                <a:gridCol w="1719617"/>
                <a:gridCol w="1224430"/>
                <a:gridCol w="1148782"/>
                <a:gridCol w="1575040"/>
                <a:gridCol w="173371"/>
              </a:tblGrid>
              <a:tr h="489117">
                <a:tc row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 за ЧКУ</a:t>
                      </a:r>
                      <a:endParaRPr lang="uk-UA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Бернська конвенція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Європейський червоний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список</a:t>
                      </a:r>
                      <a:endParaRPr lang="uk-UA" sz="18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183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II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    </a:t>
                      </a:r>
                      <a:endParaRPr lang="uk-UA" sz="18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додаток</a:t>
                      </a:r>
                      <a:endParaRPr lang="uk-UA" sz="18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276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Neomys anomalus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кутора мала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45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Nyctalus leislеri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вечірниця мала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995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 lasiopterus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вечірниця велетенська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8660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 kuhli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нетопир середземноморський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45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Sicista subtilis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мишівка степова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45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Mustela erminea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Горностай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45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lutreola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норка європейська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45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Lutra lutra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видра річкова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445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Phocoena phocoena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Азовка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9342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Spalax arenarius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Сліпак піщаний 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1282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Scirtopoda telum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Ємуранчик звичайний 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911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</a:pPr>
                      <a:r>
                        <a:rPr lang="uk-UA" sz="18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Mustela eversmanni </a:t>
                      </a:r>
                      <a:r>
                        <a:rPr lang="uk-UA" sz="2000" b="1" noProof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Тхір степовий </a:t>
                      </a:r>
                      <a:endParaRPr lang="uk-UA" sz="2000" b="1" noProof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83" marR="625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473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cista subtilis trizo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287142"/>
            <a:ext cx="4450080" cy="47020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icy;&amp;shcy;&amp;iukcy;&amp;vcy;&amp;kcy;&amp;acy; &amp;scy;&amp;tcy;&amp;iecy;&amp;pcy;&amp;ocy;&amp;vcy;&amp;a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6" y="287142"/>
            <a:ext cx="6595390" cy="47215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96036" y="5474830"/>
            <a:ext cx="10877266" cy="619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Мишівка південна або </a:t>
            </a:r>
            <a:r>
              <a:rPr lang="uk-UA" sz="3200" b="1" i="1" noProof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Мишівка степова</a:t>
            </a:r>
            <a:r>
              <a:rPr lang="uk-UA" sz="32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(Sicista subtilis)</a:t>
            </a:r>
            <a:endParaRPr lang="uk-UA" sz="3200" noProof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17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ocy;&amp;rcy;&amp;ncy;&amp;ocy;&amp;scy;&amp;tcy;&amp;acy;&amp;jcy;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32552"/>
            <a:ext cx="5390865" cy="41000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ocy;&amp;rcy;&amp;ncy;&amp;ocy;&amp;scy;&amp;tcy;&amp;acy;&amp;jcy;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50" y="136478"/>
            <a:ext cx="6151094" cy="41961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29480" y="4804144"/>
            <a:ext cx="6023124" cy="685124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Горностай</a:t>
            </a:r>
            <a:r>
              <a:rPr lang="uk-UA" sz="36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Mustela erminea</a:t>
            </a:r>
            <a:endParaRPr lang="uk-UA" sz="3600" noProof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91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lcy;&amp;iukcy;&amp;pcy;&amp;acy;&amp;kcy; &amp;pcy;&amp;iukcy;&amp;shchcy;&amp;acy;&amp;ncy;&amp;icy;&amp;jcy;  - &amp;fcy;&amp;ocy;&amp;tcy;&amp;o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60" y="204716"/>
            <a:ext cx="6143527" cy="43872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CHcy;&amp;iecy;&amp;rcy;&amp;vcy;&amp;ocy;&amp;ncy;&amp;acy; &amp;kcy;&amp;ncy;&amp;icy;&amp;gcy;&amp;acy; &amp;Ucy;&amp;kcy;&amp;rcy;&amp;acy;&amp;yicy;&amp;ncy;&amp;icy; &amp;Scy;&amp;lcy;&amp;iukcy;&amp;pcy;&amp;acy;&amp;kcy; &amp;pcy;&amp;iukcy;&amp;shchcy;&amp;acy;&amp;ncy;&amp;icy;&amp;j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4" y="204716"/>
            <a:ext cx="5092169" cy="429017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34793" y="5090748"/>
            <a:ext cx="7324954" cy="685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Сліпак піщаний </a:t>
            </a:r>
            <a:r>
              <a:rPr lang="uk-UA" sz="3600" i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Spalax arenarius</a:t>
            </a:r>
            <a:endParaRPr lang="uk-UA" sz="3600" noProof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84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Kcy;&amp;acy;&amp;ncy;&amp;dcy;&amp;icy;&amp;bcy;&amp;kcy;&amp;acy; &amp;pcy;&amp;ucy;&amp;scy;&amp;tcy;&amp;iecy;&amp;lcy;&amp;softcy;&amp;ncy;&amp;icy;&amp;jcy; (Stylodipus telum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75" y="177421"/>
            <a:ext cx="5636525" cy="41898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Jukcy;&amp;mcy;&amp;ucy;&amp;rcy;&amp;acy;&amp;ncy;&amp;chcy;&amp;icy;&amp;kcy; &amp;zcy;&amp;vcy;&amp;icy;&amp;chcy;&amp;acy;&amp;jcy;&amp;ncy;&amp;icy;&amp;jcy;  - &amp;fcy;&amp;ocy;&amp;tcy;&amp;o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6" y="177421"/>
            <a:ext cx="5274068" cy="4305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2388" y="4726015"/>
            <a:ext cx="10836322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Кандибка пустельний, </a:t>
            </a:r>
            <a:r>
              <a:rPr kumimoji="0" lang="uk-UA" altLang="uk-UA" sz="3200" b="1" i="1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ємуранчик звичайний</a:t>
            </a:r>
            <a:r>
              <a:rPr kumimoji="0" lang="uk-UA" altLang="uk-UA" sz="3200" b="1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200" b="1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трипалий земляний заєць </a:t>
            </a:r>
            <a:r>
              <a:rPr kumimoji="0" lang="uk-UA" altLang="uk-UA" sz="3200" b="0" i="0" u="none" strike="noStrike" cap="none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(Stylodipus telum)</a:t>
            </a:r>
            <a:endParaRPr kumimoji="0" lang="uk-UA" altLang="uk-UA" sz="3200" b="0" i="0" u="none" strike="noStrike" cap="none" normalizeH="0" baseline="0" noProof="1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02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cy;&amp;ucy;&amp;tcy;&amp;ocy;&amp;rcy;&amp;acy; &amp;mcy;&amp;acy;&amp;l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136479"/>
            <a:ext cx="5390865" cy="42937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Pcy;&amp;ocy;&amp;vcy;’&amp;yacy;&amp;zcy;&amp;acy;&amp;ncy;&amp;iecy; &amp;zcy;&amp;ocy;&amp;bcy;&amp;rcy;&amp;acy;&amp;zhcy;&amp;iecy;&amp;ncy;&amp;ncy;&amp;y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60" y="136479"/>
            <a:ext cx="6143375" cy="42937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72955" y="4628668"/>
            <a:ext cx="1170978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Рясоніжка мала, або </a:t>
            </a:r>
            <a:r>
              <a:rPr lang="uk-UA" sz="3600" b="1" i="1" noProof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кутора мала</a:t>
            </a:r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або мала водяна землерийка </a:t>
            </a:r>
            <a:r>
              <a:rPr lang="uk-UA" sz="28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(Neomys anomalus)</a:t>
            </a:r>
            <a:endParaRPr lang="uk-UA" sz="2800" b="1" noProof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120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vcy;&amp;iecy;&amp;chcy;&amp;iukcy;&amp;rcy;&amp;ncy;&amp;icy;&amp;tscy;&amp;yacy; &amp;mcy;&amp;acy;&amp;lcy;&amp;acy;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163773"/>
            <a:ext cx="6344583" cy="460127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vcy;&amp;iecy;&amp;chcy;&amp;iukcy;&amp;rcy;&amp;ncy;&amp;icy;&amp;tscy;&amp;yacy; &amp;mcy;&amp;acy;&amp;lcy;&amp;acy;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92" y="81886"/>
            <a:ext cx="3756585" cy="47650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238450" y="5090748"/>
            <a:ext cx="7121501" cy="6851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36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Вечірниця мала </a:t>
            </a:r>
            <a:r>
              <a:rPr lang="uk-UA" sz="3600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Nyctalus leislеri</a:t>
            </a:r>
            <a:endParaRPr lang="uk-UA" sz="3600" noProof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80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khcy;&amp;iukcy;&amp;rcy; &amp;scy;&amp;tcy;&amp;iecy;&amp;pcy;&amp;ocy;&amp;vcy;&amp;icy;&amp;jcy; (Mustela eversmanni Lesson, 1827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9" y="95534"/>
            <a:ext cx="5104263" cy="48449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8" y="95534"/>
            <a:ext cx="6459940" cy="48449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76336" y="5254521"/>
            <a:ext cx="11093614" cy="6558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Тхір степовий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або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світлий тхір</a:t>
            </a:r>
            <a:r>
              <a:rPr lang="uk-UA" sz="36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sz="36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Mustela eversmanni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uk-UA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1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65" y="187230"/>
            <a:ext cx="8721487" cy="6541115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54088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uropäischer Nerz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/>
          <a:stretch/>
        </p:blipFill>
        <p:spPr bwMode="auto">
          <a:xfrm>
            <a:off x="286604" y="163773"/>
            <a:ext cx="4627201" cy="53375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3027" y="5732192"/>
            <a:ext cx="4894353" cy="468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uk-UA" sz="2400" b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Норка європейська </a:t>
            </a:r>
            <a:r>
              <a:rPr lang="uk-UA" sz="2400" i="1" noProof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Lutreola</a:t>
            </a:r>
            <a:endParaRPr lang="uk-UA" sz="2400" i="1" noProof="1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&amp;Acy;&amp;mcy;&amp;iecy;&amp;rcy;&amp;icy;&amp;kcy;&amp;acy;&amp;ncy;&amp;scy;&amp;kcy;&amp;acy;&amp;yacy; &amp;ncy;&amp;ocy;&amp;rcy;&amp;kcy;&amp;a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77" y="163773"/>
            <a:ext cx="6586935" cy="533752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181720" y="5738604"/>
            <a:ext cx="50902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Американська норка </a:t>
            </a:r>
            <a:r>
              <a:rPr lang="la-Latn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Neovison vison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9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" y="158561"/>
            <a:ext cx="6350000" cy="3975100"/>
          </a:xfrm>
          <a:prstGeom prst="rect">
            <a:avLst/>
          </a:prstGeom>
          <a:ln>
            <a:solidFill>
              <a:srgbClr val="FFFF00"/>
            </a:solidFill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613051"/>
              </p:ext>
            </p:extLst>
          </p:nvPr>
        </p:nvGraphicFramePr>
        <p:xfrm>
          <a:off x="92075" y="92075"/>
          <a:ext cx="1714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Объект упаковщика для оболочки" showAsIcon="1" r:id="rId5" imgW="1715040" imgH="685800" progId="Package">
                  <p:embed/>
                </p:oleObj>
              </mc:Choice>
              <mc:Fallback>
                <p:oleObj name="Объект упаковщика для оболочки" showAsIcon="1" r:id="rId5" imgW="17150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714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1" y="3271095"/>
            <a:ext cx="5800299" cy="33061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165" y="4450760"/>
            <a:ext cx="593669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Рибець звичайний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Vimba vimba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7297" y="158561"/>
            <a:ext cx="5164493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uk-UA" sz="3200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Найбільша довжина тіла до 50 см, зазвичай 20 — 30 см, маса 800 — 900 г, живе до 10 — 12 років.</a:t>
            </a:r>
            <a:endParaRPr lang="uk-UA" sz="32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3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36" y="187615"/>
            <a:ext cx="6191250" cy="46482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0" y="3272970"/>
            <a:ext cx="5752958" cy="3527946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999305" y="5036943"/>
            <a:ext cx="423628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uk-UA" sz="32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Дніпровський подуст </a:t>
            </a:r>
            <a:endParaRPr lang="uk-UA" sz="3200" b="1" noProof="1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6685" y="6126069"/>
            <a:ext cx="534152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800" b="1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5ОО г и до ЗО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 в длину</a:t>
            </a:r>
            <a:endParaRPr lang="uk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2" y="187615"/>
            <a:ext cx="4427943" cy="2949692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5596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7" y="47768"/>
            <a:ext cx="9062113" cy="679658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8766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84" y="149178"/>
            <a:ext cx="5899245" cy="491603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332562" y="5357715"/>
            <a:ext cx="576276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довжина тіла 25 см, маса до 150 г, тривалість життя близько 5-6 років.</a:t>
            </a:r>
            <a:endParaRPr lang="ru-RU" sz="2800" b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831" y="4076737"/>
            <a:ext cx="573553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800" b="1" noProof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Напівпрохідна зграйна пелагічно-придонна риба, яка витримує від зовсім прісної до води з солоністю до 12 %о.</a:t>
            </a:r>
            <a:endParaRPr lang="ru-RU" sz="2800" b="1" noProof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31" y="149178"/>
            <a:ext cx="5259558" cy="28506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49387" y="3138188"/>
            <a:ext cx="506600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2800" b="1" noProof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Шемая дніпровсько-азовська </a:t>
            </a:r>
            <a:endParaRPr lang="uk-UA" sz="2800" b="1" noProof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55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0043" y="173587"/>
            <a:ext cx="339009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uk-UA" sz="3600" b="1" noProof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ЗЕМНОВОДНІ</a:t>
            </a:r>
            <a:endParaRPr lang="uk-UA" sz="3600" noProof="1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58814"/>
              </p:ext>
            </p:extLst>
          </p:nvPr>
        </p:nvGraphicFramePr>
        <p:xfrm>
          <a:off x="491319" y="955345"/>
          <a:ext cx="11436823" cy="4933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146"/>
                <a:gridCol w="5779570"/>
                <a:gridCol w="2538077"/>
                <a:gridCol w="2244030"/>
              </a:tblGrid>
              <a:tr h="81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Червона книга України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Бернська конвенція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Звичайна </a:t>
                      </a:r>
                      <a:r>
                        <a:rPr lang="uk-UA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часничниця</a:t>
                      </a:r>
                      <a:endParaRPr lang="uk-UA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082165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Зелена ропуха  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Bufo viridis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Звичайна квакша 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Hyla arborea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Озерна жаба 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Rana ridibunda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Гостроморда жаба  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Rana arvalis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Їстівна жаба 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Rana esculenta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7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Червоночерева кумка 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Bombina bombina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Грібенчастий тритон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Triturus cristatus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en-US" sz="2400" b="1" noProof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Звичайний тритон </a:t>
                      </a:r>
                      <a:r>
                        <a:rPr lang="en-US" sz="2400" b="1" noProof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Triturus vulgaris</a:t>
                      </a:r>
                      <a:endParaRPr lang="en-US" sz="2400" b="1" noProof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7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k-UA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endParaRPr lang="uk-UA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" algn="l"/>
                          <a:tab pos="1097280" algn="l"/>
                          <a:tab pos="2377440" algn="l"/>
                          <a:tab pos="2743200" algn="l"/>
                        </a:tabLs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90335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4.xml><?xml version="1.0" encoding="utf-8"?>
<a:theme xmlns:a="http://schemas.openxmlformats.org/drawingml/2006/main" name="3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516</TotalTime>
  <Words>941</Words>
  <Application>Microsoft Office PowerPoint</Application>
  <PresentationFormat>Широкоэкранный</PresentationFormat>
  <Paragraphs>492</Paragraphs>
  <Slides>40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Calibri</vt:lpstr>
      <vt:lpstr>Century Gothic</vt:lpstr>
      <vt:lpstr>Times New Roman</vt:lpstr>
      <vt:lpstr>Wingdings 3</vt:lpstr>
      <vt:lpstr>Сектор</vt:lpstr>
      <vt:lpstr>1_Сектор</vt:lpstr>
      <vt:lpstr>2_Сектор</vt:lpstr>
      <vt:lpstr>3_Сектор</vt:lpstr>
      <vt:lpstr>4_Сектор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Stanislav</dc:creator>
  <cp:lastModifiedBy>Stanislav</cp:lastModifiedBy>
  <cp:revision>53</cp:revision>
  <dcterms:created xsi:type="dcterms:W3CDTF">2017-03-08T14:10:53Z</dcterms:created>
  <dcterms:modified xsi:type="dcterms:W3CDTF">2017-03-30T18:23:39Z</dcterms:modified>
</cp:coreProperties>
</file>