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0" r:id="rId4"/>
    <p:sldId id="262" r:id="rId5"/>
    <p:sldId id="261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5375095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923548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784263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033457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22114314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250086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270031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411038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911864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361503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84748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756850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873334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3084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04771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173942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13997-E073-454F-B09F-ADE10750BDDF}" type="datetimeFigureOut">
              <a:rPr lang="uk-UA" smtClean="0"/>
              <a:t>08.06.2020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3C9C981-E503-4B81-92B2-B56EF3F89F7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82326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CA415E9-04C9-4DF9-B82A-27492BD628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39112" y="192897"/>
            <a:ext cx="9838944" cy="2403999"/>
          </a:xfrm>
        </p:spPr>
        <p:txBody>
          <a:bodyPr>
            <a:normAutofit fontScale="90000"/>
          </a:bodyPr>
          <a:lstStyle/>
          <a:p>
            <a:pPr algn="ctr"/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br>
              <a:rPr lang="uk-UA" sz="72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uk-UA" sz="4900" b="1" dirty="0">
                <a:solidFill>
                  <a:schemeClr val="accent1">
                    <a:lumMod val="75000"/>
                  </a:schemeClr>
                </a:solidFill>
              </a:rPr>
              <a:t>Основи дипломатичної служби</a:t>
            </a:r>
            <a:br>
              <a:rPr lang="uk-UA" sz="4900" b="1" dirty="0">
                <a:solidFill>
                  <a:schemeClr val="accent1">
                    <a:lumMod val="75000"/>
                  </a:schemeClr>
                </a:solidFill>
              </a:rPr>
            </a:br>
            <a:endParaRPr lang="uk-UA" sz="4900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ADBE308-35C7-4790-BBA4-A51335E57721}"/>
              </a:ext>
            </a:extLst>
          </p:cNvPr>
          <p:cNvSpPr txBox="1"/>
          <p:nvPr/>
        </p:nvSpPr>
        <p:spPr>
          <a:xfrm>
            <a:off x="7157536" y="4023360"/>
            <a:ext cx="466648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000" b="1" noProof="1"/>
              <a:t>Викладач: </a:t>
            </a:r>
          </a:p>
          <a:p>
            <a:pPr algn="just"/>
            <a:r>
              <a:rPr lang="uk-UA" sz="2000" b="1" noProof="1"/>
              <a:t>кандидат філологічних наук, доцент </a:t>
            </a:r>
          </a:p>
          <a:p>
            <a:pPr algn="just"/>
            <a:r>
              <a:rPr lang="uk-UA" sz="2000" b="1" noProof="1"/>
              <a:t>Юріна Юлія Миколаївна 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6BCB0BFD-AD12-4BFB-AA5B-CB4024CFDE7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39112" y="2661998"/>
            <a:ext cx="4666488" cy="31109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6739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5FAEC28-2093-4D92-8FB5-9206F887AF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dirty="0"/>
              <a:t>Опис </a:t>
            </a:r>
            <a:r>
              <a:rPr lang="uk-UA" b="1" dirty="0" err="1"/>
              <a:t>компетентностей</a:t>
            </a:r>
            <a:r>
              <a:rPr lang="uk-UA" b="1" dirty="0"/>
              <a:t>:</a:t>
            </a:r>
            <a:endParaRPr lang="uk-UA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2A32F6-CF80-4A0F-B314-D1A01F3BC0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76288" y="1490472"/>
            <a:ext cx="4928616" cy="5093208"/>
          </a:xfrm>
        </p:spPr>
        <p:txBody>
          <a:bodyPr>
            <a:normAutofit fontScale="85000" lnSpcReduction="10000"/>
          </a:bodyPr>
          <a:lstStyle/>
          <a:p>
            <a:r>
              <a:rPr lang="uk-UA" sz="2400" dirty="0"/>
              <a:t>знати основні напрямки і форми дипломатичної служби, зміст і особливості консульської</a:t>
            </a:r>
          </a:p>
          <a:p>
            <a:r>
              <a:rPr lang="uk-UA" sz="2400" dirty="0"/>
              <a:t>діяльності;</a:t>
            </a:r>
          </a:p>
          <a:p>
            <a:r>
              <a:rPr lang="uk-UA" sz="2400" dirty="0"/>
              <a:t>- визначати основні категорії і поняття дипломатичної і консульської служби, її принципи,</a:t>
            </a:r>
          </a:p>
          <a:p>
            <a:r>
              <a:rPr lang="uk-UA" sz="2400" dirty="0"/>
              <a:t>форми і методи;</a:t>
            </a:r>
          </a:p>
          <a:p>
            <a:r>
              <a:rPr lang="uk-UA" sz="2400" dirty="0"/>
              <a:t>- оцінювати нормативні, керівні та методичні документи щодо організації дипломатичної і</a:t>
            </a:r>
          </a:p>
          <a:p>
            <a:r>
              <a:rPr lang="uk-UA" sz="2400" dirty="0"/>
              <a:t>консульської служби;</a:t>
            </a:r>
          </a:p>
          <a:p>
            <a:r>
              <a:rPr lang="uk-UA" sz="2400" dirty="0"/>
              <a:t>- здійснювати аналіз напрямів діяльності дипломатичних місій. </a:t>
            </a:r>
            <a:endParaRPr lang="uk-UA" dirty="0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B63CA24-3003-4B4E-8F12-A09ADB97461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368552" y="2269302"/>
            <a:ext cx="4928616" cy="2785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42284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28EC89-CEDD-46EE-BCED-015D6F31FE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b="1" noProof="1"/>
              <a:t>Історичні типи дипломатії</a:t>
            </a:r>
            <a:endParaRPr lang="uk-UA" noProof="1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52B0D8-FF39-47EC-8167-8AA82A20F6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36208" y="1905000"/>
            <a:ext cx="5760720" cy="4651248"/>
          </a:xfrm>
        </p:spPr>
        <p:txBody>
          <a:bodyPr>
            <a:noAutofit/>
          </a:bodyPr>
          <a:lstStyle/>
          <a:p>
            <a:r>
              <a:rPr lang="ru-RU" sz="1600" noProof="1"/>
              <a:t>Становлення організованої дипломатії: короткий історичний екскурс. Від міфології до історії: грецький тип дипломатії. Римська та візантийська епоха в історії дипломатії.</a:t>
            </a:r>
          </a:p>
          <a:p>
            <a:r>
              <a:rPr lang="ru-RU" sz="1600" noProof="1"/>
              <a:t>Італійська дипломатична система. Французький метод та стиль дипломатії. Перехід від старої (абсолютистської) до нової (демократичної) дипломатії. Дипломатія нового часу – від концепції національних амбіцій до концепції спільності міжнародних інтересів.</a:t>
            </a:r>
          </a:p>
          <a:p>
            <a:r>
              <a:rPr lang="ru-RU" sz="1600" noProof="1"/>
              <a:t>Таємна та відкрита дипломатія. Демократичний контроль зовнішньої політики та його вплив на дипломатичну практику. Основні недоліки та шляхи розвитку демократичної дипломатії.</a:t>
            </a:r>
            <a:endParaRPr lang="uk-UA" sz="1600" noProof="1"/>
          </a:p>
        </p:txBody>
      </p:sp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27AF76B9-BF26-47AB-983E-C3E5505149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758462" y="2067949"/>
            <a:ext cx="3981156" cy="34589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76535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C3DD94-AD5E-4F32-AD2D-27EF859C87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err="1"/>
              <a:t>Розвиток</a:t>
            </a:r>
            <a:r>
              <a:rPr lang="ru-RU" b="1" dirty="0"/>
              <a:t> </a:t>
            </a:r>
            <a:r>
              <a:rPr lang="ru-RU" b="1" dirty="0" err="1"/>
              <a:t>теорії</a:t>
            </a:r>
            <a:r>
              <a:rPr lang="ru-RU" b="1" dirty="0"/>
              <a:t> та практики </a:t>
            </a:r>
            <a:r>
              <a:rPr lang="ru-RU" b="1" dirty="0" err="1"/>
              <a:t>дипломатії</a:t>
            </a:r>
            <a:r>
              <a:rPr lang="ru-RU" b="1" dirty="0"/>
              <a:t> (</a:t>
            </a:r>
            <a:r>
              <a:rPr lang="ru-RU" b="1" dirty="0" err="1"/>
              <a:t>ретроспективний</a:t>
            </a:r>
            <a:r>
              <a:rPr lang="ru-RU" b="1" dirty="0"/>
              <a:t> </a:t>
            </a:r>
            <a:r>
              <a:rPr lang="ru-RU" b="1" dirty="0" err="1"/>
              <a:t>аналіз</a:t>
            </a:r>
            <a:r>
              <a:rPr lang="ru-RU" b="1" dirty="0"/>
              <a:t>)</a:t>
            </a:r>
            <a:br>
              <a:rPr lang="ru-RU" b="1" dirty="0"/>
            </a:br>
            <a:endParaRPr lang="uk-UA" b="1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7B4B5B70-3B05-402B-92D1-DCB9DBFA1F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Основні періоди в розвитку теорії дипломатії. Розвиток теорії дипломатії та міжнародних відносин. Від «теорії племені» до концепції спільності інтересів. </a:t>
            </a:r>
            <a:r>
              <a:rPr lang="en-US" dirty="0"/>
              <a:t>European</a:t>
            </a:r>
            <a:r>
              <a:rPr lang="uk-UA" dirty="0"/>
              <a:t> </a:t>
            </a:r>
            <a:r>
              <a:rPr lang="en-US" dirty="0"/>
              <a:t>States system. </a:t>
            </a:r>
            <a:r>
              <a:rPr lang="uk-UA" dirty="0"/>
              <a:t>Прогрес ідей та вплив «права народів» на розвиток теорії дипломатії.</a:t>
            </a:r>
          </a:p>
          <a:p>
            <a:r>
              <a:rPr lang="uk-UA" dirty="0"/>
              <a:t>Взаємозалежність політичних систем з розвитком теорії й практики дипломатії.</a:t>
            </a:r>
          </a:p>
          <a:p>
            <a:r>
              <a:rPr lang="uk-UA" dirty="0"/>
              <a:t>Принципи й доктрини в теорії дипломатії. Вплив торгівлі на розвиток дипломатії.</a:t>
            </a:r>
          </a:p>
          <a:p>
            <a:r>
              <a:rPr lang="uk-UA" dirty="0"/>
              <a:t>Військово-феодальна та буржуазна концепції як основні напрями в розвитку теорії дипломатії. Сутність та </a:t>
            </a:r>
            <a:r>
              <a:rPr lang="uk-UA" dirty="0" err="1"/>
              <a:t>розбіжность</a:t>
            </a:r>
            <a:r>
              <a:rPr lang="uk-UA" dirty="0"/>
              <a:t> цих концепцій.</a:t>
            </a:r>
          </a:p>
        </p:txBody>
      </p:sp>
    </p:spTree>
    <p:extLst>
      <p:ext uri="{BB962C8B-B14F-4D97-AF65-F5344CB8AC3E}">
        <p14:creationId xmlns:p14="http://schemas.microsoft.com/office/powerpoint/2010/main" val="39054044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28EC89-CEDD-46EE-BCED-015D6F31FE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301752"/>
            <a:ext cx="8911687" cy="1234440"/>
          </a:xfrm>
        </p:spPr>
        <p:txBody>
          <a:bodyPr/>
          <a:lstStyle/>
          <a:p>
            <a:pPr algn="ctr"/>
            <a:r>
              <a:rPr lang="uk-UA" b="1" noProof="1"/>
              <a:t>Україна як учасник міжнародних зносин</a:t>
            </a:r>
            <a:endParaRPr lang="uk-UA" noProof="1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5252B0D8-FF39-47EC-8167-8AA82A20F6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11112" y="1536192"/>
            <a:ext cx="5385816" cy="5020056"/>
          </a:xfrm>
        </p:spPr>
        <p:txBody>
          <a:bodyPr>
            <a:noAutofit/>
          </a:bodyPr>
          <a:lstStyle/>
          <a:p>
            <a:r>
              <a:rPr lang="ru-RU" sz="1400" noProof="1"/>
              <a:t>Становлення української дипломатії: історичний екскурс. Відомі українські дипломати сучасності. Правові засади здійснення зовнішніх зносин. </a:t>
            </a:r>
          </a:p>
          <a:p>
            <a:r>
              <a:rPr lang="ru-RU" sz="1400" noProof="1"/>
              <a:t>Внутрішньодержавна організація та діяльність органів влади в галузі зовнішніх зносин (Верховна Рада, Президент, Кабінет міністрів, МЗС та інші міністерства й відомства). Основні напрями, пріорітети і завдання зовнішньої політики України. Механізм здійснення зовнішньої політики.</a:t>
            </a:r>
          </a:p>
          <a:p>
            <a:r>
              <a:rPr lang="ru-RU" sz="1400" noProof="1"/>
              <a:t> Іноземні дипломатичні та консульські служби в Україні та їх акредитація, класифікація та принципи розміщення. Україна й міжнародні організації. Членство в ООН та інших універсальних міжнародних організаціях (ЮНЕСКО, МАГАТЕ, ВООЗ, СОТ, МБРР, МВФ, ВБ, ОБСЄ, СНД та інших). Партнерство з НАТО та ЄС.</a:t>
            </a:r>
          </a:p>
          <a:p>
            <a:pPr marL="0" indent="0">
              <a:buNone/>
            </a:pPr>
            <a:endParaRPr lang="ru-RU" sz="2800" noProof="1"/>
          </a:p>
          <a:p>
            <a:endParaRPr lang="uk-UA" sz="2800" noProof="1"/>
          </a:p>
        </p:txBody>
      </p:sp>
      <p:pic>
        <p:nvPicPr>
          <p:cNvPr id="7" name="Рисунок 6">
            <a:extLst>
              <a:ext uri="{FF2B5EF4-FFF2-40B4-BE49-F238E27FC236}">
                <a16:creationId xmlns:a16="http://schemas.microsoft.com/office/drawing/2014/main" id="{B92E5883-B8BD-4368-B1F4-771686CC17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088137" y="1734580"/>
            <a:ext cx="5163312" cy="43262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3206403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215</TotalTime>
  <Words>390</Words>
  <Application>Microsoft Office PowerPoint</Application>
  <PresentationFormat>Широкоэкранный</PresentationFormat>
  <Paragraphs>25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Легкий дым</vt:lpstr>
      <vt:lpstr>                Основи дипломатичної служби </vt:lpstr>
      <vt:lpstr>Опис компетентностей:</vt:lpstr>
      <vt:lpstr>Історичні типи дипломатії</vt:lpstr>
      <vt:lpstr>Розвиток теорії та практики дипломатії (ретроспективний аналіз) </vt:lpstr>
      <vt:lpstr>Україна як учасник міжнародних зносин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  Видання  в освітній галузі</dc:title>
  <dc:creator>shakky</dc:creator>
  <cp:lastModifiedBy>yurina</cp:lastModifiedBy>
  <cp:revision>23</cp:revision>
  <dcterms:created xsi:type="dcterms:W3CDTF">2020-05-26T13:26:45Z</dcterms:created>
  <dcterms:modified xsi:type="dcterms:W3CDTF">2020-06-08T17:58:37Z</dcterms:modified>
</cp:coreProperties>
</file>