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2" r:id="rId3"/>
    <p:sldId id="271" r:id="rId4"/>
    <p:sldId id="257" r:id="rId5"/>
    <p:sldId id="270" r:id="rId6"/>
    <p:sldId id="266" r:id="rId7"/>
    <p:sldId id="267" r:id="rId8"/>
    <p:sldId id="259" r:id="rId9"/>
    <p:sldId id="265" r:id="rId10"/>
    <p:sldId id="261" r:id="rId11"/>
    <p:sldId id="269" r:id="rId12"/>
    <p:sldId id="262"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C3B969D-01DE-4008-8F26-3297045E6F81}" type="datetimeFigureOut">
              <a:rPr lang="ru-RU"/>
              <a:pPr>
                <a:defRPr/>
              </a:pPr>
              <a:t>25.01.2021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BC9133E-7438-4764-AB7F-6C6B3D257B63}" type="slidenum">
              <a:rPr lang="ru-RU"/>
              <a:pPr>
                <a:defRPr/>
              </a:pPr>
              <a:t>‹#›</a:t>
            </a:fld>
            <a:endParaRPr lang="ru-RU"/>
          </a:p>
        </p:txBody>
      </p:sp>
    </p:spTree>
    <p:extLst>
      <p:ext uri="{BB962C8B-B14F-4D97-AF65-F5344CB8AC3E}">
        <p14:creationId xmlns:p14="http://schemas.microsoft.com/office/powerpoint/2010/main" xmlns="" val="2798244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B7DFA60-7012-4EDD-A25D-95E066C8A1BC}" type="datetimeFigureOut">
              <a:rPr lang="ru-RU"/>
              <a:pPr>
                <a:defRPr/>
              </a:pPr>
              <a:t>25.01.2021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3BA056-816D-4BE8-9586-8F79B96DA4C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463DAC-5B31-49BD-B246-B03904544ED5}" type="datetimeFigureOut">
              <a:rPr lang="ru-RU"/>
              <a:pPr>
                <a:defRPr/>
              </a:pPr>
              <a:t>25.01.2021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95004F-F7C5-4DB2-B69E-141351E9A45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CF3947-A0EB-445B-9B7F-E976AFA86B95}" type="datetimeFigureOut">
              <a:rPr lang="ru-RU"/>
              <a:pPr>
                <a:defRPr/>
              </a:pPr>
              <a:t>25.01.2021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83E2F2-D7A9-4327-81B3-4E282E291E3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BC1675-384B-47A2-97CC-7149D864E65C}" type="datetimeFigureOut">
              <a:rPr lang="ru-RU"/>
              <a:pPr>
                <a:defRPr/>
              </a:pPr>
              <a:t>25.01.2021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900759-A343-4224-9D61-568B6F0DC95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77FB1F0-B8D3-415D-8E64-EE84E7B0E2CF}" type="datetimeFigureOut">
              <a:rPr lang="ru-RU"/>
              <a:pPr>
                <a:defRPr/>
              </a:pPr>
              <a:t>25.01.2021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AB76E2-468C-44FD-8CAB-E3792C07876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BF84B3F-31B4-4BD9-88A5-20274E45582E}" type="datetimeFigureOut">
              <a:rPr lang="ru-RU"/>
              <a:pPr>
                <a:defRPr/>
              </a:pPr>
              <a:t>25.01.2021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97F5C9-5D75-47C1-A28F-EB74D76BF62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9E6B212-5B69-4681-8972-684C10CB392F}" type="datetimeFigureOut">
              <a:rPr lang="ru-RU"/>
              <a:pPr>
                <a:defRPr/>
              </a:pPr>
              <a:t>25.01.2021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3BBCEEA-8AA0-40F5-B8E2-FB454998367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3ADFA2C-B7B8-4755-B7BC-852E90EF3D56}" type="datetimeFigureOut">
              <a:rPr lang="ru-RU"/>
              <a:pPr>
                <a:defRPr/>
              </a:pPr>
              <a:t>25.01.2021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688C132-1D11-4F7C-9F64-7481A315505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9DC154D-E2B8-464B-8F2C-BCD102CFBD47}" type="datetimeFigureOut">
              <a:rPr lang="ru-RU"/>
              <a:pPr>
                <a:defRPr/>
              </a:pPr>
              <a:t>25.01.2021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9865481-E5F2-4C43-9509-9C301A7F07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392B0C-80FE-40B7-9C4F-70FCB1EFB390}" type="datetimeFigureOut">
              <a:rPr lang="ru-RU"/>
              <a:pPr>
                <a:defRPr/>
              </a:pPr>
              <a:t>25.01.2021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BA552C-BE7D-4524-8656-84B53304AE9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D86160-32AF-43D5-A7C4-AC87943279F1}" type="datetimeFigureOut">
              <a:rPr lang="ru-RU"/>
              <a:pPr>
                <a:defRPr/>
              </a:pPr>
              <a:t>25.01.2021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41AA783-10FC-4B73-A1E5-B9699C807DD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BF7CE3-F8E5-46CB-A543-F6C3F245BE1E}" type="datetimeFigureOut">
              <a:rPr lang="ru-RU"/>
              <a:pPr>
                <a:defRPr/>
              </a:pPr>
              <a:t>25.01.2021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F4BA6F9-308D-4E6F-8DF2-D73D4020730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313" y="1489843"/>
            <a:ext cx="8456612" cy="1147069"/>
          </a:xfrm>
        </p:spPr>
        <p:txBody>
          <a:bodyPr rtlCol="0">
            <a:noAutofit/>
          </a:bodyPr>
          <a:lstStyle/>
          <a:p>
            <a:pPr marL="180000" eaLnBrk="1" fontAlgn="auto" hangingPunct="1">
              <a:lnSpc>
                <a:spcPct val="150000"/>
              </a:lnSpc>
              <a:spcAft>
                <a:spcPts val="0"/>
              </a:spcAft>
              <a:defRPr/>
            </a:pPr>
            <a:r>
              <a:rPr lang="uk-UA" sz="2000" b="1" dirty="0">
                <a:latin typeface="Times New Roman" panose="02020603050405020304" pitchFamily="18" charset="0"/>
                <a:cs typeface="Times New Roman" panose="02020603050405020304" pitchFamily="18" charset="0"/>
              </a:rPr>
              <a:t>Херсонський державний університет</a:t>
            </a:r>
            <a:br>
              <a:rPr lang="uk-UA" sz="2000" b="1" dirty="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Факультет економіки і менеджменту</a:t>
            </a:r>
            <a:br>
              <a:rPr lang="uk-UA" sz="2000" b="1" dirty="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Кафедра готельно-ресторанного та туристичного бізнесу </a:t>
            </a:r>
            <a:r>
              <a:rPr lang="uk-UA"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43608" y="5013176"/>
            <a:ext cx="6728792" cy="1440160"/>
          </a:xfrm>
        </p:spPr>
        <p:txBody>
          <a:bodyPr rtlCol="0">
            <a:normAutofit/>
          </a:bodyPr>
          <a:lstStyle/>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ru-RU" dirty="0"/>
          </a:p>
        </p:txBody>
      </p:sp>
      <p:pic>
        <p:nvPicPr>
          <p:cNvPr id="14340" name="Picture 3" descr="C:\Documents and Settings\V\Рабочий стол\ХДУ.jpg"/>
          <p:cNvPicPr>
            <a:picLocks noChangeAspect="1" noChangeArrowheads="1"/>
          </p:cNvPicPr>
          <p:nvPr/>
        </p:nvPicPr>
        <p:blipFill>
          <a:blip r:embed="rId2" cstate="print"/>
          <a:srcRect/>
          <a:stretch>
            <a:fillRect/>
          </a:stretch>
        </p:blipFill>
        <p:spPr bwMode="auto">
          <a:xfrm>
            <a:off x="0" y="0"/>
            <a:ext cx="1492250" cy="1500188"/>
          </a:xfrm>
          <a:prstGeom prst="rect">
            <a:avLst/>
          </a:prstGeom>
          <a:noFill/>
          <a:ln w="9525">
            <a:noFill/>
            <a:miter lim="800000"/>
            <a:headEnd/>
            <a:tailEnd/>
          </a:ln>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1699" y="10343"/>
            <a:ext cx="1772301" cy="1479501"/>
          </a:xfrm>
          <a:prstGeom prst="rect">
            <a:avLst/>
          </a:prstGeom>
        </p:spPr>
      </p:pic>
      <p:sp>
        <p:nvSpPr>
          <p:cNvPr id="6" name="Прямоугольник 5"/>
          <p:cNvSpPr/>
          <p:nvPr/>
        </p:nvSpPr>
        <p:spPr>
          <a:xfrm>
            <a:off x="2051720" y="4293096"/>
            <a:ext cx="5328592" cy="812530"/>
          </a:xfrm>
          <a:prstGeom prst="rect">
            <a:avLst/>
          </a:prstGeom>
        </p:spPr>
        <p:txBody>
          <a:bodyPr wrap="square">
            <a:spAutoFit/>
          </a:bodyPr>
          <a:lstStyle/>
          <a:p>
            <a:pPr algn="ctr">
              <a:lnSpc>
                <a:spcPct val="160000"/>
              </a:lnSpc>
              <a:defRPr/>
            </a:pPr>
            <a:r>
              <a:rPr lang="uk-UA" b="1" dirty="0" smtClean="0">
                <a:solidFill>
                  <a:schemeClr val="tx1">
                    <a:lumMod val="95000"/>
                    <a:lumOff val="5000"/>
                  </a:schemeClr>
                </a:solidFill>
                <a:latin typeface="Times New Roman" pitchFamily="18" charset="0"/>
                <a:cs typeface="Times New Roman" pitchFamily="18" charset="0"/>
              </a:rPr>
              <a:t>Спеціальність «Туризм»</a:t>
            </a:r>
          </a:p>
          <a:p>
            <a:pPr algn="ctr"/>
            <a:r>
              <a:rPr lang="ru-RU" b="1" dirty="0" err="1" smtClean="0">
                <a:solidFill>
                  <a:schemeClr val="tx1">
                    <a:lumMod val="95000"/>
                    <a:lumOff val="5000"/>
                  </a:schemeClr>
                </a:solidFill>
                <a:latin typeface="Times New Roman" pitchFamily="18" charset="0"/>
                <a:cs typeface="Times New Roman" pitchFamily="18" charset="0"/>
              </a:rPr>
              <a:t>галузі</a:t>
            </a:r>
            <a:r>
              <a:rPr lang="ru-RU" b="1" dirty="0" smtClean="0">
                <a:solidFill>
                  <a:schemeClr val="tx1">
                    <a:lumMod val="95000"/>
                    <a:lumOff val="5000"/>
                  </a:schemeClr>
                </a:solidFill>
                <a:latin typeface="Times New Roman" pitchFamily="18" charset="0"/>
                <a:cs typeface="Times New Roman" pitchFamily="18" charset="0"/>
              </a:rPr>
              <a:t> </a:t>
            </a:r>
            <a:r>
              <a:rPr lang="ru-RU" b="1" dirty="0" err="1" smtClean="0">
                <a:solidFill>
                  <a:schemeClr val="tx1">
                    <a:lumMod val="95000"/>
                    <a:lumOff val="5000"/>
                  </a:schemeClr>
                </a:solidFill>
                <a:latin typeface="Times New Roman" pitchFamily="18" charset="0"/>
                <a:cs typeface="Times New Roman" pitchFamily="18" charset="0"/>
              </a:rPr>
              <a:t>знань</a:t>
            </a:r>
            <a:r>
              <a:rPr lang="ru-RU" b="1" dirty="0" smtClean="0">
                <a:solidFill>
                  <a:schemeClr val="tx1">
                    <a:lumMod val="95000"/>
                    <a:lumOff val="5000"/>
                  </a:schemeClr>
                </a:solidFill>
                <a:latin typeface="Times New Roman" pitchFamily="18" charset="0"/>
                <a:cs typeface="Times New Roman" pitchFamily="18" charset="0"/>
              </a:rPr>
              <a:t> 24 Сфера </a:t>
            </a:r>
            <a:r>
              <a:rPr lang="ru-RU" b="1" dirty="0" err="1" smtClean="0">
                <a:solidFill>
                  <a:schemeClr val="tx1">
                    <a:lumMod val="95000"/>
                    <a:lumOff val="5000"/>
                  </a:schemeClr>
                </a:solidFill>
                <a:latin typeface="Times New Roman" pitchFamily="18" charset="0"/>
                <a:cs typeface="Times New Roman" pitchFamily="18" charset="0"/>
              </a:rPr>
              <a:t>обслуговування</a:t>
            </a:r>
            <a:endParaRPr lang="ru-RU" b="1" dirty="0" smtClean="0">
              <a:solidFill>
                <a:schemeClr val="tx1">
                  <a:lumMod val="95000"/>
                  <a:lumOff val="5000"/>
                </a:schemeClr>
              </a:solidFill>
              <a:latin typeface="Times New Roman" pitchFamily="18" charset="0"/>
              <a:cs typeface="Times New Roman" pitchFamily="18" charset="0"/>
            </a:endParaRPr>
          </a:p>
        </p:txBody>
      </p:sp>
      <p:sp>
        <p:nvSpPr>
          <p:cNvPr id="7" name="Прямоугольник 6"/>
          <p:cNvSpPr/>
          <p:nvPr/>
        </p:nvSpPr>
        <p:spPr>
          <a:xfrm>
            <a:off x="683568" y="3105835"/>
            <a:ext cx="7560840" cy="646331"/>
          </a:xfrm>
          <a:prstGeom prst="rect">
            <a:avLst/>
          </a:prstGeom>
        </p:spPr>
        <p:txBody>
          <a:bodyPr wrap="square">
            <a:spAutoFit/>
          </a:bodyPr>
          <a:lstStyle/>
          <a:p>
            <a:pPr algn="ctr"/>
            <a:r>
              <a:rPr lang="uk-UA" sz="3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«Спортивний туризм</a:t>
            </a:r>
            <a:r>
              <a:rPr lang="uk-UA" sz="3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755576" y="260351"/>
            <a:ext cx="7941568" cy="792385"/>
          </a:xfrm>
        </p:spPr>
        <p:txBody>
          <a:bodyPr/>
          <a:lstStyle/>
          <a:p>
            <a:pPr eaLnBrk="1" hangingPunct="1">
              <a:lnSpc>
                <a:spcPts val="3000"/>
              </a:lnSpc>
            </a:pPr>
            <a:r>
              <a:rPr lang="uk-UA" sz="3600" b="1" dirty="0" smtClean="0">
                <a:solidFill>
                  <a:srgbClr val="0070C0"/>
                </a:solidFill>
                <a:latin typeface="Times New Roman" pitchFamily="18" charset="0"/>
                <a:cs typeface="Times New Roman" panose="02020603050405020304" pitchFamily="18" charset="0"/>
              </a:rPr>
              <a:t>Значення дисципліни </a:t>
            </a:r>
            <a:endParaRPr lang="ru-RU" sz="3600" b="1" dirty="0" smtClean="0">
              <a:solidFill>
                <a:srgbClr val="0070C0"/>
              </a:solidFill>
              <a:latin typeface="Times New Roman" panose="02020603050405020304" pitchFamily="18" charset="0"/>
              <a:cs typeface="Times New Roman" panose="02020603050405020304" pitchFamily="18" charset="0"/>
            </a:endParaRPr>
          </a:p>
        </p:txBody>
      </p:sp>
      <p:sp>
        <p:nvSpPr>
          <p:cNvPr id="18434" name="Rectangle 3"/>
          <p:cNvSpPr>
            <a:spLocks noGrp="1"/>
          </p:cNvSpPr>
          <p:nvPr>
            <p:ph type="body" idx="1"/>
          </p:nvPr>
        </p:nvSpPr>
        <p:spPr>
          <a:xfrm>
            <a:off x="611560" y="1052736"/>
            <a:ext cx="8327268" cy="5544616"/>
          </a:xfrm>
        </p:spPr>
        <p:txBody>
          <a:bodyPr/>
          <a:lstStyle/>
          <a:p>
            <a:pPr marL="0" indent="182563" algn="just" eaLnBrk="1" fontAlgn="auto" hangingPunct="1">
              <a:spcBef>
                <a:spcPts val="300"/>
              </a:spcBef>
              <a:spcAft>
                <a:spcPts val="300"/>
              </a:spcAft>
              <a:buNone/>
              <a:tabLst>
                <a:tab pos="266700" algn="l"/>
              </a:tabLst>
              <a:defRPr/>
            </a:pPr>
            <a:r>
              <a:rPr lang="uk-UA" sz="2000" dirty="0" smtClean="0">
                <a:latin typeface="Times New Roman" pitchFamily="18" charset="0"/>
                <a:cs typeface="Times New Roman" pitchFamily="18" charset="0"/>
              </a:rPr>
              <a:t>  </a:t>
            </a:r>
            <a:r>
              <a:rPr lang="uk-UA" sz="1900" dirty="0" smtClean="0">
                <a:latin typeface="Times New Roman" pitchFamily="18" charset="0"/>
                <a:cs typeface="Times New Roman" pitchFamily="18" charset="0"/>
              </a:rPr>
              <a:t>Навчальна дисципліна «Спортивний туризм» відіграє важливу роль у професійній підготовці фахівців з туризму. Отримані знання, вміння і навички будуть корисними при опануванні таких фахових дисциплін як «Організація туризму», «Інфраструктура туризму», «Самодіяльний туризм» та ін., що викладаються студентам спеціальності «Туризм».</a:t>
            </a:r>
            <a:endParaRPr lang="ru-RU" sz="1900" dirty="0" smtClean="0">
              <a:latin typeface="Times New Roman" pitchFamily="18" charset="0"/>
              <a:cs typeface="Times New Roman" pitchFamily="18" charset="0"/>
            </a:endParaRPr>
          </a:p>
          <a:p>
            <a:pPr marL="0" indent="182563" eaLnBrk="1" fontAlgn="auto" hangingPunct="1">
              <a:spcBef>
                <a:spcPts val="300"/>
              </a:spcBef>
              <a:spcAft>
                <a:spcPts val="300"/>
              </a:spcAft>
              <a:buNone/>
              <a:tabLst>
                <a:tab pos="266700" algn="l"/>
              </a:tabLst>
              <a:defRPr/>
            </a:pPr>
            <a:r>
              <a:rPr lang="ru-RU" sz="1900" dirty="0" smtClean="0">
                <a:latin typeface="Times New Roman" pitchFamily="18" charset="0"/>
                <a:cs typeface="Times New Roman" pitchFamily="18" charset="0"/>
              </a:rPr>
              <a:t>   </a:t>
            </a:r>
            <a:r>
              <a:rPr lang="ru-RU" sz="1900" dirty="0" err="1" smtClean="0">
                <a:latin typeface="Times New Roman" panose="02020603050405020304" pitchFamily="18" charset="0"/>
                <a:cs typeface="Times New Roman" panose="02020603050405020304" pitchFamily="18" charset="0"/>
              </a:rPr>
              <a:t>Вивчення</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дисципліни</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допоможе</a:t>
            </a:r>
            <a:r>
              <a:rPr lang="ru-RU" sz="1900" dirty="0" smtClean="0">
                <a:latin typeface="Times New Roman" panose="02020603050405020304" pitchFamily="18" charset="0"/>
                <a:cs typeface="Times New Roman" panose="02020603050405020304" pitchFamily="18" charset="0"/>
              </a:rPr>
              <a:t>:</a:t>
            </a:r>
          </a:p>
          <a:p>
            <a:pPr marL="536575" indent="-176213" eaLnBrk="1" fontAlgn="auto" hangingPunct="1">
              <a:spcBef>
                <a:spcPts val="300"/>
              </a:spcBef>
              <a:spcAft>
                <a:spcPts val="300"/>
              </a:spcAft>
              <a:defRPr/>
            </a:pPr>
            <a:r>
              <a:rPr lang="ru-RU" sz="1900" dirty="0" err="1" smtClean="0">
                <a:latin typeface="Times New Roman" panose="02020603050405020304" pitchFamily="18" charset="0"/>
                <a:cs typeface="Times New Roman" panose="02020603050405020304" pitchFamily="18" charset="0"/>
              </a:rPr>
              <a:t>вивчати</a:t>
            </a:r>
            <a:r>
              <a:rPr lang="ru-RU" sz="1900" dirty="0" smtClean="0">
                <a:latin typeface="Times New Roman" panose="02020603050405020304" pitchFamily="18" charset="0"/>
                <a:cs typeface="Times New Roman" panose="02020603050405020304" pitchFamily="18" charset="0"/>
              </a:rPr>
              <a:t> попит </a:t>
            </a:r>
            <a:r>
              <a:rPr lang="ru-RU" sz="1900" dirty="0" err="1" smtClean="0">
                <a:latin typeface="Times New Roman" panose="02020603050405020304" pitchFamily="18" charset="0"/>
                <a:cs typeface="Times New Roman" panose="02020603050405020304" pitchFamily="18" charset="0"/>
              </a:rPr>
              <a:t>населення</a:t>
            </a:r>
            <a:r>
              <a:rPr lang="ru-RU" sz="1900" dirty="0" smtClean="0">
                <a:latin typeface="Times New Roman" panose="02020603050405020304" pitchFamily="18" charset="0"/>
                <a:cs typeface="Times New Roman" panose="02020603050405020304" pitchFamily="18" charset="0"/>
              </a:rPr>
              <a:t> на спортивно-</a:t>
            </a:r>
            <a:r>
              <a:rPr lang="ru-RU" sz="1900" dirty="0" err="1" smtClean="0">
                <a:latin typeface="Times New Roman" panose="02020603050405020304" pitchFamily="18" charset="0"/>
                <a:cs typeface="Times New Roman" panose="02020603050405020304" pitchFamily="18" charset="0"/>
              </a:rPr>
              <a:t>оздоровчі</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послуги</a:t>
            </a:r>
            <a:r>
              <a:rPr lang="en-US" sz="1900" dirty="0" smtClean="0">
                <a:latin typeface="Times New Roman" panose="02020603050405020304" pitchFamily="18" charset="0"/>
                <a:cs typeface="Times New Roman" panose="02020603050405020304" pitchFamily="18" charset="0"/>
              </a:rPr>
              <a:t>;</a:t>
            </a:r>
            <a:r>
              <a:rPr lang="ru-RU" sz="1900" dirty="0" smtClean="0">
                <a:latin typeface="Times New Roman" panose="02020603050405020304" pitchFamily="18" charset="0"/>
                <a:cs typeface="Times New Roman" panose="02020603050405020304" pitchFamily="18" charset="0"/>
              </a:rPr>
              <a:t> </a:t>
            </a:r>
          </a:p>
          <a:p>
            <a:pPr marL="536575" indent="-176213" eaLnBrk="1" fontAlgn="auto" hangingPunct="1">
              <a:spcBef>
                <a:spcPts val="300"/>
              </a:spcBef>
              <a:spcAft>
                <a:spcPts val="300"/>
              </a:spcAft>
              <a:defRPr/>
            </a:pPr>
            <a:r>
              <a:rPr lang="ru-RU" sz="1900" dirty="0" err="1" smtClean="0">
                <a:latin typeface="Times New Roman" panose="02020603050405020304" pitchFamily="18" charset="0"/>
                <a:cs typeface="Times New Roman" panose="02020603050405020304" pitchFamily="18" charset="0"/>
              </a:rPr>
              <a:t>орієнтуватися</a:t>
            </a:r>
            <a:r>
              <a:rPr lang="ru-RU" sz="1900" dirty="0" smtClean="0">
                <a:latin typeface="Times New Roman" panose="02020603050405020304" pitchFamily="18" charset="0"/>
                <a:cs typeface="Times New Roman" panose="02020603050405020304" pitchFamily="18" charset="0"/>
              </a:rPr>
              <a:t> у </a:t>
            </a:r>
            <a:r>
              <a:rPr lang="ru-RU" sz="1900" dirty="0" err="1" smtClean="0">
                <a:latin typeface="Times New Roman" panose="02020603050405020304" pitchFamily="18" charset="0"/>
                <a:cs typeface="Times New Roman" panose="02020603050405020304" pitchFamily="18" charset="0"/>
              </a:rPr>
              <a:t>специфіці</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різних</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видів</a:t>
            </a:r>
            <a:r>
              <a:rPr lang="ru-RU" sz="1900" dirty="0" smtClean="0">
                <a:latin typeface="Times New Roman" panose="02020603050405020304" pitchFamily="18" charset="0"/>
                <a:cs typeface="Times New Roman" panose="02020603050405020304" pitchFamily="18" charset="0"/>
              </a:rPr>
              <a:t> спортивно-</a:t>
            </a:r>
            <a:r>
              <a:rPr lang="ru-RU" sz="1900" dirty="0" err="1" smtClean="0">
                <a:latin typeface="Times New Roman" panose="02020603050405020304" pitchFamily="18" charset="0"/>
                <a:cs typeface="Times New Roman" panose="02020603050405020304" pitchFamily="18" charset="0"/>
              </a:rPr>
              <a:t>туристичної</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діяльності</a:t>
            </a:r>
            <a:r>
              <a:rPr lang="en-US" sz="1900" dirty="0" smtClean="0">
                <a:latin typeface="Times New Roman" panose="02020603050405020304" pitchFamily="18" charset="0"/>
                <a:cs typeface="Times New Roman" panose="02020603050405020304" pitchFamily="18" charset="0"/>
              </a:rPr>
              <a:t>;</a:t>
            </a:r>
            <a:endParaRPr lang="ru-RU" sz="1900" dirty="0" smtClean="0">
              <a:latin typeface="Times New Roman" panose="02020603050405020304" pitchFamily="18" charset="0"/>
              <a:cs typeface="Times New Roman" panose="02020603050405020304" pitchFamily="18" charset="0"/>
            </a:endParaRPr>
          </a:p>
          <a:p>
            <a:pPr marL="536575" indent="-176213" eaLnBrk="1" fontAlgn="auto" hangingPunct="1">
              <a:spcBef>
                <a:spcPts val="300"/>
              </a:spcBef>
              <a:spcAft>
                <a:spcPts val="300"/>
              </a:spcAft>
              <a:defRPr/>
            </a:pPr>
            <a:r>
              <a:rPr lang="uk-UA" sz="1900" dirty="0" smtClean="0">
                <a:latin typeface="Times New Roman" panose="02020603050405020304" pitchFamily="18" charset="0"/>
                <a:cs typeface="Times New Roman" panose="02020603050405020304" pitchFamily="18" charset="0"/>
              </a:rPr>
              <a:t>визначати оптимальні умови організації та здійснення спортивно-туристичних заходів</a:t>
            </a:r>
            <a:r>
              <a:rPr lang="en-US" sz="1900" dirty="0" smtClean="0">
                <a:latin typeface="Times New Roman" panose="02020603050405020304" pitchFamily="18" charset="0"/>
                <a:cs typeface="Times New Roman" panose="02020603050405020304" pitchFamily="18" charset="0"/>
              </a:rPr>
              <a:t>;</a:t>
            </a:r>
            <a:endParaRPr lang="uk-UA" sz="1900" dirty="0">
              <a:latin typeface="Times New Roman" panose="02020603050405020304" pitchFamily="18" charset="0"/>
              <a:cs typeface="Times New Roman" panose="02020603050405020304" pitchFamily="18" charset="0"/>
            </a:endParaRPr>
          </a:p>
          <a:p>
            <a:pPr marL="536575" indent="-176213" eaLnBrk="1" fontAlgn="auto" hangingPunct="1">
              <a:spcBef>
                <a:spcPts val="300"/>
              </a:spcBef>
              <a:spcAft>
                <a:spcPts val="300"/>
              </a:spcAft>
              <a:defRPr/>
            </a:pPr>
            <a:r>
              <a:rPr lang="ru-RU" sz="1900" dirty="0" err="1" smtClean="0">
                <a:latin typeface="Times New Roman" panose="02020603050405020304" pitchFamily="18" charset="0"/>
                <a:cs typeface="Times New Roman" panose="02020603050405020304" pitchFamily="18" charset="0"/>
              </a:rPr>
              <a:t>розробляти</a:t>
            </a:r>
            <a:r>
              <a:rPr lang="ru-RU" sz="1900" dirty="0" smtClean="0">
                <a:latin typeface="Times New Roman" panose="02020603050405020304" pitchFamily="18" charset="0"/>
                <a:cs typeface="Times New Roman" panose="02020603050405020304" pitchFamily="18" charset="0"/>
              </a:rPr>
              <a:t> та </a:t>
            </a:r>
            <a:r>
              <a:rPr lang="ru-RU" sz="1900" dirty="0" err="1" smtClean="0">
                <a:latin typeface="Times New Roman" panose="02020603050405020304" pitchFamily="18" charset="0"/>
                <a:cs typeface="Times New Roman" panose="02020603050405020304" pitchFamily="18" charset="0"/>
              </a:rPr>
              <a:t>реалізовувати</a:t>
            </a:r>
            <a:r>
              <a:rPr lang="ru-RU" sz="1900" dirty="0" smtClean="0">
                <a:latin typeface="Times New Roman" panose="02020603050405020304" pitchFamily="18" charset="0"/>
                <a:cs typeface="Times New Roman" panose="02020603050405020304" pitchFamily="18" charset="0"/>
              </a:rPr>
              <a:t> спортивно-</a:t>
            </a:r>
            <a:r>
              <a:rPr lang="ru-RU" sz="1900" dirty="0" err="1" smtClean="0">
                <a:latin typeface="Times New Roman" panose="02020603050405020304" pitchFamily="18" charset="0"/>
                <a:cs typeface="Times New Roman" panose="02020603050405020304" pitchFamily="18" charset="0"/>
              </a:rPr>
              <a:t>оздоровчі</a:t>
            </a:r>
            <a:r>
              <a:rPr lang="ru-RU" sz="1900" dirty="0" smtClean="0">
                <a:latin typeface="Times New Roman" panose="02020603050405020304" pitchFamily="18" charset="0"/>
                <a:cs typeface="Times New Roman" panose="02020603050405020304" pitchFamily="18" charset="0"/>
              </a:rPr>
              <a:t> тури</a:t>
            </a:r>
            <a:r>
              <a:rPr lang="en-US" sz="1900" dirty="0" smtClean="0">
                <a:latin typeface="Times New Roman" panose="02020603050405020304" pitchFamily="18" charset="0"/>
                <a:cs typeface="Times New Roman" panose="02020603050405020304" pitchFamily="18" charset="0"/>
              </a:rPr>
              <a:t>;</a:t>
            </a:r>
            <a:endParaRPr lang="uk-UA" sz="1900" dirty="0" smtClean="0">
              <a:latin typeface="Times New Roman" panose="02020603050405020304" pitchFamily="18" charset="0"/>
              <a:cs typeface="Times New Roman" panose="02020603050405020304" pitchFamily="18" charset="0"/>
            </a:endParaRPr>
          </a:p>
          <a:p>
            <a:pPr marL="536575" indent="-176213" eaLnBrk="1" fontAlgn="auto" hangingPunct="1">
              <a:spcBef>
                <a:spcPts val="300"/>
              </a:spcBef>
              <a:spcAft>
                <a:spcPts val="300"/>
              </a:spcAft>
              <a:defRPr/>
            </a:pPr>
            <a:r>
              <a:rPr lang="uk-UA" sz="1900" dirty="0" smtClean="0">
                <a:latin typeface="Times New Roman" panose="02020603050405020304" pitchFamily="18" charset="0"/>
                <a:cs typeface="Times New Roman" panose="02020603050405020304" pitchFamily="18" charset="0"/>
              </a:rPr>
              <a:t>забезпечувати необхідні стандарти якості та безпеки в обслуговуванні туристів. </a:t>
            </a:r>
            <a:endParaRPr lang="ru-RU" sz="1900" dirty="0">
              <a:latin typeface="Times New Roman" panose="02020603050405020304" pitchFamily="18" charset="0"/>
              <a:cs typeface="Times New Roman" panose="02020603050405020304" pitchFamily="18" charset="0"/>
            </a:endParaRPr>
          </a:p>
          <a:p>
            <a:pPr marL="0" indent="358775" algn="just" eaLnBrk="1" fontAlgn="auto" hangingPunct="1">
              <a:spcBef>
                <a:spcPts val="300"/>
              </a:spcBef>
              <a:spcAft>
                <a:spcPts val="300"/>
              </a:spcAft>
              <a:buNone/>
              <a:defRPr/>
            </a:pPr>
            <a:r>
              <a:rPr lang="uk-UA" sz="1900" dirty="0" smtClean="0">
                <a:latin typeface="Times New Roman" panose="02020603050405020304" pitchFamily="18" charset="0"/>
                <a:cs typeface="Times New Roman" panose="02020603050405020304" pitchFamily="18" charset="0"/>
              </a:rPr>
              <a:t>Обравши </a:t>
            </a:r>
            <a:r>
              <a:rPr lang="uk-UA" sz="1900" dirty="0">
                <a:latin typeface="Times New Roman" panose="02020603050405020304" pitchFamily="18" charset="0"/>
                <a:cs typeface="Times New Roman" panose="02020603050405020304" pitchFamily="18" charset="0"/>
              </a:rPr>
              <a:t>дану </a:t>
            </a:r>
            <a:r>
              <a:rPr lang="uk-UA" sz="1900" dirty="0" smtClean="0">
                <a:latin typeface="Times New Roman" panose="02020603050405020304" pitchFamily="18" charset="0"/>
                <a:cs typeface="Times New Roman" panose="02020603050405020304" pitchFamily="18" charset="0"/>
              </a:rPr>
              <a:t>дисципліну, </a:t>
            </a:r>
            <a:r>
              <a:rPr lang="uk-UA" sz="1900" dirty="0">
                <a:latin typeface="Times New Roman" panose="02020603050405020304" pitchFamily="18" charset="0"/>
                <a:cs typeface="Times New Roman" panose="02020603050405020304" pitchFamily="18" charset="0"/>
              </a:rPr>
              <a:t>ви зможете </a:t>
            </a:r>
            <a:r>
              <a:rPr lang="uk-UA" sz="1900" dirty="0" smtClean="0">
                <a:latin typeface="Times New Roman" panose="02020603050405020304" pitchFamily="18" charset="0"/>
                <a:cs typeface="Times New Roman" panose="02020603050405020304" pitchFamily="18" charset="0"/>
              </a:rPr>
              <a:t>не лише скласти уявлення про </a:t>
            </a:r>
            <a:r>
              <a:rPr lang="uk-UA" sz="1900" dirty="0" err="1" smtClean="0">
                <a:latin typeface="Times New Roman" panose="02020603050405020304" pitchFamily="18" charset="0"/>
                <a:cs typeface="Times New Roman" panose="02020603050405020304" pitchFamily="18" charset="0"/>
              </a:rPr>
              <a:t>багатоманіття</a:t>
            </a:r>
            <a:r>
              <a:rPr lang="uk-UA" sz="1900" dirty="0" smtClean="0">
                <a:latin typeface="Times New Roman" panose="02020603050405020304" pitchFamily="18" charset="0"/>
                <a:cs typeface="Times New Roman" panose="02020603050405020304" pitchFamily="18" charset="0"/>
              </a:rPr>
              <a:t> форм і видів спортивно-оздоровчої діяльності, але й навчитися самостійно створювати якісний продукт у сфері спортивного туризму.</a:t>
            </a:r>
            <a:endParaRPr lang="ru-RU" sz="1900" dirty="0">
              <a:latin typeface="Times New Roman" panose="02020603050405020304" pitchFamily="18" charset="0"/>
              <a:cs typeface="Times New Roman" panose="02020603050405020304" pitchFamily="18" charset="0"/>
            </a:endParaRPr>
          </a:p>
          <a:p>
            <a:pPr marL="182562" indent="0" eaLnBrk="1" fontAlgn="auto" hangingPunct="1">
              <a:lnSpc>
                <a:spcPct val="120000"/>
              </a:lnSpc>
              <a:spcBef>
                <a:spcPts val="0"/>
              </a:spcBef>
              <a:spcAft>
                <a:spcPts val="0"/>
              </a:spcAft>
              <a:buNone/>
              <a:defRPr/>
            </a:pPr>
            <a:endParaRPr lang="ru-RU" sz="1900" dirty="0"/>
          </a:p>
          <a:p>
            <a:pPr indent="-160338" eaLnBrk="1" fontAlgn="auto" hangingPunct="1">
              <a:lnSpc>
                <a:spcPct val="120000"/>
              </a:lnSpc>
              <a:spcBef>
                <a:spcPts val="0"/>
              </a:spcBef>
              <a:spcAft>
                <a:spcPts val="0"/>
              </a:spcAft>
              <a:defRPr/>
            </a:pPr>
            <a:endParaRPr lang="ru-RU" sz="1900" dirty="0" smtClean="0">
              <a:latin typeface="Times New Roman" panose="02020603050405020304" pitchFamily="18" charset="0"/>
              <a:cs typeface="Times New Roman" panose="02020603050405020304" pitchFamily="18" charset="0"/>
            </a:endParaRPr>
          </a:p>
          <a:p>
            <a:pPr indent="-160338" eaLnBrk="1" fontAlgn="auto" hangingPunct="1">
              <a:lnSpc>
                <a:spcPct val="120000"/>
              </a:lnSpc>
              <a:spcBef>
                <a:spcPts val="0"/>
              </a:spcBef>
              <a:spcAft>
                <a:spcPts val="0"/>
              </a:spcAft>
              <a:defRPr/>
            </a:pPr>
            <a:endParaRPr lang="ru-RU" sz="2000" dirty="0">
              <a:latin typeface="Times New Roman" panose="02020603050405020304" pitchFamily="18" charset="0"/>
              <a:cs typeface="Times New Roman" panose="02020603050405020304" pitchFamily="18" charset="0"/>
            </a:endParaRPr>
          </a:p>
          <a:p>
            <a:pPr marL="0" indent="0" eaLnBrk="1" hangingPunct="1">
              <a:spcBef>
                <a:spcPts val="0"/>
              </a:spcBef>
              <a:buNone/>
            </a:pPr>
            <a:r>
              <a:rPr lang="ru-RU" sz="2000" dirty="0" smtClean="0">
                <a:latin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08" y="0"/>
            <a:ext cx="913259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745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txBody>
          <a:bodyPr/>
          <a:lstStyle/>
          <a:p>
            <a:r>
              <a:rPr lang="uk-UA" sz="3600" b="1" dirty="0" smtClean="0">
                <a:solidFill>
                  <a:srgbClr val="0070C0"/>
                </a:solidFill>
                <a:latin typeface="Times New Roman" pitchFamily="18" charset="0"/>
                <a:cs typeface="Times New Roman" pitchFamily="18" charset="0"/>
              </a:rPr>
              <a:t>Джерела інформації</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a:xfrm>
            <a:off x="467544" y="1052736"/>
            <a:ext cx="8352928" cy="4968553"/>
          </a:xfrm>
        </p:spPr>
        <p:txBody>
          <a:bodyPr/>
          <a:lstStyle/>
          <a:p>
            <a:pPr lvl="0">
              <a:spcBef>
                <a:spcPts val="600"/>
              </a:spcBef>
              <a:spcAft>
                <a:spcPts val="600"/>
              </a:spcAft>
            </a:pPr>
            <a:r>
              <a:rPr lang="ru-RU" sz="1900" dirty="0">
                <a:latin typeface="Times New Roman" pitchFamily="18" charset="0"/>
                <a:cs typeface="Times New Roman" pitchFamily="18" charset="0"/>
              </a:rPr>
              <a:t>Абрамов В. В. </a:t>
            </a:r>
            <a:r>
              <a:rPr lang="ru-RU" sz="1900" dirty="0" err="1">
                <a:latin typeface="Times New Roman" pitchFamily="18" charset="0"/>
                <a:cs typeface="Times New Roman" pitchFamily="18" charset="0"/>
              </a:rPr>
              <a:t>Спортивний</a:t>
            </a:r>
            <a:r>
              <a:rPr lang="ru-RU" sz="1900" dirty="0">
                <a:latin typeface="Times New Roman" pitchFamily="18" charset="0"/>
                <a:cs typeface="Times New Roman" pitchFamily="18" charset="0"/>
              </a:rPr>
              <a:t> туризм: </a:t>
            </a:r>
            <a:r>
              <a:rPr lang="ru-RU" sz="1900" dirty="0" err="1">
                <a:latin typeface="Times New Roman" pitchFamily="18" charset="0"/>
                <a:cs typeface="Times New Roman" pitchFamily="18" charset="0"/>
              </a:rPr>
              <a:t>підручник</a:t>
            </a:r>
            <a:r>
              <a:rPr lang="ru-RU" sz="1900" dirty="0">
                <a:latin typeface="Times New Roman" pitchFamily="18" charset="0"/>
                <a:cs typeface="Times New Roman" pitchFamily="18" charset="0"/>
              </a:rPr>
              <a:t>. Х</a:t>
            </a:r>
            <a:r>
              <a:rPr lang="uk-UA" sz="1900" dirty="0" err="1">
                <a:latin typeface="Times New Roman" pitchFamily="18" charset="0"/>
                <a:cs typeface="Times New Roman" pitchFamily="18" charset="0"/>
              </a:rPr>
              <a:t>арків</a:t>
            </a:r>
            <a:r>
              <a:rPr lang="ru-RU" sz="1900" dirty="0">
                <a:latin typeface="Times New Roman" pitchFamily="18" charset="0"/>
                <a:cs typeface="Times New Roman" pitchFamily="18" charset="0"/>
              </a:rPr>
              <a:t>: ХНАМГ, 2011. 367 с.</a:t>
            </a:r>
          </a:p>
          <a:p>
            <a:pPr lvl="0">
              <a:spcBef>
                <a:spcPts val="600"/>
              </a:spcBef>
              <a:spcAft>
                <a:spcPts val="600"/>
              </a:spcAft>
            </a:pPr>
            <a:r>
              <a:rPr lang="ru-RU" sz="1900" dirty="0" err="1">
                <a:latin typeface="Times New Roman" pitchFamily="18" charset="0"/>
                <a:cs typeface="Times New Roman" pitchFamily="18" charset="0"/>
              </a:rPr>
              <a:t>Булашев</a:t>
            </a:r>
            <a:r>
              <a:rPr lang="ru-RU" sz="1900" dirty="0">
                <a:latin typeface="Times New Roman" pitchFamily="18" charset="0"/>
                <a:cs typeface="Times New Roman" pitchFamily="18" charset="0"/>
              </a:rPr>
              <a:t> А. Я. Спортивный туризм: учебник. Харьков: ХГАФК, 2009. 332 с.</a:t>
            </a:r>
          </a:p>
          <a:p>
            <a:pPr lvl="0">
              <a:spcBef>
                <a:spcPts val="600"/>
              </a:spcBef>
              <a:spcAft>
                <a:spcPts val="600"/>
              </a:spcAft>
            </a:pPr>
            <a:r>
              <a:rPr lang="uk-UA" sz="1900" dirty="0">
                <a:latin typeface="Times New Roman" pitchFamily="18" charset="0"/>
                <a:cs typeface="Times New Roman" pitchFamily="18" charset="0"/>
              </a:rPr>
              <a:t>Грабовський Ю</a:t>
            </a:r>
            <a:r>
              <a:rPr lang="uk-UA" sz="1900" dirty="0" smtClean="0">
                <a:latin typeface="Times New Roman" pitchFamily="18" charset="0"/>
                <a:cs typeface="Times New Roman" pitchFamily="18" charset="0"/>
              </a:rPr>
              <a:t>. А</a:t>
            </a:r>
            <a:r>
              <a:rPr lang="uk-UA" sz="1900" dirty="0">
                <a:latin typeface="Times New Roman" pitchFamily="18" charset="0"/>
                <a:cs typeface="Times New Roman" pitchFamily="18" charset="0"/>
              </a:rPr>
              <a:t>., </a:t>
            </a:r>
            <a:r>
              <a:rPr lang="uk-UA" sz="1900" dirty="0" err="1">
                <a:latin typeface="Times New Roman" pitchFamily="18" charset="0"/>
                <a:cs typeface="Times New Roman" pitchFamily="18" charset="0"/>
              </a:rPr>
              <a:t>Скалій</a:t>
            </a:r>
            <a:r>
              <a:rPr lang="uk-UA" sz="1900" dirty="0">
                <a:latin typeface="Times New Roman" pitchFamily="18" charset="0"/>
                <a:cs typeface="Times New Roman" pitchFamily="18" charset="0"/>
              </a:rPr>
              <a:t> О</a:t>
            </a:r>
            <a:r>
              <a:rPr lang="uk-UA" sz="1900" dirty="0" smtClean="0">
                <a:latin typeface="Times New Roman" pitchFamily="18" charset="0"/>
                <a:cs typeface="Times New Roman" pitchFamily="18" charset="0"/>
              </a:rPr>
              <a:t>. В</a:t>
            </a:r>
            <a:r>
              <a:rPr lang="uk-UA" sz="1900" dirty="0">
                <a:latin typeface="Times New Roman" pitchFamily="18" charset="0"/>
                <a:cs typeface="Times New Roman" pitchFamily="18" charset="0"/>
              </a:rPr>
              <a:t>., </a:t>
            </a:r>
            <a:r>
              <a:rPr lang="uk-UA" sz="1900" dirty="0" err="1">
                <a:latin typeface="Times New Roman" pitchFamily="18" charset="0"/>
                <a:cs typeface="Times New Roman" pitchFamily="18" charset="0"/>
              </a:rPr>
              <a:t>Скалій</a:t>
            </a:r>
            <a:r>
              <a:rPr lang="uk-UA" sz="1900" dirty="0">
                <a:latin typeface="Times New Roman" pitchFamily="18" charset="0"/>
                <a:cs typeface="Times New Roman" pitchFamily="18" charset="0"/>
              </a:rPr>
              <a:t> Т</a:t>
            </a:r>
            <a:r>
              <a:rPr lang="uk-UA" sz="1900" dirty="0" smtClean="0">
                <a:latin typeface="Times New Roman" pitchFamily="18" charset="0"/>
                <a:cs typeface="Times New Roman" pitchFamily="18" charset="0"/>
              </a:rPr>
              <a:t>. В</a:t>
            </a:r>
            <a:r>
              <a:rPr lang="uk-UA" sz="1900" dirty="0">
                <a:latin typeface="Times New Roman" pitchFamily="18" charset="0"/>
                <a:cs typeface="Times New Roman" pitchFamily="18" charset="0"/>
              </a:rPr>
              <a:t>. Спортивний туризм: навчальний посібник. Тернопіль: Навчальна </a:t>
            </a:r>
            <a:r>
              <a:rPr lang="uk-UA" sz="1900" dirty="0" err="1">
                <a:latin typeface="Times New Roman" pitchFamily="18" charset="0"/>
                <a:cs typeface="Times New Roman" pitchFamily="18" charset="0"/>
              </a:rPr>
              <a:t>книга-Богдан</a:t>
            </a:r>
            <a:r>
              <a:rPr lang="uk-UA" sz="1900" dirty="0">
                <a:latin typeface="Times New Roman" pitchFamily="18" charset="0"/>
                <a:cs typeface="Times New Roman" pitchFamily="18" charset="0"/>
              </a:rPr>
              <a:t>, 2009. 304 с.</a:t>
            </a:r>
            <a:endParaRPr lang="ru-RU" sz="1900" dirty="0">
              <a:latin typeface="Times New Roman" pitchFamily="18" charset="0"/>
              <a:cs typeface="Times New Roman" pitchFamily="18" charset="0"/>
            </a:endParaRPr>
          </a:p>
          <a:p>
            <a:pPr lvl="0">
              <a:spcBef>
                <a:spcPts val="600"/>
              </a:spcBef>
              <a:spcAft>
                <a:spcPts val="600"/>
              </a:spcAft>
            </a:pPr>
            <a:r>
              <a:rPr lang="ru-RU" sz="1900" dirty="0">
                <a:latin typeface="Times New Roman" pitchFamily="18" charset="0"/>
                <a:cs typeface="Times New Roman" pitchFamily="18" charset="0"/>
              </a:rPr>
              <a:t>Дмитрук О.</a:t>
            </a:r>
            <a:r>
              <a:rPr lang="uk-UA" sz="1900" dirty="0">
                <a:latin typeface="Times New Roman" pitchFamily="18" charset="0"/>
                <a:cs typeface="Times New Roman" pitchFamily="18" charset="0"/>
              </a:rPr>
              <a:t> </a:t>
            </a:r>
            <a:r>
              <a:rPr lang="ru-RU" sz="1900" dirty="0">
                <a:latin typeface="Times New Roman" pitchFamily="18" charset="0"/>
                <a:cs typeface="Times New Roman" pitchFamily="18" charset="0"/>
              </a:rPr>
              <a:t>Ю., Щур Ю.</a:t>
            </a:r>
            <a:r>
              <a:rPr lang="uk-UA" sz="1900" dirty="0">
                <a:latin typeface="Times New Roman" pitchFamily="18" charset="0"/>
                <a:cs typeface="Times New Roman" pitchFamily="18" charset="0"/>
              </a:rPr>
              <a:t> </a:t>
            </a:r>
            <a:r>
              <a:rPr lang="ru-RU" sz="1900" dirty="0">
                <a:latin typeface="Times New Roman" pitchFamily="18" charset="0"/>
                <a:cs typeface="Times New Roman" pitchFamily="18" charset="0"/>
              </a:rPr>
              <a:t>В. Спортивно-</a:t>
            </a:r>
            <a:r>
              <a:rPr lang="ru-RU" sz="1900" dirty="0" err="1">
                <a:latin typeface="Times New Roman" pitchFamily="18" charset="0"/>
                <a:cs typeface="Times New Roman" pitchFamily="18" charset="0"/>
              </a:rPr>
              <a:t>оздоровчий</a:t>
            </a:r>
            <a:r>
              <a:rPr lang="ru-RU" sz="1900" dirty="0">
                <a:latin typeface="Times New Roman" pitchFamily="18" charset="0"/>
                <a:cs typeface="Times New Roman" pitchFamily="18" charset="0"/>
              </a:rPr>
              <a:t> туризм: </a:t>
            </a:r>
            <a:r>
              <a:rPr lang="ru-RU" sz="1900" dirty="0" err="1">
                <a:latin typeface="Times New Roman" pitchFamily="18" charset="0"/>
                <a:cs typeface="Times New Roman" pitchFamily="18" charset="0"/>
              </a:rPr>
              <a:t>навч</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a:t>
            </a:r>
            <a:r>
              <a:rPr lang="uk-UA" sz="1900" dirty="0">
                <a:latin typeface="Times New Roman" pitchFamily="18" charset="0"/>
                <a:cs typeface="Times New Roman" pitchFamily="18" charset="0"/>
              </a:rPr>
              <a:t>і</a:t>
            </a:r>
            <a:r>
              <a:rPr lang="ru-RU" sz="1900" dirty="0" err="1">
                <a:latin typeface="Times New Roman" pitchFamily="18" charset="0"/>
                <a:cs typeface="Times New Roman" pitchFamily="18" charset="0"/>
              </a:rPr>
              <a:t>бник</a:t>
            </a:r>
            <a:r>
              <a:rPr lang="uk-UA" sz="1900" dirty="0">
                <a:latin typeface="Times New Roman" pitchFamily="18" charset="0"/>
                <a:cs typeface="Times New Roman" pitchFamily="18" charset="0"/>
              </a:rPr>
              <a:t>.</a:t>
            </a:r>
            <a:r>
              <a:rPr lang="ru-RU" sz="1900" dirty="0">
                <a:latin typeface="Times New Roman" pitchFamily="18" charset="0"/>
                <a:cs typeface="Times New Roman" pitchFamily="18" charset="0"/>
              </a:rPr>
              <a:t> 2-е вид., </a:t>
            </a:r>
            <a:r>
              <a:rPr lang="ru-RU" sz="1900" dirty="0" err="1">
                <a:latin typeface="Times New Roman" pitchFamily="18" charset="0"/>
                <a:cs typeface="Times New Roman" pitchFamily="18" charset="0"/>
              </a:rPr>
              <a:t>перероб</a:t>
            </a:r>
            <a:r>
              <a:rPr lang="ru-RU" sz="1900" dirty="0">
                <a:latin typeface="Times New Roman" pitchFamily="18" charset="0"/>
                <a:cs typeface="Times New Roman" pitchFamily="18" charset="0"/>
              </a:rPr>
              <a:t>. та доп. К</a:t>
            </a:r>
            <a:r>
              <a:rPr lang="uk-UA" sz="1900" dirty="0" err="1">
                <a:latin typeface="Times New Roman" pitchFamily="18" charset="0"/>
                <a:cs typeface="Times New Roman" pitchFamily="18" charset="0"/>
              </a:rPr>
              <a:t>иїв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Альтпресс</a:t>
            </a:r>
            <a:r>
              <a:rPr lang="ru-RU" sz="1900" dirty="0">
                <a:latin typeface="Times New Roman" pitchFamily="18" charset="0"/>
                <a:cs typeface="Times New Roman" pitchFamily="18" charset="0"/>
              </a:rPr>
              <a:t>, 2008. 280 с.</a:t>
            </a:r>
          </a:p>
          <a:p>
            <a:pPr lvl="0">
              <a:spcBef>
                <a:spcPts val="600"/>
              </a:spcBef>
              <a:spcAft>
                <a:spcPts val="600"/>
              </a:spcAft>
            </a:pPr>
            <a:r>
              <a:rPr lang="ru-RU" sz="1900" dirty="0" err="1">
                <a:latin typeface="Times New Roman" pitchFamily="18" charset="0"/>
                <a:cs typeface="Times New Roman" pitchFamily="18" charset="0"/>
              </a:rPr>
              <a:t>Мулик</a:t>
            </a:r>
            <a:r>
              <a:rPr lang="ru-RU" sz="1900" dirty="0">
                <a:latin typeface="Times New Roman" pitchFamily="18" charset="0"/>
                <a:cs typeface="Times New Roman" pitchFamily="18" charset="0"/>
              </a:rPr>
              <a:t> К.В. </a:t>
            </a:r>
            <a:r>
              <a:rPr lang="ru-RU" sz="1900" dirty="0" err="1">
                <a:latin typeface="Times New Roman" pitchFamily="18" charset="0"/>
                <a:cs typeface="Times New Roman" pitchFamily="18" charset="0"/>
              </a:rPr>
              <a:t>Основи</a:t>
            </a:r>
            <a:r>
              <a:rPr lang="ru-RU" sz="1900" dirty="0">
                <a:latin typeface="Times New Roman" pitchFamily="18" charset="0"/>
                <a:cs typeface="Times New Roman" pitchFamily="18" charset="0"/>
              </a:rPr>
              <a:t> спортивного туризму: [</a:t>
            </a:r>
            <a:r>
              <a:rPr lang="ru-RU" sz="1900" dirty="0" err="1">
                <a:latin typeface="Times New Roman" pitchFamily="18" charset="0"/>
                <a:cs typeface="Times New Roman" pitchFamily="18" charset="0"/>
              </a:rPr>
              <a:t>навчальний</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посібник</a:t>
            </a:r>
            <a:r>
              <a:rPr lang="ru-RU" sz="1900" dirty="0">
                <a:latin typeface="Times New Roman" pitchFamily="18" charset="0"/>
                <a:cs typeface="Times New Roman" pitchFamily="18" charset="0"/>
              </a:rPr>
              <a:t>] / </a:t>
            </a:r>
            <a:r>
              <a:rPr lang="ru-RU" sz="1900" dirty="0" smtClean="0">
                <a:latin typeface="Times New Roman" pitchFamily="18" charset="0"/>
                <a:cs typeface="Times New Roman" pitchFamily="18" charset="0"/>
              </a:rPr>
              <a:t>К</a:t>
            </a:r>
            <a:r>
              <a:rPr lang="ru-RU" sz="1900" dirty="0">
                <a:latin typeface="Times New Roman" pitchFamily="18" charset="0"/>
                <a:cs typeface="Times New Roman" pitchFamily="18" charset="0"/>
              </a:rPr>
              <a:t>.</a:t>
            </a:r>
            <a:r>
              <a:rPr lang="uk-UA" sz="1900" dirty="0">
                <a:latin typeface="Times New Roman" pitchFamily="18" charset="0"/>
                <a:cs typeface="Times New Roman" pitchFamily="18" charset="0"/>
              </a:rPr>
              <a:t> </a:t>
            </a:r>
            <a:r>
              <a:rPr lang="ru-RU" sz="1900" dirty="0">
                <a:latin typeface="Times New Roman" pitchFamily="18" charset="0"/>
                <a:cs typeface="Times New Roman" pitchFamily="18" charset="0"/>
              </a:rPr>
              <a:t>В. </a:t>
            </a:r>
            <a:r>
              <a:rPr lang="ru-RU" sz="1900" dirty="0" err="1">
                <a:latin typeface="Times New Roman" pitchFamily="18" charset="0"/>
                <a:cs typeface="Times New Roman" pitchFamily="18" charset="0"/>
              </a:rPr>
              <a:t>Мулик</a:t>
            </a:r>
            <a:r>
              <a:rPr lang="ru-RU" sz="1900" dirty="0">
                <a:latin typeface="Times New Roman" pitchFamily="18" charset="0"/>
                <a:cs typeface="Times New Roman" pitchFamily="18" charset="0"/>
              </a:rPr>
              <a:t>, Т</a:t>
            </a:r>
            <a:r>
              <a:rPr lang="ru-RU" sz="1900" dirty="0" smtClean="0">
                <a:latin typeface="Times New Roman" pitchFamily="18" charset="0"/>
                <a:cs typeface="Times New Roman" pitchFamily="18" charset="0"/>
              </a:rPr>
              <a:t>. 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Гриньова</a:t>
            </a:r>
            <a:r>
              <a:rPr lang="ru-RU" sz="1900" dirty="0">
                <a:latin typeface="Times New Roman" pitchFamily="18" charset="0"/>
                <a:cs typeface="Times New Roman" pitchFamily="18" charset="0"/>
              </a:rPr>
              <a:t>, О</a:t>
            </a:r>
            <a:r>
              <a:rPr lang="ru-RU" sz="1900" dirty="0" smtClean="0">
                <a:latin typeface="Times New Roman" pitchFamily="18" charset="0"/>
                <a:cs typeface="Times New Roman" pitchFamily="18" charset="0"/>
              </a:rPr>
              <a:t>. 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Булашев</a:t>
            </a:r>
            <a:r>
              <a:rPr lang="ru-RU" sz="1900" dirty="0">
                <a:latin typeface="Times New Roman" pitchFamily="18" charset="0"/>
                <a:cs typeface="Times New Roman" pitchFamily="18" charset="0"/>
              </a:rPr>
              <a:t>, С</a:t>
            </a:r>
            <a:r>
              <a:rPr lang="ru-RU" sz="1900" dirty="0" smtClean="0">
                <a:latin typeface="Times New Roman" pitchFamily="18" charset="0"/>
                <a:cs typeface="Times New Roman" pitchFamily="18" charset="0"/>
              </a:rPr>
              <a:t>. 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Бершов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Харків</a:t>
            </a:r>
            <a:r>
              <a:rPr lang="ru-RU" sz="1900" dirty="0">
                <a:latin typeface="Times New Roman" pitchFamily="18" charset="0"/>
                <a:cs typeface="Times New Roman" pitchFamily="18" charset="0"/>
              </a:rPr>
              <a:t>: Стиль-</a:t>
            </a:r>
            <a:r>
              <a:rPr lang="ru-RU" sz="1900" dirty="0" err="1">
                <a:latin typeface="Times New Roman" pitchFamily="18" charset="0"/>
                <a:cs typeface="Times New Roman" pitchFamily="18" charset="0"/>
              </a:rPr>
              <a:t>Издат</a:t>
            </a:r>
            <a:r>
              <a:rPr lang="ru-RU" sz="1900" dirty="0">
                <a:latin typeface="Times New Roman" pitchFamily="18" charset="0"/>
                <a:cs typeface="Times New Roman" pitchFamily="18" charset="0"/>
              </a:rPr>
              <a:t>, 2015. 94 с</a:t>
            </a:r>
            <a:r>
              <a:rPr lang="ru-RU" sz="1900" dirty="0" smtClean="0">
                <a:latin typeface="Times New Roman" pitchFamily="18" charset="0"/>
                <a:cs typeface="Times New Roman" pitchFamily="18" charset="0"/>
              </a:rPr>
              <a:t>.</a:t>
            </a:r>
          </a:p>
          <a:p>
            <a:pPr>
              <a:spcBef>
                <a:spcPts val="600"/>
              </a:spcBef>
              <a:spcAft>
                <a:spcPts val="600"/>
              </a:spcAft>
            </a:pPr>
            <a:r>
              <a:rPr lang="uk-UA" sz="1900" dirty="0">
                <a:latin typeface="Times New Roman" pitchFamily="18" charset="0"/>
                <a:cs typeface="Times New Roman" pitchFamily="18" charset="0"/>
              </a:rPr>
              <a:t>Основи спортивного туризму в рекреаційній діяльності: зб. наук. </a:t>
            </a:r>
            <a:r>
              <a:rPr lang="uk-UA" sz="1900" dirty="0" smtClean="0">
                <a:latin typeface="Times New Roman" pitchFamily="18" charset="0"/>
                <a:cs typeface="Times New Roman" pitchFamily="18" charset="0"/>
              </a:rPr>
              <a:t>праць. </a:t>
            </a:r>
            <a:r>
              <a:rPr lang="uk-UA" sz="1900" dirty="0">
                <a:latin typeface="Times New Roman" pitchFamily="18" charset="0"/>
                <a:cs typeface="Times New Roman" pitchFamily="18" charset="0"/>
              </a:rPr>
              <a:t>Харків: ХДАФК, 2016. 358 с.</a:t>
            </a:r>
            <a:endParaRPr lang="ru-RU" sz="1900" dirty="0">
              <a:latin typeface="Times New Roman" pitchFamily="18" charset="0"/>
              <a:cs typeface="Times New Roman" pitchFamily="18" charset="0"/>
            </a:endParaRPr>
          </a:p>
          <a:p>
            <a:pPr lvl="0">
              <a:spcBef>
                <a:spcPts val="600"/>
              </a:spcBef>
              <a:spcAft>
                <a:spcPts val="0"/>
              </a:spcAft>
            </a:pPr>
            <a:r>
              <a:rPr lang="uk-UA" sz="1900" dirty="0" smtClean="0">
                <a:latin typeface="Times New Roman" pitchFamily="18" charset="0"/>
                <a:cs typeface="Times New Roman" pitchFamily="18" charset="0"/>
              </a:rPr>
              <a:t>Тимошенко </a:t>
            </a:r>
            <a:r>
              <a:rPr lang="uk-UA" sz="1900" dirty="0">
                <a:latin typeface="Times New Roman" pitchFamily="18" charset="0"/>
                <a:cs typeface="Times New Roman" pitchFamily="18" charset="0"/>
              </a:rPr>
              <a:t>Л. О., </a:t>
            </a:r>
            <a:r>
              <a:rPr lang="ru-RU" sz="1900" dirty="0" err="1">
                <a:latin typeface="Times New Roman" pitchFamily="18" charset="0"/>
                <a:cs typeface="Times New Roman" pitchFamily="18" charset="0"/>
              </a:rPr>
              <a:t>Лабарткава</a:t>
            </a:r>
            <a:r>
              <a:rPr lang="ru-RU" sz="1900" dirty="0">
                <a:latin typeface="Times New Roman" pitchFamily="18" charset="0"/>
                <a:cs typeface="Times New Roman" pitchFamily="18" charset="0"/>
              </a:rPr>
              <a:t> К. В. </a:t>
            </a:r>
            <a:r>
              <a:rPr lang="ru-RU" sz="1900" dirty="0" err="1">
                <a:latin typeface="Times New Roman" pitchFamily="18" charset="0"/>
                <a:cs typeface="Times New Roman" pitchFamily="18" charset="0"/>
              </a:rPr>
              <a:t>Спортивний</a:t>
            </a:r>
            <a:r>
              <a:rPr lang="ru-RU" sz="1900" dirty="0">
                <a:latin typeface="Times New Roman" pitchFamily="18" charset="0"/>
                <a:cs typeface="Times New Roman" pitchFamily="18" charset="0"/>
              </a:rPr>
              <a:t> туризм: </a:t>
            </a:r>
            <a:r>
              <a:rPr lang="ru-RU" sz="1900" dirty="0" err="1">
                <a:latin typeface="Times New Roman" pitchFamily="18" charset="0"/>
                <a:cs typeface="Times New Roman" pitchFamily="18" charset="0"/>
              </a:rPr>
              <a:t>навч</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посіб</a:t>
            </a:r>
            <a:r>
              <a:rPr lang="uk-UA" sz="1900" dirty="0">
                <a:latin typeface="Times New Roman" pitchFamily="18" charset="0"/>
                <a:cs typeface="Times New Roman" pitchFamily="18" charset="0"/>
              </a:rPr>
              <a:t>ник</a:t>
            </a:r>
            <a:r>
              <a:rPr lang="ru-RU" sz="1900" dirty="0">
                <a:latin typeface="Times New Roman" pitchFamily="18" charset="0"/>
                <a:cs typeface="Times New Roman" pitchFamily="18" charset="0"/>
              </a:rPr>
              <a:t>: </a:t>
            </a:r>
          </a:p>
          <a:p>
            <a:pPr marL="0" lvl="0" indent="360363">
              <a:spcBef>
                <a:spcPts val="600"/>
              </a:spcBef>
              <a:spcAft>
                <a:spcPts val="0"/>
              </a:spcAft>
              <a:buNone/>
            </a:pPr>
            <a:r>
              <a:rPr lang="ru-RU" sz="1900" dirty="0" smtClean="0">
                <a:latin typeface="Times New Roman" pitchFamily="18" charset="0"/>
                <a:cs typeface="Times New Roman" pitchFamily="18" charset="0"/>
              </a:rPr>
              <a:t>у 2 ч</a:t>
            </a:r>
            <a:r>
              <a:rPr lang="ru-RU" sz="1900" dirty="0">
                <a:latin typeface="Times New Roman" pitchFamily="18" charset="0"/>
                <a:cs typeface="Times New Roman" pitchFamily="18" charset="0"/>
              </a:rPr>
              <a:t>. Л</a:t>
            </a:r>
            <a:r>
              <a:rPr lang="uk-UA" sz="1900" dirty="0" err="1">
                <a:latin typeface="Times New Roman" pitchFamily="18" charset="0"/>
                <a:cs typeface="Times New Roman" pitchFamily="18" charset="0"/>
              </a:rPr>
              <a:t>ьвів</a:t>
            </a:r>
            <a:r>
              <a:rPr lang="ru-RU" sz="1900" dirty="0">
                <a:latin typeface="Times New Roman" pitchFamily="18" charset="0"/>
                <a:cs typeface="Times New Roman" pitchFamily="18" charset="0"/>
              </a:rPr>
              <a:t>: ЛДУФК, 2012</a:t>
            </a:r>
            <a:r>
              <a:rPr lang="ru-RU" sz="1900" dirty="0" smtClean="0">
                <a:latin typeface="Times New Roman" pitchFamily="18" charset="0"/>
                <a:cs typeface="Times New Roman" pitchFamily="18" charset="0"/>
              </a:rPr>
              <a:t>.</a:t>
            </a:r>
            <a:endParaRPr lang="ru-RU" sz="1900" dirty="0">
              <a:latin typeface="Times New Roman" pitchFamily="18" charset="0"/>
              <a:cs typeface="Times New Roman" pitchFamily="18" charset="0"/>
            </a:endParaRPr>
          </a:p>
          <a:p>
            <a:pPr marL="0" indent="0">
              <a:buNone/>
            </a:pPr>
            <a:r>
              <a:rPr lang="uk-UA" dirty="0"/>
              <a:t/>
            </a:r>
            <a:br>
              <a:rPr lang="uk-UA" dirty="0"/>
            </a:br>
            <a:endParaRPr lang="ru-RU" dirty="0"/>
          </a:p>
        </p:txBody>
      </p:sp>
    </p:spTree>
    <p:extLst>
      <p:ext uri="{BB962C8B-B14F-4D97-AF65-F5344CB8AC3E}">
        <p14:creationId xmlns:p14="http://schemas.microsoft.com/office/powerpoint/2010/main" xmlns="" val="3682082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lstStyle/>
          <a:p>
            <a:r>
              <a:rPr lang="uk-UA" dirty="0" smtClean="0"/>
              <a:t>Компетенції :</a:t>
            </a:r>
            <a:endParaRPr lang="ru-RU" dirty="0"/>
          </a:p>
        </p:txBody>
      </p:sp>
      <p:sp>
        <p:nvSpPr>
          <p:cNvPr id="3" name="Содержимое 2"/>
          <p:cNvSpPr>
            <a:spLocks noGrp="1"/>
          </p:cNvSpPr>
          <p:nvPr>
            <p:ph idx="1"/>
          </p:nvPr>
        </p:nvSpPr>
        <p:spPr>
          <a:xfrm>
            <a:off x="0" y="908720"/>
            <a:ext cx="9144000" cy="5949280"/>
          </a:xfrm>
        </p:spPr>
        <p:txBody>
          <a:bodyPr/>
          <a:lstStyle/>
          <a:p>
            <a:r>
              <a:rPr lang="ru-RU" sz="2400" dirty="0" err="1" smtClean="0">
                <a:latin typeface="Times New Roman" pitchFamily="18" charset="0"/>
                <a:cs typeface="Times New Roman" pitchFamily="18" charset="0"/>
              </a:rPr>
              <a:t>Здатність</a:t>
            </a:r>
            <a:r>
              <a:rPr lang="ru-RU" sz="2400" dirty="0" smtClean="0">
                <a:latin typeface="Times New Roman" pitchFamily="18" charset="0"/>
                <a:cs typeface="Times New Roman" pitchFamily="18" charset="0"/>
              </a:rPr>
              <a:t> до </a:t>
            </a:r>
            <a:r>
              <a:rPr lang="ru-RU" sz="2400" dirty="0" err="1" smtClean="0">
                <a:latin typeface="Times New Roman" pitchFamily="18" charset="0"/>
                <a:cs typeface="Times New Roman" pitchFamily="18" charset="0"/>
              </a:rPr>
              <a:t>колективних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дій</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організації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взаємодії</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колективі</a:t>
            </a:r>
            <a:r>
              <a:rPr lang="ru-RU" sz="2400" dirty="0" smtClean="0">
                <a:latin typeface="Times New Roman" pitchFamily="18" charset="0"/>
                <a:cs typeface="Times New Roman" pitchFamily="18" charset="0"/>
              </a:rPr>
              <a:t>;</a:t>
            </a:r>
          </a:p>
          <a:p>
            <a:r>
              <a:rPr lang="ru-RU" sz="2400" dirty="0" err="1" smtClean="0">
                <a:latin typeface="Times New Roman" pitchFamily="18" charset="0"/>
                <a:cs typeface="Times New Roman" pitchFamily="18" charset="0"/>
              </a:rPr>
              <a:t>Здатність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виконувати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професійну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діяльність</a:t>
            </a:r>
            <a:r>
              <a:rPr lang="ru-RU" sz="2400" dirty="0" smtClean="0">
                <a:latin typeface="Times New Roman" pitchFamily="18" charset="0"/>
                <a:cs typeface="Times New Roman" pitchFamily="18" charset="0"/>
              </a:rPr>
              <a:t> у </a:t>
            </a:r>
            <a:r>
              <a:rPr lang="ru-RU" sz="2400" dirty="0" err="1" smtClean="0">
                <a:latin typeface="Times New Roman" pitchFamily="18" charset="0"/>
                <a:cs typeface="Times New Roman" pitchFamily="18" charset="0"/>
              </a:rPr>
              <a:t>відповідності</a:t>
            </a:r>
            <a:r>
              <a:rPr lang="ru-RU" sz="2400" dirty="0" smtClean="0">
                <a:latin typeface="Times New Roman" pitchFamily="18" charset="0"/>
                <a:cs typeface="Times New Roman" pitchFamily="18" charset="0"/>
              </a:rPr>
              <a:t> до </a:t>
            </a:r>
            <a:r>
              <a:rPr lang="ru-RU" sz="2400" dirty="0" err="1" smtClean="0">
                <a:latin typeface="Times New Roman" pitchFamily="18" charset="0"/>
                <a:cs typeface="Times New Roman" pitchFamily="18" charset="0"/>
              </a:rPr>
              <a:t>стандартів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якості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вміння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управляти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комплексними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діями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або</a:t>
            </a:r>
            <a:r>
              <a:rPr lang="ru-RU" sz="2400" dirty="0" smtClean="0">
                <a:latin typeface="Times New Roman" pitchFamily="18" charset="0"/>
                <a:cs typeface="Times New Roman" pitchFamily="18" charset="0"/>
              </a:rPr>
              <a:t> проектами </a:t>
            </a:r>
          </a:p>
          <a:p>
            <a:r>
              <a:rPr lang="ru-RU" sz="2400" dirty="0" err="1" smtClean="0">
                <a:latin typeface="Times New Roman" pitchFamily="18" charset="0"/>
                <a:cs typeface="Times New Roman" pitchFamily="18" charset="0"/>
              </a:rPr>
              <a:t>Знання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розуміння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предметної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області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своєї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професії</a:t>
            </a:r>
            <a:r>
              <a:rPr lang="ru-RU" sz="2400" dirty="0" smtClean="0">
                <a:latin typeface="Times New Roman" pitchFamily="18" charset="0"/>
                <a:cs typeface="Times New Roman" pitchFamily="18" charset="0"/>
              </a:rPr>
              <a:t> </a:t>
            </a:r>
          </a:p>
          <a:p>
            <a:r>
              <a:rPr lang="ru-RU" sz="2400" dirty="0" err="1" smtClean="0">
                <a:latin typeface="Times New Roman" pitchFamily="18" charset="0"/>
                <a:cs typeface="Times New Roman" pitchFamily="18" charset="0"/>
              </a:rPr>
              <a:t>Уміння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застосовувати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фахові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знання</a:t>
            </a:r>
            <a:r>
              <a:rPr lang="ru-RU" sz="2400" dirty="0" smtClean="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практиці</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Здатність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орієнтуватись</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організації</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туристичнорекреаційного</a:t>
            </a:r>
            <a:r>
              <a:rPr lang="ru-RU" sz="2400" dirty="0" smtClean="0">
                <a:latin typeface="Times New Roman" pitchFamily="18" charset="0"/>
                <a:cs typeface="Times New Roman" pitchFamily="18" charset="0"/>
              </a:rPr>
              <a:t> простору ФК 5. </a:t>
            </a:r>
            <a:r>
              <a:rPr lang="ru-RU" sz="2400" dirty="0" err="1" smtClean="0">
                <a:latin typeface="Times New Roman" pitchFamily="18" charset="0"/>
                <a:cs typeface="Times New Roman" pitchFamily="18" charset="0"/>
              </a:rPr>
              <a:t>Розуміння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сучасних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тенденцій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регіональних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пріоритетів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розвитку</a:t>
            </a:r>
            <a:r>
              <a:rPr lang="ru-RU" sz="2400" dirty="0" smtClean="0">
                <a:latin typeface="Times New Roman" pitchFamily="18" charset="0"/>
                <a:cs typeface="Times New Roman" pitchFamily="18" charset="0"/>
              </a:rPr>
              <a:t> туризму  в </a:t>
            </a:r>
            <a:r>
              <a:rPr lang="ru-RU" sz="2400" dirty="0" err="1" smtClean="0">
                <a:latin typeface="Times New Roman" pitchFamily="18" charset="0"/>
                <a:cs typeface="Times New Roman" pitchFamily="18" charset="0"/>
              </a:rPr>
              <a:t>цілому</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окремих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його</a:t>
            </a:r>
            <a:r>
              <a:rPr lang="ru-RU" sz="2400" dirty="0" smtClean="0">
                <a:latin typeface="Times New Roman" pitchFamily="18" charset="0"/>
                <a:cs typeface="Times New Roman" pitchFamily="18" charset="0"/>
              </a:rPr>
              <a:t> форм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видів</a:t>
            </a:r>
            <a:r>
              <a:rPr lang="ru-RU" sz="2400" dirty="0" smtClean="0">
                <a:latin typeface="Times New Roman" pitchFamily="18" charset="0"/>
                <a:cs typeface="Times New Roman" pitchFamily="18" charset="0"/>
              </a:rPr>
              <a:t>  ФК 6. </a:t>
            </a:r>
            <a:r>
              <a:rPr lang="ru-RU" sz="2400" dirty="0" err="1" smtClean="0">
                <a:latin typeface="Times New Roman" pitchFamily="18" charset="0"/>
                <a:cs typeface="Times New Roman" pitchFamily="18" charset="0"/>
              </a:rPr>
              <a:t>Розуміння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організації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туристичних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подорожей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комплексного </a:t>
            </a:r>
            <a:r>
              <a:rPr lang="ru-RU" sz="2400" dirty="0" err="1" smtClean="0">
                <a:latin typeface="Times New Roman" pitchFamily="18" charset="0"/>
                <a:cs typeface="Times New Roman" pitchFamily="18" charset="0"/>
              </a:rPr>
              <a:t>туристичного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обслуговування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готельного</a:t>
            </a:r>
            <a:r>
              <a:rPr lang="ru-RU" sz="2400" dirty="0" smtClean="0">
                <a:latin typeface="Times New Roman" pitchFamily="18" charset="0"/>
                <a:cs typeface="Times New Roman" pitchFamily="18" charset="0"/>
              </a:rPr>
              <a:t>, ресторанного, транспортного, </a:t>
            </a:r>
            <a:r>
              <a:rPr lang="ru-RU" sz="2400" dirty="0" err="1" smtClean="0">
                <a:latin typeface="Times New Roman" pitchFamily="18" charset="0"/>
                <a:cs typeface="Times New Roman" pitchFamily="18" charset="0"/>
              </a:rPr>
              <a:t>екскурсійного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рекреаційного</a:t>
            </a:r>
            <a:r>
              <a:rPr lang="ru-RU"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Здатність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забезпечувати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безпеку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туристів</a:t>
            </a:r>
            <a:r>
              <a:rPr lang="ru-RU" sz="2400" dirty="0" smtClean="0">
                <a:latin typeface="Times New Roman" pitchFamily="18" charset="0"/>
                <a:cs typeface="Times New Roman" pitchFamily="18" charset="0"/>
              </a:rPr>
              <a:t> у </a:t>
            </a:r>
            <a:r>
              <a:rPr lang="ru-RU" sz="2400" dirty="0" err="1" smtClean="0">
                <a:latin typeface="Times New Roman" pitchFamily="18" charset="0"/>
                <a:cs typeface="Times New Roman" pitchFamily="18" charset="0"/>
              </a:rPr>
              <a:t>звичайних</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складних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форс-мажорних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обставинах</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188"/>
            <a:ext cx="9152251" cy="686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354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188639"/>
            <a:ext cx="8229600" cy="720081"/>
          </a:xfrm>
        </p:spPr>
        <p:txBody>
          <a:bodyPr rtlCol="0">
            <a:normAutofit fontScale="90000"/>
          </a:bodyPr>
          <a:lstStyle/>
          <a:p>
            <a:pPr eaLnBrk="1" fontAlgn="auto" hangingPunct="1">
              <a:spcAft>
                <a:spcPts val="0"/>
              </a:spcAft>
              <a:defRPr/>
            </a:pPr>
            <a:r>
              <a:rPr lang="uk-UA" b="1" i="1" dirty="0" smtClean="0">
                <a:solidFill>
                  <a:schemeClr val="tx2"/>
                </a:solidFill>
              </a:rPr>
              <a:t/>
            </a:r>
            <a:br>
              <a:rPr lang="uk-UA" b="1" i="1" dirty="0" smtClean="0">
                <a:solidFill>
                  <a:schemeClr val="tx2"/>
                </a:solidFill>
              </a:rPr>
            </a:br>
            <a:r>
              <a:rPr lang="uk-UA" sz="4000" b="1" dirty="0" smtClean="0">
                <a:solidFill>
                  <a:srgbClr val="0070C0"/>
                </a:solidFill>
                <a:latin typeface="Times New Roman" panose="02020603050405020304" pitchFamily="18" charset="0"/>
                <a:cs typeface="Times New Roman" panose="02020603050405020304" pitchFamily="18" charset="0"/>
              </a:rPr>
              <a:t>Актуальність </a:t>
            </a:r>
            <a:r>
              <a:rPr lang="ru-RU" sz="4000" b="1" dirty="0" err="1" smtClean="0">
                <a:solidFill>
                  <a:srgbClr val="0070C0"/>
                </a:solidFill>
                <a:latin typeface="Times New Roman" panose="02020603050405020304" pitchFamily="18" charset="0"/>
                <a:cs typeface="Times New Roman" panose="02020603050405020304" pitchFamily="18" charset="0"/>
              </a:rPr>
              <a:t>дисципл</a:t>
            </a:r>
            <a:r>
              <a:rPr lang="uk-UA" sz="4000" b="1" dirty="0" smtClean="0">
                <a:solidFill>
                  <a:srgbClr val="0070C0"/>
                </a:solidFill>
                <a:latin typeface="Times New Roman" panose="02020603050405020304" pitchFamily="18" charset="0"/>
                <a:cs typeface="Times New Roman" panose="02020603050405020304" pitchFamily="18" charset="0"/>
              </a:rPr>
              <a:t>і</a:t>
            </a:r>
            <a:r>
              <a:rPr lang="ru-RU" sz="4000" b="1" dirty="0" smtClean="0">
                <a:solidFill>
                  <a:srgbClr val="0070C0"/>
                </a:solidFill>
                <a:latin typeface="Times New Roman" panose="02020603050405020304" pitchFamily="18" charset="0"/>
                <a:cs typeface="Times New Roman" panose="02020603050405020304" pitchFamily="18" charset="0"/>
              </a:rPr>
              <a:t>ни</a:t>
            </a:r>
            <a:r>
              <a:rPr lang="uk-UA" sz="4000" b="1" dirty="0" smtClean="0">
                <a:solidFill>
                  <a:srgbClr val="0070C0"/>
                </a:solidFill>
                <a:latin typeface="Times New Roman" panose="02020603050405020304" pitchFamily="18" charset="0"/>
                <a:cs typeface="Times New Roman" panose="02020603050405020304" pitchFamily="18" charset="0"/>
              </a:rPr>
              <a:t/>
            </a:r>
            <a:br>
              <a:rPr lang="uk-UA" sz="4000" b="1" dirty="0" smtClean="0">
                <a:solidFill>
                  <a:srgbClr val="0070C0"/>
                </a:solidFill>
                <a:latin typeface="Times New Roman" panose="02020603050405020304" pitchFamily="18" charset="0"/>
                <a:cs typeface="Times New Roman" panose="02020603050405020304" pitchFamily="18" charset="0"/>
              </a:rPr>
            </a:br>
            <a:endParaRPr lang="ru-RU" sz="4000" b="1" dirty="0">
              <a:solidFill>
                <a:srgbClr val="0070C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67544" y="1124744"/>
            <a:ext cx="8208912" cy="5256584"/>
          </a:xfrm>
        </p:spPr>
        <p:txBody>
          <a:bodyPr rtlCol="0">
            <a:noAutofit/>
          </a:bodyPr>
          <a:lstStyle/>
          <a:p>
            <a:pPr marL="0" indent="360363" algn="just" eaLnBrk="1" fontAlgn="auto" hangingPunct="1">
              <a:spcBef>
                <a:spcPts val="600"/>
              </a:spcBef>
              <a:spcAft>
                <a:spcPts val="600"/>
              </a:spcAft>
              <a:buFont typeface="Arial" pitchFamily="34" charset="0"/>
              <a:buNone/>
              <a:defRPr/>
            </a:pPr>
            <a:r>
              <a:rPr lang="uk-UA" sz="1800" dirty="0" smtClean="0">
                <a:latin typeface="Times New Roman" pitchFamily="18" charset="0"/>
                <a:cs typeface="Times New Roman" pitchFamily="18" charset="0"/>
              </a:rPr>
              <a:t>Необхідність </a:t>
            </a:r>
            <a:r>
              <a:rPr lang="uk-UA" sz="1800" dirty="0">
                <a:latin typeface="Times New Roman" pitchFamily="18" charset="0"/>
                <a:cs typeface="Times New Roman" pitchFamily="18" charset="0"/>
              </a:rPr>
              <a:t>вивчення </a:t>
            </a:r>
            <a:r>
              <a:rPr lang="uk-UA" sz="1800" dirty="0" smtClean="0">
                <a:latin typeface="Times New Roman" pitchFamily="18" charset="0"/>
                <a:cs typeface="Times New Roman" pitchFamily="18" charset="0"/>
              </a:rPr>
              <a:t>дисципліни </a:t>
            </a:r>
            <a:r>
              <a:rPr lang="uk-UA" sz="1800" dirty="0">
                <a:latin typeface="Times New Roman" pitchFamily="18" charset="0"/>
                <a:cs typeface="Times New Roman" pitchFamily="18" charset="0"/>
              </a:rPr>
              <a:t>продиктована сучасними тенденціями розвитку </a:t>
            </a:r>
            <a:r>
              <a:rPr lang="uk-UA" sz="1800" dirty="0" smtClean="0">
                <a:latin typeface="Times New Roman" pitchFamily="18" charset="0"/>
                <a:cs typeface="Times New Roman" pitchFamily="18" charset="0"/>
              </a:rPr>
              <a:t>туристичної індустрії у світі, </a:t>
            </a:r>
            <a:r>
              <a:rPr lang="ru-RU" sz="1800" dirty="0" err="1">
                <a:latin typeface="Times New Roman" pitchFamily="18" charset="0"/>
                <a:cs typeface="Times New Roman" pitchFamily="18" charset="0"/>
              </a:rPr>
              <a:t>посиленням</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мотивації</a:t>
            </a:r>
            <a:r>
              <a:rPr lang="ru-RU" sz="1800" dirty="0">
                <a:latin typeface="Times New Roman" pitchFamily="18" charset="0"/>
                <a:cs typeface="Times New Roman" pitchFamily="18" charset="0"/>
              </a:rPr>
              <a:t> до здорового способу </a:t>
            </a:r>
            <a:r>
              <a:rPr lang="ru-RU" sz="1800" dirty="0" err="1" smtClean="0">
                <a:latin typeface="Times New Roman" pitchFamily="18" charset="0"/>
                <a:cs typeface="Times New Roman" pitchFamily="18" charset="0"/>
              </a:rPr>
              <a:t>життя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зростанням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уваги</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до </a:t>
            </a:r>
            <a:r>
              <a:rPr lang="ru-RU" sz="1800" dirty="0" err="1" smtClean="0">
                <a:latin typeface="Times New Roman" pitchFamily="18" charset="0"/>
                <a:cs typeface="Times New Roman" pitchFamily="18" charset="0"/>
              </a:rPr>
              <a:t>активних</a:t>
            </a:r>
            <a:r>
              <a:rPr lang="ru-RU" sz="1800" dirty="0" smtClean="0">
                <a:latin typeface="Times New Roman" pitchFamily="18" charset="0"/>
                <a:cs typeface="Times New Roman" pitchFamily="18" charset="0"/>
              </a:rPr>
              <a:t> форм </a:t>
            </a:r>
            <a:r>
              <a:rPr lang="ru-RU" sz="1800" dirty="0" err="1" smtClean="0">
                <a:latin typeface="Times New Roman" pitchFamily="18" charset="0"/>
                <a:cs typeface="Times New Roman" pitchFamily="18" charset="0"/>
              </a:rPr>
              <a:t>організації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дозвілля</a:t>
            </a:r>
            <a:r>
              <a:rPr lang="ru-RU" sz="1800" dirty="0" smtClean="0">
                <a:latin typeface="Times New Roman" pitchFamily="18" charset="0"/>
                <a:cs typeface="Times New Roman" pitchFamily="18" charset="0"/>
              </a:rPr>
              <a:t>.</a:t>
            </a:r>
          </a:p>
          <a:p>
            <a:pPr marL="0" indent="360363" algn="just" eaLnBrk="1" fontAlgn="auto" hangingPunct="1">
              <a:spcBef>
                <a:spcPts val="600"/>
              </a:spcBef>
              <a:spcAft>
                <a:spcPts val="600"/>
              </a:spcAft>
              <a:buFont typeface="Arial" pitchFamily="34" charset="0"/>
              <a:buNone/>
              <a:defRPr/>
            </a:pPr>
            <a:r>
              <a:rPr lang="uk-UA" sz="1800" dirty="0" smtClean="0">
                <a:latin typeface="Times New Roman" pitchFamily="18" charset="0"/>
                <a:cs typeface="Times New Roman" pitchFamily="18" charset="0"/>
              </a:rPr>
              <a:t>Ознайомлення </a:t>
            </a:r>
            <a:r>
              <a:rPr lang="uk-UA" sz="1800" dirty="0">
                <a:latin typeface="Times New Roman" pitchFamily="18" charset="0"/>
                <a:cs typeface="Times New Roman" pitchFamily="18" charset="0"/>
              </a:rPr>
              <a:t>з </a:t>
            </a:r>
            <a:r>
              <a:rPr lang="uk-UA" sz="1800" dirty="0" smtClean="0">
                <a:latin typeface="Times New Roman" pitchFamily="18" charset="0"/>
                <a:cs typeface="Times New Roman" pitchFamily="18" charset="0"/>
              </a:rPr>
              <a:t>теорією та практикою сучасного спортивного туризму, </a:t>
            </a:r>
            <a:r>
              <a:rPr lang="uk-UA" sz="1800" dirty="0">
                <a:latin typeface="Times New Roman" pitchFamily="18" charset="0"/>
                <a:cs typeface="Times New Roman" pitchFamily="18" charset="0"/>
              </a:rPr>
              <a:t>наявними </a:t>
            </a:r>
            <a:r>
              <a:rPr lang="uk-UA" sz="1800" dirty="0" smtClean="0">
                <a:latin typeface="Times New Roman" pitchFamily="18" charset="0"/>
                <a:cs typeface="Times New Roman" pitchFamily="18" charset="0"/>
              </a:rPr>
              <a:t>способами зміцнення здоров</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я та </a:t>
            </a:r>
            <a:r>
              <a:rPr lang="ru-RU" sz="1800" dirty="0" err="1" smtClean="0">
                <a:latin typeface="Times New Roman" pitchFamily="18" charset="0"/>
                <a:cs typeface="Times New Roman" pitchFamily="18" charset="0"/>
              </a:rPr>
              <a:t>фізичного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загартування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людини</a:t>
            </a:r>
            <a:r>
              <a:rPr lang="ru-RU" sz="1800" dirty="0" smtClean="0">
                <a:latin typeface="Times New Roman" pitchFamily="18" charset="0"/>
                <a:cs typeface="Times New Roman" pitchFamily="18" charset="0"/>
              </a:rPr>
              <a:t>, а </a:t>
            </a:r>
            <a:r>
              <a:rPr lang="ru-RU" sz="1800" dirty="0" err="1" smtClean="0">
                <a:latin typeface="Times New Roman" pitchFamily="18" charset="0"/>
                <a:cs typeface="Times New Roman" pitchFamily="18" charset="0"/>
              </a:rPr>
              <a:t>також</a:t>
            </a:r>
            <a:r>
              <a:rPr lang="ru-RU"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можливостями</a:t>
            </a:r>
            <a:r>
              <a:rPr lang="uk-UA" sz="1800" dirty="0" smtClean="0">
                <a:latin typeface="Times New Roman" pitchFamily="18" charset="0"/>
                <a:cs typeface="Times New Roman" pitchFamily="18" charset="0"/>
              </a:rPr>
              <a:t> туристичної діяльності для задоволення спортивно-оздоровчих потреб населення є </a:t>
            </a:r>
            <a:r>
              <a:rPr lang="uk-UA" sz="1800" dirty="0">
                <a:latin typeface="Times New Roman" pitchFamily="18" charset="0"/>
                <a:cs typeface="Times New Roman" pitchFamily="18" charset="0"/>
              </a:rPr>
              <a:t>важливою складовою підготовки фахівців у галузі туризму.</a:t>
            </a:r>
          </a:p>
          <a:p>
            <a:pPr marL="0" indent="360363" algn="just" eaLnBrk="1" fontAlgn="auto" hangingPunct="1">
              <a:spcBef>
                <a:spcPts val="600"/>
              </a:spcBef>
              <a:spcAft>
                <a:spcPts val="600"/>
              </a:spcAft>
              <a:buNone/>
              <a:defRPr/>
            </a:pPr>
            <a:r>
              <a:rPr lang="uk-UA" sz="1800" dirty="0" smtClean="0">
                <a:latin typeface="Times New Roman" pitchFamily="18" charset="0"/>
                <a:cs typeface="Times New Roman" pitchFamily="18" charset="0"/>
              </a:rPr>
              <a:t>Сучасний фахівець у галузі туризму </a:t>
            </a:r>
            <a:r>
              <a:rPr lang="ru-RU" sz="1800" dirty="0" err="1" smtClean="0">
                <a:latin typeface="Times New Roman" pitchFamily="18" charset="0"/>
                <a:cs typeface="Times New Roman" pitchFamily="18" charset="0"/>
              </a:rPr>
              <a:t>має</a:t>
            </a:r>
            <a:r>
              <a:rPr lang="ru-RU" sz="1800" dirty="0" smtClean="0">
                <a:latin typeface="Times New Roman" pitchFamily="18" charset="0"/>
                <a:cs typeface="Times New Roman" pitchFamily="18" charset="0"/>
              </a:rPr>
              <a:t> бути </a:t>
            </a:r>
            <a:r>
              <a:rPr lang="ru-RU" sz="1800" dirty="0" err="1" smtClean="0">
                <a:latin typeface="Times New Roman" pitchFamily="18" charset="0"/>
                <a:cs typeface="Times New Roman" pitchFamily="18" charset="0"/>
              </a:rPr>
              <a:t>спроможним</a:t>
            </a:r>
            <a:r>
              <a:rPr lang="ru-RU" sz="1800" dirty="0" smtClean="0">
                <a:latin typeface="Times New Roman" pitchFamily="18" charset="0"/>
                <a:cs typeface="Times New Roman" pitchFamily="18" charset="0"/>
              </a:rPr>
              <a:t> не </a:t>
            </a:r>
            <a:r>
              <a:rPr lang="ru-RU" sz="1800" dirty="0" err="1" smtClean="0">
                <a:latin typeface="Times New Roman" pitchFamily="18" charset="0"/>
                <a:cs typeface="Times New Roman" pitchFamily="18" charset="0"/>
              </a:rPr>
              <a:t>лише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орієнтуватися</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багатоманітті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видів</a:t>
            </a:r>
            <a:r>
              <a:rPr lang="ru-RU" sz="1800" dirty="0" smtClean="0">
                <a:latin typeface="Times New Roman" pitchFamily="18" charset="0"/>
                <a:cs typeface="Times New Roman" pitchFamily="18" charset="0"/>
              </a:rPr>
              <a:t> спортивного туризму, </a:t>
            </a:r>
            <a:r>
              <a:rPr lang="ru-RU" sz="1800" dirty="0" err="1" smtClean="0">
                <a:latin typeface="Times New Roman" pitchFamily="18" charset="0"/>
                <a:cs typeface="Times New Roman" pitchFamily="18" charset="0"/>
              </a:rPr>
              <a:t>їх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технологічних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особливостях</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але </a:t>
            </a:r>
            <a:r>
              <a:rPr lang="ru-RU" sz="1800" dirty="0" smtClean="0">
                <a:latin typeface="Times New Roman" pitchFamily="18" charset="0"/>
                <a:cs typeface="Times New Roman" pitchFamily="18" charset="0"/>
              </a:rPr>
              <a:t>й </a:t>
            </a:r>
            <a:r>
              <a:rPr lang="ru-RU" sz="1800" dirty="0" err="1" smtClean="0">
                <a:latin typeface="Times New Roman" pitchFamily="18" charset="0"/>
                <a:cs typeface="Times New Roman" pitchFamily="18" charset="0"/>
              </a:rPr>
              <a:t>розробляти</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спортивно-</a:t>
            </a:r>
            <a:r>
              <a:rPr lang="ru-RU" sz="1800" dirty="0" err="1">
                <a:latin typeface="Times New Roman" pitchFamily="18" charset="0"/>
                <a:cs typeface="Times New Roman" pitchFamily="18" charset="0"/>
              </a:rPr>
              <a:t>туристичні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маршрути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здійснювати</a:t>
            </a:r>
            <a:r>
              <a:rPr lang="ru-RU" sz="1800" dirty="0" smtClean="0">
                <a:latin typeface="Times New Roman" pitchFamily="18" charset="0"/>
                <a:cs typeface="Times New Roman" pitchFamily="18" charset="0"/>
              </a:rPr>
              <a:t> спортивно-</a:t>
            </a:r>
            <a:r>
              <a:rPr lang="ru-RU" sz="1800" dirty="0" err="1" smtClean="0">
                <a:latin typeface="Times New Roman" pitchFamily="18" charset="0"/>
                <a:cs typeface="Times New Roman" pitchFamily="18" charset="0"/>
              </a:rPr>
              <a:t>туристичні</a:t>
            </a:r>
            <a:r>
              <a:rPr lang="ru-RU" sz="1800" dirty="0" smtClean="0">
                <a:latin typeface="Times New Roman" pitchFamily="18" charset="0"/>
                <a:cs typeface="Times New Roman" pitchFamily="18" charset="0"/>
              </a:rPr>
              <a:t> заходи, </a:t>
            </a:r>
            <a:r>
              <a:rPr lang="ru-RU" sz="1800" dirty="0" err="1" smtClean="0">
                <a:latin typeface="Times New Roman" pitchFamily="18" charset="0"/>
                <a:cs typeface="Times New Roman" pitchFamily="18" charset="0"/>
              </a:rPr>
              <a:t>має</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забезпечувати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ефективний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організаційно-управлінський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супровід</a:t>
            </a:r>
            <a:r>
              <a:rPr lang="ru-RU" sz="1800" dirty="0" smtClean="0">
                <a:latin typeface="Times New Roman" pitchFamily="18" charset="0"/>
                <a:cs typeface="Times New Roman" pitchFamily="18" charset="0"/>
              </a:rPr>
              <a:t> спортивно-</a:t>
            </a:r>
            <a:r>
              <a:rPr lang="ru-RU" sz="1800" dirty="0" err="1" smtClean="0">
                <a:latin typeface="Times New Roman" pitchFamily="18" charset="0"/>
                <a:cs typeface="Times New Roman" pitchFamily="18" charset="0"/>
              </a:rPr>
              <a:t>туристичної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діяльності</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marL="0" indent="360363" algn="just" eaLnBrk="1" fontAlgn="auto" hangingPunct="1">
              <a:spcBef>
                <a:spcPts val="600"/>
              </a:spcBef>
              <a:spcAft>
                <a:spcPts val="600"/>
              </a:spcAft>
              <a:buFont typeface="Arial" pitchFamily="34" charset="0"/>
              <a:buNone/>
              <a:defRPr/>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Вивчаючи</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цей</a:t>
            </a:r>
            <a:r>
              <a:rPr lang="ru-RU" sz="1800" dirty="0">
                <a:latin typeface="Times New Roman" pitchFamily="18" charset="0"/>
                <a:cs typeface="Times New Roman" pitchFamily="18" charset="0"/>
              </a:rPr>
              <a:t> курс, Ви </a:t>
            </a:r>
            <a:r>
              <a:rPr lang="ru-RU" sz="1800" dirty="0" err="1">
                <a:latin typeface="Times New Roman" pitchFamily="18" charset="0"/>
                <a:cs typeface="Times New Roman" pitchFamily="18" charset="0"/>
              </a:rPr>
              <a:t>набудете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необхідних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фахових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компетенцій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які</a:t>
            </a:r>
            <a:r>
              <a:rPr lang="ru-RU" sz="1800" dirty="0">
                <a:latin typeface="Times New Roman" pitchFamily="18" charset="0"/>
                <a:cs typeface="Times New Roman" pitchFamily="18" charset="0"/>
              </a:rPr>
              <a:t> дозволять </a:t>
            </a:r>
            <a:r>
              <a:rPr lang="ru-RU" sz="1800" dirty="0" err="1">
                <a:latin typeface="Times New Roman" pitchFamily="18" charset="0"/>
                <a:cs typeface="Times New Roman" pitchFamily="18" charset="0"/>
              </a:rPr>
              <a:t>почувати</a:t>
            </a:r>
            <a:r>
              <a:rPr lang="ru-RU" sz="1800" dirty="0">
                <a:latin typeface="Times New Roman" pitchFamily="18" charset="0"/>
                <a:cs typeface="Times New Roman" pitchFamily="18" charset="0"/>
              </a:rPr>
              <a:t> себе </a:t>
            </a:r>
            <a:r>
              <a:rPr lang="ru-RU" sz="1800" dirty="0" err="1">
                <a:latin typeface="Times New Roman" pitchFamily="18" charset="0"/>
                <a:cs typeface="Times New Roman" pitchFamily="18" charset="0"/>
              </a:rPr>
              <a:t>більш</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впевнено</a:t>
            </a:r>
            <a:r>
              <a:rPr lang="ru-RU" sz="1800" dirty="0">
                <a:latin typeface="Times New Roman" pitchFamily="18" charset="0"/>
                <a:cs typeface="Times New Roman" pitchFamily="18" charset="0"/>
              </a:rPr>
              <a:t> на </a:t>
            </a:r>
            <a:r>
              <a:rPr lang="ru-RU" sz="1800" dirty="0" smtClean="0">
                <a:latin typeface="Times New Roman" pitchFamily="18" charset="0"/>
                <a:cs typeface="Times New Roman" pitchFamily="18" charset="0"/>
              </a:rPr>
              <a:t>ринку </a:t>
            </a:r>
            <a:r>
              <a:rPr lang="ru-RU" sz="1800" dirty="0" err="1" smtClean="0">
                <a:latin typeface="Times New Roman" pitchFamily="18" charset="0"/>
                <a:cs typeface="Times New Roman" pitchFamily="18" charset="0"/>
              </a:rPr>
              <a:t>туристичних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послуг</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гарантуючи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високу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якість</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туристичного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обслуговування</a:t>
            </a:r>
            <a:r>
              <a:rPr lang="ru-RU" sz="1800" dirty="0">
                <a:latin typeface="Times New Roman" pitchFamily="18" charset="0"/>
                <a:cs typeface="Times New Roman" pitchFamily="18" charset="0"/>
              </a:rPr>
              <a:t>.  </a:t>
            </a:r>
          </a:p>
          <a:p>
            <a:pPr marL="0" indent="0" algn="just" eaLnBrk="1" fontAlgn="auto" hangingPunct="1">
              <a:spcBef>
                <a:spcPts val="300"/>
              </a:spcBef>
              <a:spcAft>
                <a:spcPts val="300"/>
              </a:spcAft>
              <a:buFont typeface="Arial" pitchFamily="34" charset="0"/>
              <a:buNone/>
              <a:defRPr/>
            </a:pPr>
            <a:endParaRPr lang="uk-UA" sz="1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90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424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280920" cy="850106"/>
          </a:xfrm>
        </p:spPr>
        <p:txBody>
          <a:bodyPr/>
          <a:lstStyle/>
          <a:p>
            <a:r>
              <a:rPr lang="uk-UA" sz="3600" b="1" dirty="0" smtClean="0">
                <a:solidFill>
                  <a:srgbClr val="0070C0"/>
                </a:solidFill>
                <a:latin typeface="Times New Roman" pitchFamily="18" charset="0"/>
                <a:cs typeface="Times New Roman" pitchFamily="18" charset="0"/>
              </a:rPr>
              <a:t>Програмні компетентності дисципліни</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a:xfrm>
            <a:off x="467544" y="1340768"/>
            <a:ext cx="8352928" cy="4785395"/>
          </a:xfrm>
        </p:spPr>
        <p:txBody>
          <a:bodyPr/>
          <a:lstStyle/>
          <a:p>
            <a:pPr marL="268288" indent="-268288" algn="just">
              <a:spcBef>
                <a:spcPts val="600"/>
              </a:spcBef>
              <a:spcAft>
                <a:spcPts val="600"/>
              </a:spcAft>
            </a:pPr>
            <a:r>
              <a:rPr lang="uk-UA" sz="1600" dirty="0">
                <a:latin typeface="Times New Roman" pitchFamily="18" charset="0"/>
                <a:cs typeface="Times New Roman" pitchFamily="18" charset="0"/>
              </a:rPr>
              <a:t>К02. Здатність зберігати та примножувати моральні, культурні, наукові цінності і досягнення суспільства на основі розуміння історії та закономірностей розвитку предметної області, її місця у загальній системі знань про природу і суспільство та у розвитку суспільства, техніки і технологій, використовувати різні види та форми рухової активності для активного відпочинку та ведення здорового способу життя;</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К05. Прагнення до збереження навколишнього </a:t>
            </a:r>
            <a:r>
              <a:rPr lang="uk-UA" sz="1600" dirty="0" smtClean="0">
                <a:latin typeface="Times New Roman" pitchFamily="18" charset="0"/>
                <a:cs typeface="Times New Roman" pitchFamily="18" charset="0"/>
              </a:rPr>
              <a:t>середовища</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К15. Знання та розуміння предметної області та розуміння специфіки професійної </a:t>
            </a:r>
            <a:r>
              <a:rPr lang="uk-UA" sz="1600" dirty="0" smtClean="0">
                <a:latin typeface="Times New Roman" pitchFamily="18" charset="0"/>
                <a:cs typeface="Times New Roman" pitchFamily="18" charset="0"/>
              </a:rPr>
              <a:t>діяльності</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К16. Здатність застосовувати знання у практичних </a:t>
            </a:r>
            <a:r>
              <a:rPr lang="uk-UA" sz="1600" dirty="0" smtClean="0">
                <a:latin typeface="Times New Roman" pitchFamily="18" charset="0"/>
                <a:cs typeface="Times New Roman" pitchFamily="18" charset="0"/>
              </a:rPr>
              <a:t>ситуаціях</a:t>
            </a:r>
            <a:r>
              <a:rPr lang="en-US" sz="1600" dirty="0" smtClean="0">
                <a:latin typeface="Times New Roman" pitchFamily="18" charset="0"/>
                <a:cs typeface="Times New Roman" pitchFamily="18" charset="0"/>
              </a:rPr>
              <a:t>;</a:t>
            </a:r>
            <a:r>
              <a:rPr lang="uk-UA"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smtClean="0">
                <a:latin typeface="Times New Roman" pitchFamily="18" charset="0"/>
                <a:cs typeface="Times New Roman" pitchFamily="18" charset="0"/>
              </a:rPr>
              <a:t>К19</a:t>
            </a:r>
            <a:r>
              <a:rPr lang="uk-UA" sz="1600" dirty="0">
                <a:latin typeface="Times New Roman" pitchFamily="18" charset="0"/>
                <a:cs typeface="Times New Roman" pitchFamily="18" charset="0"/>
              </a:rPr>
              <a:t>. Розуміння сучасних тенденцій і регіональних пріоритетів розвитку туризму в цілому та окремих його форм і </a:t>
            </a:r>
            <a:r>
              <a:rPr lang="uk-UA" sz="1600" dirty="0" smtClean="0">
                <a:latin typeface="Times New Roman" pitchFamily="18" charset="0"/>
                <a:cs typeface="Times New Roman" pitchFamily="18" charset="0"/>
              </a:rPr>
              <a:t>видів</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К20. Розуміння процесів організації туристичних подорожей і комплексного туристичного </a:t>
            </a:r>
            <a:r>
              <a:rPr lang="uk-UA" sz="1600" dirty="0" smtClean="0">
                <a:latin typeface="Times New Roman" pitchFamily="18" charset="0"/>
                <a:cs typeface="Times New Roman" pitchFamily="18" charset="0"/>
              </a:rPr>
              <a:t>обслуговування </a:t>
            </a:r>
            <a:r>
              <a:rPr lang="uk-UA" sz="1600" dirty="0">
                <a:latin typeface="Times New Roman" pitchFamily="18" charset="0"/>
                <a:cs typeface="Times New Roman" pitchFamily="18" charset="0"/>
              </a:rPr>
              <a:t>(готельного, ресторанного, транспортного, екскурсійного, рекреаційного</a:t>
            </a:r>
            <a:r>
              <a:rPr lang="uk-UA"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a:t>
            </a:r>
            <a:endParaRPr lang="uk-UA" sz="1600" dirty="0" smtClean="0">
              <a:latin typeface="Times New Roman" pitchFamily="18" charset="0"/>
              <a:cs typeface="Times New Roman" pitchFamily="18" charset="0"/>
            </a:endParaRPr>
          </a:p>
          <a:p>
            <a:pPr marL="268288" indent="-268288" algn="just">
              <a:spcBef>
                <a:spcPts val="600"/>
              </a:spcBef>
              <a:spcAft>
                <a:spcPts val="600"/>
              </a:spcAft>
            </a:pPr>
            <a:r>
              <a:rPr lang="uk-UA" sz="1600" dirty="0" smtClean="0">
                <a:latin typeface="Times New Roman" pitchFamily="18" charset="0"/>
                <a:cs typeface="Times New Roman" pitchFamily="18" charset="0"/>
              </a:rPr>
              <a:t>К23. Здатність </a:t>
            </a:r>
            <a:r>
              <a:rPr lang="uk-UA" sz="1600" dirty="0">
                <a:latin typeface="Times New Roman" pitchFamily="18" charset="0"/>
                <a:cs typeface="Times New Roman" pitchFamily="18" charset="0"/>
              </a:rPr>
              <a:t>забезпечувати безпеку туристів у звичайних та складних форс-мажорних обставинах.</a:t>
            </a:r>
            <a:endParaRPr lang="ru-RU" sz="1600" dirty="0">
              <a:latin typeface="Times New Roman" pitchFamily="18" charset="0"/>
              <a:cs typeface="Times New Roman" pitchFamily="18" charset="0"/>
            </a:endParaRPr>
          </a:p>
          <a:p>
            <a:pPr marL="0" indent="0" algn="just">
              <a:spcBef>
                <a:spcPts val="0"/>
              </a:spcBef>
              <a:spcAft>
                <a:spcPts val="600"/>
              </a:spcAft>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29555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80920" cy="1368152"/>
          </a:xfrm>
        </p:spPr>
        <p:txBody>
          <a:bodyPr/>
          <a:lstStyle/>
          <a:p>
            <a:pPr algn="just"/>
            <a:r>
              <a:rPr lang="uk-UA" sz="1800" b="1" dirty="0">
                <a:latin typeface="Times New Roman" pitchFamily="18" charset="0"/>
                <a:cs typeface="Times New Roman" pitchFamily="18" charset="0"/>
              </a:rPr>
              <a:t>Масовий спорт (</a:t>
            </a:r>
            <a:r>
              <a:rPr lang="uk-UA" sz="1800" b="1" dirty="0" err="1">
                <a:latin typeface="Times New Roman" pitchFamily="18" charset="0"/>
                <a:cs typeface="Times New Roman" pitchFamily="18" charset="0"/>
              </a:rPr>
              <a:t>спорт</a:t>
            </a:r>
            <a:r>
              <a:rPr lang="uk-UA" sz="1800" b="1" dirty="0">
                <a:latin typeface="Times New Roman" pitchFamily="18" charset="0"/>
                <a:cs typeface="Times New Roman" pitchFamily="18" charset="0"/>
              </a:rPr>
              <a:t> для всіх)</a:t>
            </a:r>
            <a:r>
              <a:rPr lang="uk-UA" sz="1800" dirty="0">
                <a:latin typeface="Times New Roman" pitchFamily="18" charset="0"/>
                <a:cs typeface="Times New Roman" pitchFamily="18" charset="0"/>
              </a:rPr>
              <a:t> – діяльність суб'єктів сфери фізичної культури і спорту, спрямована на забезпечення рухової активності людей під час їх дозвілля для зміцнення здоров'я. Саме тут відкриваються широкі можливості для реалізації туристичної діяльності</a:t>
            </a:r>
            <a:r>
              <a:rPr lang="uk-UA"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На </a:t>
            </a:r>
            <a:r>
              <a:rPr lang="ru-RU" sz="1800" dirty="0" err="1">
                <a:latin typeface="Times New Roman" pitchFamily="18" charset="0"/>
                <a:cs typeface="Times New Roman" pitchFamily="18" charset="0"/>
              </a:rPr>
              <a:t>перетині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функціонування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туристичної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галузі</a:t>
            </a:r>
            <a:r>
              <a:rPr lang="ru-RU" sz="1800" dirty="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державної</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системи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фізичної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культури</a:t>
            </a:r>
            <a:r>
              <a:rPr lang="ru-RU" sz="1800" dirty="0">
                <a:latin typeface="Times New Roman" pitchFamily="18" charset="0"/>
                <a:cs typeface="Times New Roman" pitchFamily="18" charset="0"/>
              </a:rPr>
              <a:t> і </a:t>
            </a:r>
            <a:r>
              <a:rPr lang="ru-RU" sz="1800" dirty="0" smtClean="0">
                <a:latin typeface="Times New Roman" pitchFamily="18" charset="0"/>
                <a:cs typeface="Times New Roman" pitchFamily="18" charset="0"/>
              </a:rPr>
              <a:t>спорту </a:t>
            </a:r>
            <a:r>
              <a:rPr lang="ru-RU" sz="1800" dirty="0" err="1" smtClean="0">
                <a:latin typeface="Times New Roman" pitchFamily="18" charset="0"/>
                <a:cs typeface="Times New Roman" pitchFamily="18" charset="0"/>
              </a:rPr>
              <a:t>сформувався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спортивний</a:t>
            </a:r>
            <a:r>
              <a:rPr lang="ru-RU" sz="1800" dirty="0" smtClean="0">
                <a:latin typeface="Times New Roman" pitchFamily="18" charset="0"/>
                <a:cs typeface="Times New Roman" pitchFamily="18" charset="0"/>
              </a:rPr>
              <a:t> туризм</a:t>
            </a:r>
            <a:r>
              <a:rPr lang="uk-UA"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844824"/>
            <a:ext cx="7150354"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4643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1"/>
          </p:nvPr>
        </p:nvSpPr>
        <p:spPr>
          <a:xfrm>
            <a:off x="683568" y="548680"/>
            <a:ext cx="8136904" cy="288032"/>
          </a:xfrm>
        </p:spPr>
        <p:txBody>
          <a:bodyPr/>
          <a:lstStyle/>
          <a:p>
            <a:pPr marL="0" indent="182563" algn="ctr" eaLnBrk="1" hangingPunct="1">
              <a:lnSpc>
                <a:spcPts val="2000"/>
              </a:lnSpc>
              <a:spcBef>
                <a:spcPts val="0"/>
              </a:spcBef>
              <a:spcAft>
                <a:spcPts val="0"/>
              </a:spcAft>
              <a:buNone/>
            </a:pPr>
            <a:r>
              <a:rPr lang="ru-RU"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3600" b="1" dirty="0" err="1" smtClean="0">
                <a:solidFill>
                  <a:srgbClr val="0070C0"/>
                </a:solidFill>
                <a:latin typeface="Times New Roman" panose="02020603050405020304" pitchFamily="18" charset="0"/>
                <a:cs typeface="Times New Roman" panose="02020603050405020304" pitchFamily="18" charset="0"/>
              </a:rPr>
              <a:t>Зміст</a:t>
            </a:r>
            <a:r>
              <a:rPr lang="ru-RU" sz="3600" b="1" dirty="0" smtClean="0">
                <a:solidFill>
                  <a:srgbClr val="0070C0"/>
                </a:solidFill>
                <a:latin typeface="Times New Roman" panose="02020603050405020304" pitchFamily="18" charset="0"/>
                <a:cs typeface="Times New Roman" panose="02020603050405020304" pitchFamily="18" charset="0"/>
              </a:rPr>
              <a:t> </a:t>
            </a:r>
            <a:r>
              <a:rPr lang="ru-RU" sz="3600" b="1" dirty="0" err="1" smtClean="0">
                <a:solidFill>
                  <a:srgbClr val="0070C0"/>
                </a:solidFill>
                <a:latin typeface="Times New Roman" panose="02020603050405020304" pitchFamily="18" charset="0"/>
                <a:cs typeface="Times New Roman" panose="02020603050405020304" pitchFamily="18" charset="0"/>
              </a:rPr>
              <a:t>дисципліни</a:t>
            </a:r>
            <a:endParaRPr lang="ru-RU" sz="3600" b="1" dirty="0" smtClean="0">
              <a:solidFill>
                <a:srgbClr val="0070C0"/>
              </a:solidFill>
              <a:latin typeface="Times New Roman" panose="02020603050405020304" pitchFamily="18" charset="0"/>
              <a:cs typeface="Times New Roman" panose="02020603050405020304" pitchFamily="18" charset="0"/>
            </a:endParaRPr>
          </a:p>
          <a:p>
            <a:pPr marL="0" indent="182563" algn="ctr" eaLnBrk="1" hangingPunct="1">
              <a:lnSpc>
                <a:spcPts val="2000"/>
              </a:lnSpc>
              <a:spcBef>
                <a:spcPts val="0"/>
              </a:spcBef>
              <a:spcAft>
                <a:spcPts val="0"/>
              </a:spcAft>
              <a:buNone/>
            </a:pPr>
            <a:endParaRPr lang="ru-RU" sz="3600" b="1" dirty="0" smtClean="0">
              <a:solidFill>
                <a:srgbClr val="0070C0"/>
              </a:solidFill>
              <a:latin typeface="Times New Roman" panose="02020603050405020304" pitchFamily="18" charset="0"/>
              <a:cs typeface="Times New Roman" panose="02020603050405020304" pitchFamily="18" charset="0"/>
            </a:endParaRPr>
          </a:p>
          <a:p>
            <a:pPr marL="0" indent="360363" algn="just" eaLnBrk="1" hangingPunct="1">
              <a:spcBef>
                <a:spcPts val="300"/>
              </a:spcBef>
              <a:spcAft>
                <a:spcPts val="300"/>
              </a:spcAft>
              <a:buNone/>
            </a:pPr>
            <a:r>
              <a:rPr lang="uk-UA" sz="1900" b="1" dirty="0">
                <a:latin typeface="Times New Roman" pitchFamily="18" charset="0"/>
                <a:cs typeface="Times New Roman" pitchFamily="18" charset="0"/>
              </a:rPr>
              <a:t>Спортивний туризм</a:t>
            </a:r>
            <a:r>
              <a:rPr lang="uk-UA" sz="1900" dirty="0">
                <a:latin typeface="Times New Roman" pitchFamily="18" charset="0"/>
                <a:cs typeface="Times New Roman" pitchFamily="18" charset="0"/>
              </a:rPr>
              <a:t> </a:t>
            </a:r>
            <a:r>
              <a:rPr lang="uk-UA" sz="1900" dirty="0" smtClean="0">
                <a:latin typeface="Times New Roman" pitchFamily="18" charset="0"/>
                <a:cs typeface="Times New Roman" pitchFamily="18" charset="0"/>
              </a:rPr>
              <a:t>– це </a:t>
            </a:r>
            <a:r>
              <a:rPr lang="uk-UA" sz="1900" dirty="0">
                <a:latin typeface="Times New Roman" pitchFamily="18" charset="0"/>
                <a:cs typeface="Times New Roman" pitchFamily="18" charset="0"/>
              </a:rPr>
              <a:t>спеціальний вид туризму, </a:t>
            </a:r>
            <a:r>
              <a:rPr lang="uk-UA" sz="1900" dirty="0" smtClean="0">
                <a:latin typeface="Times New Roman" pitchFamily="18" charset="0"/>
                <a:cs typeface="Times New Roman" pitchFamily="18" charset="0"/>
              </a:rPr>
              <a:t>спрямований </a:t>
            </a:r>
            <a:r>
              <a:rPr lang="uk-UA" sz="1900" dirty="0">
                <a:latin typeface="Times New Roman" pitchFamily="18" charset="0"/>
                <a:cs typeface="Times New Roman" pitchFamily="18" charset="0"/>
              </a:rPr>
              <a:t>на випробовування фізичних, психічних, духовних сил </a:t>
            </a:r>
            <a:r>
              <a:rPr lang="uk-UA" sz="1900" dirty="0" smtClean="0">
                <a:latin typeface="Times New Roman" pitchFamily="18" charset="0"/>
                <a:cs typeface="Times New Roman" pitchFamily="18" charset="0"/>
              </a:rPr>
              <a:t>людини шляхом </a:t>
            </a:r>
            <a:r>
              <a:rPr lang="uk-UA" sz="1900" dirty="0">
                <a:latin typeface="Times New Roman" pitchFamily="18" charset="0"/>
                <a:cs typeface="Times New Roman" pitchFamily="18" charset="0"/>
              </a:rPr>
              <a:t>її залучення до участі у спортивних походах різної складності та змаганнях з техніки </a:t>
            </a:r>
            <a:r>
              <a:rPr lang="uk-UA" sz="1900" dirty="0" smtClean="0">
                <a:latin typeface="Times New Roman" pitchFamily="18" charset="0"/>
                <a:cs typeface="Times New Roman" pitchFamily="18" charset="0"/>
              </a:rPr>
              <a:t>спортивного туризму.</a:t>
            </a:r>
            <a:endParaRPr lang="ru-RU" sz="1900" dirty="0" smtClean="0">
              <a:latin typeface="Times New Roman" pitchFamily="18" charset="0"/>
              <a:cs typeface="Times New Roman" pitchFamily="18" charset="0"/>
            </a:endParaRPr>
          </a:p>
          <a:p>
            <a:pPr marL="0" indent="360363" algn="just" eaLnBrk="1" hangingPunct="1">
              <a:spcBef>
                <a:spcPts val="300"/>
              </a:spcBef>
              <a:spcAft>
                <a:spcPts val="300"/>
              </a:spcAft>
              <a:buNone/>
            </a:pPr>
            <a:r>
              <a:rPr lang="ru-RU" sz="1900" dirty="0" smtClean="0">
                <a:latin typeface="Times New Roman" pitchFamily="18" charset="0"/>
                <a:cs typeface="Times New Roman" pitchFamily="18" charset="0"/>
              </a:rPr>
              <a:t>Метою </a:t>
            </a:r>
            <a:r>
              <a:rPr lang="ru-RU" sz="1900" dirty="0" err="1" smtClean="0">
                <a:latin typeface="Times New Roman" pitchFamily="18" charset="0"/>
                <a:cs typeface="Times New Roman" pitchFamily="18" charset="0"/>
              </a:rPr>
              <a:t>дисципл</a:t>
            </a:r>
            <a:r>
              <a:rPr lang="uk-UA" sz="1900" dirty="0" smtClean="0">
                <a:latin typeface="Times New Roman" panose="02020603050405020304" pitchFamily="18" charset="0"/>
                <a:cs typeface="Times New Roman" panose="02020603050405020304" pitchFamily="18" charset="0"/>
              </a:rPr>
              <a:t>і</a:t>
            </a:r>
            <a:r>
              <a:rPr lang="ru-RU" sz="1900" dirty="0" smtClean="0">
                <a:latin typeface="Times New Roman" panose="02020603050405020304" pitchFamily="18" charset="0"/>
                <a:cs typeface="Times New Roman" panose="02020603050405020304" pitchFamily="18" charset="0"/>
              </a:rPr>
              <a:t>ни є </a:t>
            </a:r>
            <a:r>
              <a:rPr lang="uk-UA" sz="1900" dirty="0" smtClean="0">
                <a:latin typeface="Times New Roman" pitchFamily="18" charset="0"/>
                <a:cs typeface="Times New Roman" pitchFamily="18" charset="0"/>
              </a:rPr>
              <a:t>формування фахових </a:t>
            </a:r>
            <a:r>
              <a:rPr lang="uk-UA" sz="1900" dirty="0" err="1" smtClean="0">
                <a:latin typeface="Times New Roman" pitchFamily="18" charset="0"/>
                <a:cs typeface="Times New Roman" pitchFamily="18" charset="0"/>
              </a:rPr>
              <a:t>компетентностей</a:t>
            </a:r>
            <a:r>
              <a:rPr lang="uk-UA" sz="1900" dirty="0" smtClean="0">
                <a:latin typeface="Times New Roman" pitchFamily="18" charset="0"/>
                <a:cs typeface="Times New Roman" pitchFamily="18" charset="0"/>
              </a:rPr>
              <a:t> </a:t>
            </a:r>
            <a:r>
              <a:rPr lang="uk-UA" sz="1900" dirty="0">
                <a:latin typeface="Times New Roman" pitchFamily="18" charset="0"/>
                <a:cs typeface="Times New Roman" pitchFamily="18" charset="0"/>
              </a:rPr>
              <a:t>майбутніх спеціалістів у сфері </a:t>
            </a:r>
            <a:r>
              <a:rPr lang="uk-UA" sz="1900" dirty="0" smtClean="0">
                <a:latin typeface="Times New Roman" pitchFamily="18" charset="0"/>
                <a:cs typeface="Times New Roman" pitchFamily="18" charset="0"/>
              </a:rPr>
              <a:t>організації та здійснення спортивно-туристичної діяльності.</a:t>
            </a:r>
          </a:p>
          <a:p>
            <a:pPr marL="0" indent="360363" algn="just" eaLnBrk="1" hangingPunct="1">
              <a:spcBef>
                <a:spcPts val="300"/>
              </a:spcBef>
              <a:spcAft>
                <a:spcPts val="300"/>
              </a:spcAft>
              <a:buNone/>
            </a:pPr>
            <a:r>
              <a:rPr lang="ru-RU" sz="1900" dirty="0" smtClean="0">
                <a:latin typeface="Times New Roman" panose="02020603050405020304" pitchFamily="18" charset="0"/>
                <a:cs typeface="Times New Roman" panose="02020603050405020304" pitchFamily="18" charset="0"/>
              </a:rPr>
              <a:t>У </a:t>
            </a:r>
            <a:r>
              <a:rPr lang="ru-RU" sz="1900" dirty="0" err="1" smtClean="0">
                <a:latin typeface="Times New Roman" panose="02020603050405020304" pitchFamily="18" charset="0"/>
                <a:cs typeface="Times New Roman" panose="02020603050405020304" pitchFamily="18" charset="0"/>
              </a:rPr>
              <a:t>процесі</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опанування</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дисципліни</a:t>
            </a:r>
            <a:r>
              <a:rPr lang="ru-RU" sz="1900" dirty="0" smtClean="0">
                <a:latin typeface="Times New Roman" panose="02020603050405020304" pitchFamily="18" charset="0"/>
                <a:cs typeface="Times New Roman" panose="02020603050405020304" pitchFamily="18" charset="0"/>
              </a:rPr>
              <a:t> Ви </a:t>
            </a:r>
            <a:r>
              <a:rPr lang="ru-RU" sz="1900" dirty="0" err="1" smtClean="0">
                <a:latin typeface="Times New Roman" panose="02020603050405020304" pitchFamily="18" charset="0"/>
                <a:cs typeface="Times New Roman" panose="02020603050405020304" pitchFamily="18" charset="0"/>
              </a:rPr>
              <a:t>дізнаєтеся</a:t>
            </a:r>
            <a:r>
              <a:rPr lang="en-US" sz="1900" dirty="0" smtClean="0">
                <a:latin typeface="Times New Roman" panose="02020603050405020304" pitchFamily="18" charset="0"/>
                <a:cs typeface="Times New Roman" panose="02020603050405020304" pitchFamily="18" charset="0"/>
              </a:rPr>
              <a:t>:</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чим зумовлене </a:t>
            </a:r>
            <a:r>
              <a:rPr lang="uk-UA" sz="1900" dirty="0" err="1" smtClean="0">
                <a:latin typeface="Times New Roman" panose="02020603050405020304" pitchFamily="18" charset="0"/>
                <a:cs typeface="Times New Roman" panose="02020603050405020304" pitchFamily="18" charset="0"/>
              </a:rPr>
              <a:t>багатоманіття</a:t>
            </a:r>
            <a:r>
              <a:rPr lang="uk-UA" sz="1900" dirty="0" smtClean="0">
                <a:latin typeface="Times New Roman" panose="02020603050405020304" pitchFamily="18" charset="0"/>
                <a:cs typeface="Times New Roman" panose="02020603050405020304" pitchFamily="18" charset="0"/>
              </a:rPr>
              <a:t> активних форм проведення дозвілля людини</a:t>
            </a:r>
            <a:r>
              <a:rPr lang="en-US" sz="1900" dirty="0" smtClean="0">
                <a:latin typeface="Times New Roman" panose="02020603050405020304" pitchFamily="18" charset="0"/>
                <a:cs typeface="Times New Roman" panose="02020603050405020304" pitchFamily="18" charset="0"/>
              </a:rPr>
              <a:t>;</a:t>
            </a:r>
            <a:endParaRPr lang="ru-RU" sz="1900" dirty="0" smtClean="0">
              <a:latin typeface="Times New Roman" panose="02020603050405020304" pitchFamily="18" charset="0"/>
              <a:cs typeface="Times New Roman" panose="02020603050405020304" pitchFamily="18" charset="0"/>
            </a:endParaRPr>
          </a:p>
          <a:p>
            <a:pPr marL="627063" indent="-266700">
              <a:spcBef>
                <a:spcPts val="300"/>
              </a:spcBef>
              <a:spcAft>
                <a:spcPts val="300"/>
              </a:spcAft>
              <a:tabLst>
                <a:tab pos="534988" algn="l"/>
                <a:tab pos="720725" algn="l"/>
              </a:tabLst>
            </a:pPr>
            <a:r>
              <a:rPr lang="ru-RU" sz="1900" dirty="0" err="1" smtClean="0">
                <a:latin typeface="Times New Roman" panose="02020603050405020304" pitchFamily="18" charset="0"/>
                <a:cs typeface="Times New Roman" panose="02020603050405020304" pitchFamily="18" charset="0"/>
              </a:rPr>
              <a:t>які</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особливості</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притаманні</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різним</a:t>
            </a:r>
            <a:r>
              <a:rPr lang="ru-RU" sz="1900" dirty="0" smtClean="0">
                <a:latin typeface="Times New Roman" panose="02020603050405020304" pitchFamily="18" charset="0"/>
                <a:cs typeface="Times New Roman" panose="02020603050405020304" pitchFamily="18" charset="0"/>
              </a:rPr>
              <a:t> видам спортивно</a:t>
            </a:r>
            <a:r>
              <a:rPr lang="en-US" sz="1900" dirty="0" smtClean="0">
                <a:latin typeface="Times New Roman" panose="02020603050405020304" pitchFamily="18" charset="0"/>
                <a:cs typeface="Times New Roman" panose="02020603050405020304" pitchFamily="18" charset="0"/>
              </a:rPr>
              <a:t>-</a:t>
            </a:r>
            <a:r>
              <a:rPr lang="ru-RU" sz="1900" dirty="0" err="1" smtClean="0">
                <a:latin typeface="Times New Roman" panose="02020603050405020304" pitchFamily="18" charset="0"/>
                <a:cs typeface="Times New Roman" panose="02020603050405020304" pitchFamily="18" charset="0"/>
              </a:rPr>
              <a:t>оздоровчого</a:t>
            </a:r>
            <a:r>
              <a:rPr lang="ru-RU" sz="1900" dirty="0" smtClean="0">
                <a:latin typeface="Times New Roman" panose="02020603050405020304" pitchFamily="18" charset="0"/>
                <a:cs typeface="Times New Roman" panose="02020603050405020304" pitchFamily="18" charset="0"/>
              </a:rPr>
              <a:t> туризму</a:t>
            </a:r>
            <a:r>
              <a:rPr lang="en-US" sz="1900" dirty="0" smtClean="0">
                <a:latin typeface="Times New Roman" pitchFamily="18" charset="0"/>
                <a:cs typeface="Times New Roman" pitchFamily="18" charset="0"/>
              </a:rPr>
              <a:t>;</a:t>
            </a:r>
            <a:endParaRPr lang="uk-UA" sz="1900" dirty="0" smtClean="0">
              <a:latin typeface="Times New Roman" pitchFamily="18" charset="0"/>
              <a:cs typeface="Times New Roman" pitchFamily="18" charset="0"/>
            </a:endParaRPr>
          </a:p>
          <a:p>
            <a:pPr marL="627063" indent="-266700">
              <a:spcBef>
                <a:spcPts val="300"/>
              </a:spcBef>
              <a:spcAft>
                <a:spcPts val="300"/>
              </a:spcAft>
              <a:tabLst>
                <a:tab pos="534988" algn="l"/>
                <a:tab pos="720725" algn="l"/>
              </a:tabLst>
            </a:pPr>
            <a:r>
              <a:rPr lang="uk-UA" sz="1900" dirty="0">
                <a:latin typeface="Times New Roman" pitchFamily="18" charset="0"/>
                <a:cs typeface="Times New Roman" pitchFamily="18" charset="0"/>
              </a:rPr>
              <a:t>на яких засадах організована </a:t>
            </a:r>
            <a:r>
              <a:rPr lang="uk-UA" sz="1900" dirty="0" smtClean="0">
                <a:latin typeface="Times New Roman" pitchFamily="18" charset="0"/>
                <a:cs typeface="Times New Roman" pitchFamily="18" charset="0"/>
              </a:rPr>
              <a:t>спортивно-туристична діяльність в Україні</a:t>
            </a:r>
            <a:r>
              <a:rPr lang="en-US" sz="1900" dirty="0" smtClean="0">
                <a:latin typeface="Times New Roman" pitchFamily="18" charset="0"/>
                <a:cs typeface="Times New Roman" pitchFamily="18" charset="0"/>
              </a:rPr>
              <a:t>;</a:t>
            </a:r>
            <a:endParaRPr lang="uk-UA" sz="1900" dirty="0">
              <a:latin typeface="Times New Roman" pitchFamily="18" charset="0"/>
              <a:cs typeface="Times New Roman" pitchFamily="18" charset="0"/>
            </a:endParaRPr>
          </a:p>
          <a:p>
            <a:pPr marL="627063" indent="-266700">
              <a:spcBef>
                <a:spcPts val="300"/>
              </a:spcBef>
              <a:spcAft>
                <a:spcPts val="300"/>
              </a:spcAft>
              <a:tabLst>
                <a:tab pos="534988" algn="l"/>
                <a:tab pos="720725" algn="l"/>
              </a:tabLst>
            </a:pPr>
            <a:r>
              <a:rPr lang="uk-UA" sz="1900" dirty="0" smtClean="0">
                <a:latin typeface="Times New Roman" pitchFamily="18" charset="0"/>
                <a:cs typeface="Times New Roman" pitchFamily="18" charset="0"/>
              </a:rPr>
              <a:t>як правильно готувати та здійснювати туристичні походи і змагання;</a:t>
            </a:r>
            <a:endParaRPr lang="ru-RU" sz="1900" dirty="0" smtClean="0">
              <a:latin typeface="Times New Roman" pitchFamily="18" charset="0"/>
              <a:cs typeface="Times New Roman" pitchFamily="18" charset="0"/>
            </a:endParaRPr>
          </a:p>
          <a:p>
            <a:pPr marL="627063" indent="-266700">
              <a:spcBef>
                <a:spcPts val="300"/>
              </a:spcBef>
              <a:spcAft>
                <a:spcPts val="300"/>
              </a:spcAft>
              <a:tabLst>
                <a:tab pos="534988" algn="l"/>
                <a:tab pos="720725" algn="l"/>
              </a:tabLst>
            </a:pPr>
            <a:r>
              <a:rPr lang="uk-UA" sz="1900" dirty="0" smtClean="0">
                <a:latin typeface="Times New Roman" pitchFamily="18" charset="0"/>
                <a:cs typeface="Times New Roman" pitchFamily="18" charset="0"/>
              </a:rPr>
              <a:t>від чого залежить якість та безпека спортивно-туристичних заходів.</a:t>
            </a:r>
            <a:r>
              <a:rPr lang="ru-RU" sz="1900" dirty="0" smtClean="0">
                <a:latin typeface="Times New Roman" pitchFamily="18" charset="0"/>
                <a:cs typeface="Times New Roman" pitchFamily="18" charset="0"/>
              </a:rPr>
              <a:t>    </a:t>
            </a:r>
            <a:endParaRPr lang="en-US" sz="19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8" y="334793"/>
            <a:ext cx="9140982" cy="6161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7793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714</Words>
  <Application>Microsoft Office PowerPoint</Application>
  <PresentationFormat>Экран (4:3)</PresentationFormat>
  <Paragraphs>63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Херсонський державний університет Факультет економіки і менеджменту Кафедра готельно-ресторанного та туристичного бізнесу  </vt:lpstr>
      <vt:lpstr>Компетенції :</vt:lpstr>
      <vt:lpstr>Слайд 3</vt:lpstr>
      <vt:lpstr> Актуальність дисципліни </vt:lpstr>
      <vt:lpstr>Слайд 5</vt:lpstr>
      <vt:lpstr>Програмні компетентності дисципліни</vt:lpstr>
      <vt:lpstr>Масовий спорт (спорт для всіх) – діяльність суб'єктів сфери фізичної культури і спорту, спрямована на забезпечення рухової активності людей під час їх дозвілля для зміцнення здоров'я. Саме тут відкриваються широкі можливості для реалізації туристичної діяльності. На перетині функціонування туристичної галузі та державної системи фізичної культури і спорту сформувався спортивний туризм.</vt:lpstr>
      <vt:lpstr>Слайд 8</vt:lpstr>
      <vt:lpstr>Слайд 9</vt:lpstr>
      <vt:lpstr>Значення дисципліни </vt:lpstr>
      <vt:lpstr>Слайд 11</vt:lpstr>
      <vt:lpstr>Джерела інформації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Вибіркова дисципліна «Етика»</dc:title>
  <dc:creator>Home</dc:creator>
  <cp:lastModifiedBy>iyudin</cp:lastModifiedBy>
  <cp:revision>100</cp:revision>
  <dcterms:created xsi:type="dcterms:W3CDTF">2012-10-25T14:30:34Z</dcterms:created>
  <dcterms:modified xsi:type="dcterms:W3CDTF">2021-01-25T11:48:31Z</dcterms:modified>
</cp:coreProperties>
</file>