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73" r:id="rId3"/>
    <p:sldId id="258" r:id="rId4"/>
    <p:sldId id="275" r:id="rId5"/>
    <p:sldId id="259" r:id="rId6"/>
    <p:sldId id="276" r:id="rId7"/>
    <p:sldId id="274" r:id="rId8"/>
    <p:sldId id="294" r:id="rId9"/>
    <p:sldId id="277" r:id="rId10"/>
    <p:sldId id="265" r:id="rId11"/>
    <p:sldId id="257" r:id="rId12"/>
    <p:sldId id="266" r:id="rId13"/>
    <p:sldId id="263" r:id="rId14"/>
    <p:sldId id="260" r:id="rId15"/>
    <p:sldId id="268" r:id="rId16"/>
    <p:sldId id="271" r:id="rId17"/>
    <p:sldId id="278" r:id="rId18"/>
    <p:sldId id="281" r:id="rId19"/>
    <p:sldId id="280" r:id="rId20"/>
    <p:sldId id="279" r:id="rId21"/>
    <p:sldId id="282" r:id="rId22"/>
    <p:sldId id="269" r:id="rId23"/>
    <p:sldId id="283" r:id="rId24"/>
    <p:sldId id="286" r:id="rId25"/>
    <p:sldId id="287" r:id="rId26"/>
    <p:sldId id="288" r:id="rId27"/>
    <p:sldId id="290" r:id="rId28"/>
    <p:sldId id="291" r:id="rId29"/>
    <p:sldId id="293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292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0D82B-40BE-4F3D-B480-15434A1D2B6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F55A5C6-1C27-4E1A-91DA-9E3987848572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Етіопатогенетична спрямованість </a:t>
          </a:r>
        </a:p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dirty="0"/>
        </a:p>
      </dgm:t>
    </dgm:pt>
    <dgm:pt modelId="{A0E695AF-D868-4E13-9390-2B0A14BC3067}" type="parTrans" cxnId="{68D73F07-0CF7-45AB-96D4-5AC185D1F19C}">
      <dgm:prSet/>
      <dgm:spPr/>
      <dgm:t>
        <a:bodyPr/>
        <a:lstStyle/>
        <a:p>
          <a:endParaRPr lang="ru-RU"/>
        </a:p>
      </dgm:t>
    </dgm:pt>
    <dgm:pt modelId="{ABFBB7F7-92D5-4322-A301-4388AC36C848}" type="sibTrans" cxnId="{68D73F07-0CF7-45AB-96D4-5AC185D1F19C}">
      <dgm:prSet/>
      <dgm:spPr/>
      <dgm:t>
        <a:bodyPr/>
        <a:lstStyle/>
        <a:p>
          <a:endParaRPr lang="ru-RU"/>
        </a:p>
      </dgm:t>
    </dgm:pt>
    <dgm:pt modelId="{058D2EEC-05C5-4692-BDEB-4172FC1B7C2A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Комплексність </a:t>
          </a:r>
        </a:p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dirty="0"/>
        </a:p>
      </dgm:t>
    </dgm:pt>
    <dgm:pt modelId="{7431A3BE-A43C-4686-815A-77125061F9D4}" type="parTrans" cxnId="{E888935A-54B6-4CE5-BE86-CB953E592554}">
      <dgm:prSet/>
      <dgm:spPr/>
      <dgm:t>
        <a:bodyPr/>
        <a:lstStyle/>
        <a:p>
          <a:endParaRPr lang="ru-RU"/>
        </a:p>
      </dgm:t>
    </dgm:pt>
    <dgm:pt modelId="{F674DC8B-4FE4-47DA-BE9A-6D7F26A126BF}" type="sibTrans" cxnId="{E888935A-54B6-4CE5-BE86-CB953E592554}">
      <dgm:prSet/>
      <dgm:spPr/>
      <dgm:t>
        <a:bodyPr/>
        <a:lstStyle/>
        <a:p>
          <a:endParaRPr lang="ru-RU"/>
        </a:p>
      </dgm:t>
    </dgm:pt>
    <dgm:pt modelId="{95942DAF-6D21-4ADC-B683-D1DB01F5C542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Диференційованість </a:t>
          </a:r>
        </a:p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dirty="0"/>
        </a:p>
      </dgm:t>
    </dgm:pt>
    <dgm:pt modelId="{FDF0FAA6-8F14-47DA-A3C9-DA20A577C964}" type="parTrans" cxnId="{7C94FF73-229D-4F8A-8FCE-879CD149A241}">
      <dgm:prSet/>
      <dgm:spPr/>
      <dgm:t>
        <a:bodyPr/>
        <a:lstStyle/>
        <a:p>
          <a:endParaRPr lang="ru-RU"/>
        </a:p>
      </dgm:t>
    </dgm:pt>
    <dgm:pt modelId="{6F035B87-A472-442E-A5E2-CF77F16B4319}" type="sibTrans" cxnId="{7C94FF73-229D-4F8A-8FCE-879CD149A241}">
      <dgm:prSet/>
      <dgm:spPr/>
      <dgm:t>
        <a:bodyPr/>
        <a:lstStyle/>
        <a:p>
          <a:endParaRPr lang="ru-RU"/>
        </a:p>
      </dgm:t>
    </dgm:pt>
    <dgm:pt modelId="{61847005-B895-4563-BE89-77C2D855E7EB}">
      <dgm:prSet custT="1"/>
      <dgm:spPr/>
      <dgm:t>
        <a:bodyPr/>
        <a:lstStyle/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Тривалість </a:t>
          </a:r>
        </a:p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dirty="0" smtClean="0"/>
        </a:p>
      </dgm:t>
    </dgm:pt>
    <dgm:pt modelId="{1EAF0482-8E09-4B1F-A342-89DFFFC2FEAB}" type="parTrans" cxnId="{3DFFB6D9-7AE3-4C4D-BE64-029AC7623654}">
      <dgm:prSet/>
      <dgm:spPr/>
      <dgm:t>
        <a:bodyPr/>
        <a:lstStyle/>
        <a:p>
          <a:endParaRPr lang="ru-RU"/>
        </a:p>
      </dgm:t>
    </dgm:pt>
    <dgm:pt modelId="{866E1D9F-7F11-4B81-AF6D-03349E259BA7}" type="sibTrans" cxnId="{3DFFB6D9-7AE3-4C4D-BE64-029AC7623654}">
      <dgm:prSet/>
      <dgm:spPr/>
      <dgm:t>
        <a:bodyPr/>
        <a:lstStyle/>
        <a:p>
          <a:endParaRPr lang="ru-RU"/>
        </a:p>
      </dgm:t>
    </dgm:pt>
    <dgm:pt modelId="{B16DBC9B-3335-4C98-A8F2-164C5FC1F45B}">
      <dgm:prSet custT="1"/>
      <dgm:spPr/>
      <dgm:t>
        <a:bodyPr/>
        <a:lstStyle/>
        <a:p>
          <a:endParaRPr lang="uk-UA" sz="2000" b="1" i="1" dirty="0" smtClean="0">
            <a:solidFill>
              <a:schemeClr val="bg2"/>
            </a:solidFill>
            <a:latin typeface="Arial" pitchFamily="34" charset="0"/>
          </a:endParaRPr>
        </a:p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Систематичність</a:t>
          </a:r>
        </a:p>
        <a:p>
          <a:r>
            <a:rPr lang="uk-UA" sz="2000" b="1" i="1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dirty="0" smtClean="0"/>
        </a:p>
        <a:p>
          <a:endParaRPr lang="ru-RU" sz="2000" dirty="0"/>
        </a:p>
      </dgm:t>
    </dgm:pt>
    <dgm:pt modelId="{D755CDAE-820D-49FA-ACF6-8E3BABAA0601}" type="parTrans" cxnId="{7655F5D3-1B26-46C8-8228-246FB45E7FF7}">
      <dgm:prSet/>
      <dgm:spPr/>
      <dgm:t>
        <a:bodyPr/>
        <a:lstStyle/>
        <a:p>
          <a:endParaRPr lang="ru-RU"/>
        </a:p>
      </dgm:t>
    </dgm:pt>
    <dgm:pt modelId="{4B14AB55-F2BA-46C4-81A5-A13E3A377636}" type="sibTrans" cxnId="{7655F5D3-1B26-46C8-8228-246FB45E7FF7}">
      <dgm:prSet/>
      <dgm:spPr/>
      <dgm:t>
        <a:bodyPr/>
        <a:lstStyle/>
        <a:p>
          <a:endParaRPr lang="ru-RU"/>
        </a:p>
      </dgm:t>
    </dgm:pt>
    <dgm:pt modelId="{30982A25-B109-4A66-88C1-0F44FE62B4F4}" type="pres">
      <dgm:prSet presAssocID="{76B0D82B-40BE-4F3D-B480-15434A1D2B65}" presName="compositeShape" presStyleCnt="0">
        <dgm:presLayoutVars>
          <dgm:dir/>
          <dgm:resizeHandles/>
        </dgm:presLayoutVars>
      </dgm:prSet>
      <dgm:spPr/>
    </dgm:pt>
    <dgm:pt modelId="{761765EA-278F-4DAC-A208-7FBD8BC89813}" type="pres">
      <dgm:prSet presAssocID="{76B0D82B-40BE-4F3D-B480-15434A1D2B65}" presName="pyramid" presStyleLbl="node1" presStyleIdx="0" presStyleCnt="1"/>
      <dgm:spPr/>
    </dgm:pt>
    <dgm:pt modelId="{5E14FC1D-9BE0-41A1-A1FC-A96DEEE7C130}" type="pres">
      <dgm:prSet presAssocID="{76B0D82B-40BE-4F3D-B480-15434A1D2B65}" presName="theList" presStyleCnt="0"/>
      <dgm:spPr/>
    </dgm:pt>
    <dgm:pt modelId="{9D2C3EFB-9BAD-43D4-AD3F-E0AD4472A7DC}" type="pres">
      <dgm:prSet presAssocID="{BF55A5C6-1C27-4E1A-91DA-9E3987848572}" presName="aNode" presStyleLbl="fgAcc1" presStyleIdx="0" presStyleCnt="5" custScaleX="186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E8B7F-81F5-4CC9-8E6A-D5C4269FB73E}" type="pres">
      <dgm:prSet presAssocID="{BF55A5C6-1C27-4E1A-91DA-9E3987848572}" presName="aSpace" presStyleCnt="0"/>
      <dgm:spPr/>
    </dgm:pt>
    <dgm:pt modelId="{9C751B8C-F813-4494-A906-727E8D6AB63E}" type="pres">
      <dgm:prSet presAssocID="{058D2EEC-05C5-4692-BDEB-4172FC1B7C2A}" presName="aNode" presStyleLbl="fgAcc1" presStyleIdx="1" presStyleCnt="5" custScaleX="169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6DC91-D539-43D8-8153-13BEA003EE71}" type="pres">
      <dgm:prSet presAssocID="{058D2EEC-05C5-4692-BDEB-4172FC1B7C2A}" presName="aSpace" presStyleCnt="0"/>
      <dgm:spPr/>
    </dgm:pt>
    <dgm:pt modelId="{54CBC90C-D88F-43B1-8298-BDADA98FA6F0}" type="pres">
      <dgm:prSet presAssocID="{95942DAF-6D21-4ADC-B683-D1DB01F5C542}" presName="aNode" presStyleLbl="fgAcc1" presStyleIdx="2" presStyleCnt="5" custScaleX="153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C89343-C63B-4752-BC12-93282626D534}" type="pres">
      <dgm:prSet presAssocID="{95942DAF-6D21-4ADC-B683-D1DB01F5C542}" presName="aSpace" presStyleCnt="0"/>
      <dgm:spPr/>
    </dgm:pt>
    <dgm:pt modelId="{BEF850B2-E469-4B07-B0DA-D5B207245E71}" type="pres">
      <dgm:prSet presAssocID="{61847005-B895-4563-BE89-77C2D855E7EB}" presName="aNode" presStyleLbl="fgAcc1" presStyleIdx="3" presStyleCnt="5" custScaleX="132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8F105-6AC4-4594-8721-83EB8489534A}" type="pres">
      <dgm:prSet presAssocID="{61847005-B895-4563-BE89-77C2D855E7EB}" presName="aSpace" presStyleCnt="0"/>
      <dgm:spPr/>
    </dgm:pt>
    <dgm:pt modelId="{4E854790-E8BE-4A4A-B289-DD49D6B177CA}" type="pres">
      <dgm:prSet presAssocID="{B16DBC9B-3335-4C98-A8F2-164C5FC1F45B}" presName="aNode" presStyleLbl="fgAcc1" presStyleIdx="4" presStyleCnt="5" custScaleX="115870" custLinFactNeighborX="564" custLinFactNeighborY="50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B4A74-D09C-4D15-B2D4-C749ADADF5AD}" type="pres">
      <dgm:prSet presAssocID="{B16DBC9B-3335-4C98-A8F2-164C5FC1F45B}" presName="aSpace" presStyleCnt="0"/>
      <dgm:spPr/>
    </dgm:pt>
  </dgm:ptLst>
  <dgm:cxnLst>
    <dgm:cxn modelId="{2076C912-2E70-4EF6-A766-94D07513AF8A}" type="presOf" srcId="{61847005-B895-4563-BE89-77C2D855E7EB}" destId="{BEF850B2-E469-4B07-B0DA-D5B207245E71}" srcOrd="0" destOrd="0" presId="urn:microsoft.com/office/officeart/2005/8/layout/pyramid2"/>
    <dgm:cxn modelId="{7655F5D3-1B26-46C8-8228-246FB45E7FF7}" srcId="{76B0D82B-40BE-4F3D-B480-15434A1D2B65}" destId="{B16DBC9B-3335-4C98-A8F2-164C5FC1F45B}" srcOrd="4" destOrd="0" parTransId="{D755CDAE-820D-49FA-ACF6-8E3BABAA0601}" sibTransId="{4B14AB55-F2BA-46C4-81A5-A13E3A377636}"/>
    <dgm:cxn modelId="{7C94FF73-229D-4F8A-8FCE-879CD149A241}" srcId="{76B0D82B-40BE-4F3D-B480-15434A1D2B65}" destId="{95942DAF-6D21-4ADC-B683-D1DB01F5C542}" srcOrd="2" destOrd="0" parTransId="{FDF0FAA6-8F14-47DA-A3C9-DA20A577C964}" sibTransId="{6F035B87-A472-442E-A5E2-CF77F16B4319}"/>
    <dgm:cxn modelId="{6BCD8A78-4F1D-4300-9B8C-9AEF575A0775}" type="presOf" srcId="{95942DAF-6D21-4ADC-B683-D1DB01F5C542}" destId="{54CBC90C-D88F-43B1-8298-BDADA98FA6F0}" srcOrd="0" destOrd="0" presId="urn:microsoft.com/office/officeart/2005/8/layout/pyramid2"/>
    <dgm:cxn modelId="{41BC0C22-9B3F-450B-942A-BE198DFF36C1}" type="presOf" srcId="{B16DBC9B-3335-4C98-A8F2-164C5FC1F45B}" destId="{4E854790-E8BE-4A4A-B289-DD49D6B177CA}" srcOrd="0" destOrd="0" presId="urn:microsoft.com/office/officeart/2005/8/layout/pyramid2"/>
    <dgm:cxn modelId="{499CB1AD-D0E0-4D2C-8DD9-464C890C5190}" type="presOf" srcId="{058D2EEC-05C5-4692-BDEB-4172FC1B7C2A}" destId="{9C751B8C-F813-4494-A906-727E8D6AB63E}" srcOrd="0" destOrd="0" presId="urn:microsoft.com/office/officeart/2005/8/layout/pyramid2"/>
    <dgm:cxn modelId="{E888935A-54B6-4CE5-BE86-CB953E592554}" srcId="{76B0D82B-40BE-4F3D-B480-15434A1D2B65}" destId="{058D2EEC-05C5-4692-BDEB-4172FC1B7C2A}" srcOrd="1" destOrd="0" parTransId="{7431A3BE-A43C-4686-815A-77125061F9D4}" sibTransId="{F674DC8B-4FE4-47DA-BE9A-6D7F26A126BF}"/>
    <dgm:cxn modelId="{B53F4FB9-E1C0-491F-A399-056B342F26C6}" type="presOf" srcId="{BF55A5C6-1C27-4E1A-91DA-9E3987848572}" destId="{9D2C3EFB-9BAD-43D4-AD3F-E0AD4472A7DC}" srcOrd="0" destOrd="0" presId="urn:microsoft.com/office/officeart/2005/8/layout/pyramid2"/>
    <dgm:cxn modelId="{68D73F07-0CF7-45AB-96D4-5AC185D1F19C}" srcId="{76B0D82B-40BE-4F3D-B480-15434A1D2B65}" destId="{BF55A5C6-1C27-4E1A-91DA-9E3987848572}" srcOrd="0" destOrd="0" parTransId="{A0E695AF-D868-4E13-9390-2B0A14BC3067}" sibTransId="{ABFBB7F7-92D5-4322-A301-4388AC36C848}"/>
    <dgm:cxn modelId="{51988021-144D-48A9-8494-C7CA85596AFC}" type="presOf" srcId="{76B0D82B-40BE-4F3D-B480-15434A1D2B65}" destId="{30982A25-B109-4A66-88C1-0F44FE62B4F4}" srcOrd="0" destOrd="0" presId="urn:microsoft.com/office/officeart/2005/8/layout/pyramid2"/>
    <dgm:cxn modelId="{3DFFB6D9-7AE3-4C4D-BE64-029AC7623654}" srcId="{76B0D82B-40BE-4F3D-B480-15434A1D2B65}" destId="{61847005-B895-4563-BE89-77C2D855E7EB}" srcOrd="3" destOrd="0" parTransId="{1EAF0482-8E09-4B1F-A342-89DFFFC2FEAB}" sibTransId="{866E1D9F-7F11-4B81-AF6D-03349E259BA7}"/>
    <dgm:cxn modelId="{CB2DE51B-D985-4CF5-B24A-EC5C46997F78}" type="presParOf" srcId="{30982A25-B109-4A66-88C1-0F44FE62B4F4}" destId="{761765EA-278F-4DAC-A208-7FBD8BC89813}" srcOrd="0" destOrd="0" presId="urn:microsoft.com/office/officeart/2005/8/layout/pyramid2"/>
    <dgm:cxn modelId="{99742466-262A-4261-92B7-FF82DDE5A33D}" type="presParOf" srcId="{30982A25-B109-4A66-88C1-0F44FE62B4F4}" destId="{5E14FC1D-9BE0-41A1-A1FC-A96DEEE7C130}" srcOrd="1" destOrd="0" presId="urn:microsoft.com/office/officeart/2005/8/layout/pyramid2"/>
    <dgm:cxn modelId="{F5A481AE-40D0-471E-80E0-3E45F92F7FF8}" type="presParOf" srcId="{5E14FC1D-9BE0-41A1-A1FC-A96DEEE7C130}" destId="{9D2C3EFB-9BAD-43D4-AD3F-E0AD4472A7DC}" srcOrd="0" destOrd="0" presId="urn:microsoft.com/office/officeart/2005/8/layout/pyramid2"/>
    <dgm:cxn modelId="{1F636261-C6ED-48B6-A82A-63F99A97FA9D}" type="presParOf" srcId="{5E14FC1D-9BE0-41A1-A1FC-A96DEEE7C130}" destId="{FE1E8B7F-81F5-4CC9-8E6A-D5C4269FB73E}" srcOrd="1" destOrd="0" presId="urn:microsoft.com/office/officeart/2005/8/layout/pyramid2"/>
    <dgm:cxn modelId="{C7727B3E-CB90-4B9B-81DF-3B84D03E6CAF}" type="presParOf" srcId="{5E14FC1D-9BE0-41A1-A1FC-A96DEEE7C130}" destId="{9C751B8C-F813-4494-A906-727E8D6AB63E}" srcOrd="2" destOrd="0" presId="urn:microsoft.com/office/officeart/2005/8/layout/pyramid2"/>
    <dgm:cxn modelId="{3E8D679F-E282-48CE-986E-516DA54BE25C}" type="presParOf" srcId="{5E14FC1D-9BE0-41A1-A1FC-A96DEEE7C130}" destId="{6306DC91-D539-43D8-8153-13BEA003EE71}" srcOrd="3" destOrd="0" presId="urn:microsoft.com/office/officeart/2005/8/layout/pyramid2"/>
    <dgm:cxn modelId="{4DC3BD38-C6F5-42F7-AF32-1577EDDEF01D}" type="presParOf" srcId="{5E14FC1D-9BE0-41A1-A1FC-A96DEEE7C130}" destId="{54CBC90C-D88F-43B1-8298-BDADA98FA6F0}" srcOrd="4" destOrd="0" presId="urn:microsoft.com/office/officeart/2005/8/layout/pyramid2"/>
    <dgm:cxn modelId="{27045453-F355-4CA1-AA3C-5742CF6F94C7}" type="presParOf" srcId="{5E14FC1D-9BE0-41A1-A1FC-A96DEEE7C130}" destId="{5AC89343-C63B-4752-BC12-93282626D534}" srcOrd="5" destOrd="0" presId="urn:microsoft.com/office/officeart/2005/8/layout/pyramid2"/>
    <dgm:cxn modelId="{3C9DA69C-645B-46A5-8EF2-C72A86C8565A}" type="presParOf" srcId="{5E14FC1D-9BE0-41A1-A1FC-A96DEEE7C130}" destId="{BEF850B2-E469-4B07-B0DA-D5B207245E71}" srcOrd="6" destOrd="0" presId="urn:microsoft.com/office/officeart/2005/8/layout/pyramid2"/>
    <dgm:cxn modelId="{4153442D-CE0B-4800-8DA7-67BB9A6C0DCA}" type="presParOf" srcId="{5E14FC1D-9BE0-41A1-A1FC-A96DEEE7C130}" destId="{3258F105-6AC4-4594-8721-83EB8489534A}" srcOrd="7" destOrd="0" presId="urn:microsoft.com/office/officeart/2005/8/layout/pyramid2"/>
    <dgm:cxn modelId="{A0AA38E7-BA93-4343-B907-C28AE6844466}" type="presParOf" srcId="{5E14FC1D-9BE0-41A1-A1FC-A96DEEE7C130}" destId="{4E854790-E8BE-4A4A-B289-DD49D6B177CA}" srcOrd="8" destOrd="0" presId="urn:microsoft.com/office/officeart/2005/8/layout/pyramid2"/>
    <dgm:cxn modelId="{9A0A5405-DE34-4A47-9D5D-813D4CEEC4EA}" type="presParOf" srcId="{5E14FC1D-9BE0-41A1-A1FC-A96DEEE7C130}" destId="{EA7B4A74-D09C-4D15-B2D4-C749ADADF5A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6CCBB1-5BED-4B81-B510-4FF451DCC0D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F92BFF-3EC8-4898-8B00-8522F608691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dirty="0" smtClean="0">
              <a:solidFill>
                <a:schemeClr val="bg2"/>
              </a:solidFill>
            </a:rPr>
            <a:t>Етапи ЛФК </a:t>
          </a:r>
        </a:p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64D593E-E391-49E1-80D6-7D26837E9D13}" type="parTrans" cxnId="{BF8B38A4-885E-48FA-9016-350A3579ECDE}">
      <dgm:prSet/>
      <dgm:spPr/>
      <dgm:t>
        <a:bodyPr/>
        <a:lstStyle/>
        <a:p>
          <a:endParaRPr lang="ru-RU"/>
        </a:p>
      </dgm:t>
    </dgm:pt>
    <dgm:pt modelId="{232A4E59-03AB-4C10-BF3F-72F6A31F7CDE}" type="sibTrans" cxnId="{BF8B38A4-885E-48FA-9016-350A3579ECDE}">
      <dgm:prSet/>
      <dgm:spPr/>
      <dgm:t>
        <a:bodyPr/>
        <a:lstStyle/>
        <a:p>
          <a:endParaRPr lang="ru-RU"/>
        </a:p>
      </dgm:t>
    </dgm:pt>
    <dgm:pt modelId="{5E221362-6FF5-4150-8BBC-D3170F1A3586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bg2"/>
              </a:solidFill>
            </a:rPr>
            <a:t>лікарняний</a:t>
          </a:r>
          <a:endParaRPr lang="ru-RU" sz="2400" b="1" dirty="0">
            <a:solidFill>
              <a:schemeClr val="bg2"/>
            </a:solidFill>
          </a:endParaRPr>
        </a:p>
      </dgm:t>
    </dgm:pt>
    <dgm:pt modelId="{1A90C5DC-A068-4439-B321-C2C870801DC3}" type="parTrans" cxnId="{5B59A3E5-EF83-4582-A506-9B1C12E57801}">
      <dgm:prSet/>
      <dgm:spPr/>
      <dgm:t>
        <a:bodyPr/>
        <a:lstStyle/>
        <a:p>
          <a:endParaRPr lang="ru-RU"/>
        </a:p>
      </dgm:t>
    </dgm:pt>
    <dgm:pt modelId="{76CDEC6B-0D2F-4F59-9D2E-25156F34534F}" type="sibTrans" cxnId="{5B59A3E5-EF83-4582-A506-9B1C12E57801}">
      <dgm:prSet/>
      <dgm:spPr/>
      <dgm:t>
        <a:bodyPr/>
        <a:lstStyle/>
        <a:p>
          <a:endParaRPr lang="ru-RU"/>
        </a:p>
      </dgm:t>
    </dgm:pt>
    <dgm:pt modelId="{F962A924-3CF1-4F17-92FE-825158C14356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bg2"/>
              </a:solidFill>
            </a:rPr>
            <a:t>щадний режим </a:t>
          </a:r>
        </a:p>
        <a:p>
          <a:r>
            <a:rPr lang="uk-UA" sz="2000" b="1" dirty="0" smtClean="0">
              <a:solidFill>
                <a:schemeClr val="bg2"/>
              </a:solidFill>
            </a:rPr>
            <a:t>(у гострому періоді) </a:t>
          </a:r>
          <a:endParaRPr lang="ru-RU" sz="2000" b="1" dirty="0">
            <a:solidFill>
              <a:schemeClr val="bg2"/>
            </a:solidFill>
          </a:endParaRPr>
        </a:p>
      </dgm:t>
    </dgm:pt>
    <dgm:pt modelId="{0EA62704-EB69-4ECC-A935-06A24640D8C1}" type="parTrans" cxnId="{F197F7C4-BFE6-482F-BB5F-FED0519304B7}">
      <dgm:prSet/>
      <dgm:spPr/>
      <dgm:t>
        <a:bodyPr/>
        <a:lstStyle/>
        <a:p>
          <a:endParaRPr lang="ru-RU"/>
        </a:p>
      </dgm:t>
    </dgm:pt>
    <dgm:pt modelId="{E5779B21-3CCC-4277-B688-55D422447A35}" type="sibTrans" cxnId="{F197F7C4-BFE6-482F-BB5F-FED0519304B7}">
      <dgm:prSet/>
      <dgm:spPr/>
      <dgm:t>
        <a:bodyPr/>
        <a:lstStyle/>
        <a:p>
          <a:endParaRPr lang="ru-RU"/>
        </a:p>
      </dgm:t>
    </dgm:pt>
    <dgm:pt modelId="{121709F0-EB05-4305-B639-17D8694B9C11}">
      <dgm:prSet phldrT="[Текст]" custT="1"/>
      <dgm:spPr/>
      <dgm:t>
        <a:bodyPr/>
        <a:lstStyle/>
        <a:p>
          <a:r>
            <a:rPr lang="uk-UA" sz="2000" b="1" dirty="0" smtClean="0">
              <a:solidFill>
                <a:schemeClr val="bg2"/>
              </a:solidFill>
            </a:rPr>
            <a:t>лікувально-тренуючий </a:t>
          </a:r>
        </a:p>
        <a:p>
          <a:r>
            <a:rPr lang="uk-UA" sz="2000" b="1" dirty="0" smtClean="0">
              <a:solidFill>
                <a:schemeClr val="bg2"/>
              </a:solidFill>
            </a:rPr>
            <a:t>(у підгострому періоді) </a:t>
          </a:r>
          <a:endParaRPr lang="ru-RU" sz="2000" b="1" dirty="0">
            <a:solidFill>
              <a:schemeClr val="bg2"/>
            </a:solidFill>
          </a:endParaRPr>
        </a:p>
      </dgm:t>
    </dgm:pt>
    <dgm:pt modelId="{BE0E7624-8F66-4DF2-8E7A-C3CBADC3A7AC}" type="parTrans" cxnId="{471A1196-CF73-4D51-A93D-5F50F965EE61}">
      <dgm:prSet/>
      <dgm:spPr/>
      <dgm:t>
        <a:bodyPr/>
        <a:lstStyle/>
        <a:p>
          <a:endParaRPr lang="ru-RU"/>
        </a:p>
      </dgm:t>
    </dgm:pt>
    <dgm:pt modelId="{D284012A-E5FD-45F7-92F6-15999FBCA7DE}" type="sibTrans" cxnId="{471A1196-CF73-4D51-A93D-5F50F965EE61}">
      <dgm:prSet/>
      <dgm:spPr/>
      <dgm:t>
        <a:bodyPr/>
        <a:lstStyle/>
        <a:p>
          <a:endParaRPr lang="ru-RU"/>
        </a:p>
      </dgm:t>
    </dgm:pt>
    <dgm:pt modelId="{9D4D7AFB-BC29-4BD1-BB4F-312963DB9BF6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bg2"/>
              </a:solidFill>
            </a:rPr>
            <a:t>післялікарняний</a:t>
          </a:r>
          <a:endParaRPr lang="ru-RU" sz="2400" b="1" dirty="0">
            <a:solidFill>
              <a:schemeClr val="bg2"/>
            </a:solidFill>
          </a:endParaRPr>
        </a:p>
      </dgm:t>
    </dgm:pt>
    <dgm:pt modelId="{A3A33DF7-1FA6-4D89-A8DC-C85D0D39482A}" type="parTrans" cxnId="{46ACD144-E532-4B9D-BDB0-D9D9EB38A5A9}">
      <dgm:prSet/>
      <dgm:spPr/>
      <dgm:t>
        <a:bodyPr/>
        <a:lstStyle/>
        <a:p>
          <a:endParaRPr lang="ru-RU"/>
        </a:p>
      </dgm:t>
    </dgm:pt>
    <dgm:pt modelId="{119F1F49-C5EF-4FBD-AE25-F3FACDACFF8C}" type="sibTrans" cxnId="{46ACD144-E532-4B9D-BDB0-D9D9EB38A5A9}">
      <dgm:prSet/>
      <dgm:spPr/>
      <dgm:t>
        <a:bodyPr/>
        <a:lstStyle/>
        <a:p>
          <a:endParaRPr lang="ru-RU"/>
        </a:p>
      </dgm:t>
    </dgm:pt>
    <dgm:pt modelId="{329031C8-B00E-4593-882E-41C716800A6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b="1" dirty="0" smtClean="0">
            <a:solidFill>
              <a:schemeClr val="bg2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>
              <a:solidFill>
                <a:schemeClr val="bg2"/>
              </a:solidFill>
            </a:rPr>
            <a:t>тренуючий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dirty="0" smtClean="0">
              <a:solidFill>
                <a:schemeClr val="bg2"/>
              </a:solidFill>
            </a:rPr>
            <a:t>(у періоді неповної ремісії)</a:t>
          </a:r>
          <a:endParaRPr lang="ru-RU" sz="2000" b="1" dirty="0" smtClean="0">
            <a:solidFill>
              <a:schemeClr val="bg2"/>
            </a:solidFill>
          </a:endParaRPr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5B105A53-9B57-43F6-9822-F4B926284C69}" type="parTrans" cxnId="{BF4C8DB5-5DCF-4065-978B-618859E84234}">
      <dgm:prSet/>
      <dgm:spPr/>
      <dgm:t>
        <a:bodyPr/>
        <a:lstStyle/>
        <a:p>
          <a:endParaRPr lang="ru-RU"/>
        </a:p>
      </dgm:t>
    </dgm:pt>
    <dgm:pt modelId="{0B74ECD4-15A7-41DB-85FF-7AC64897FE62}" type="sibTrans" cxnId="{BF4C8DB5-5DCF-4065-978B-618859E84234}">
      <dgm:prSet/>
      <dgm:spPr/>
      <dgm:t>
        <a:bodyPr/>
        <a:lstStyle/>
        <a:p>
          <a:endParaRPr lang="ru-RU"/>
        </a:p>
      </dgm:t>
    </dgm:pt>
    <dgm:pt modelId="{F6FADE47-25BD-476C-BD87-B36C7AE28BC4}" type="pres">
      <dgm:prSet presAssocID="{696CCBB1-5BED-4B81-B510-4FF451DCC0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ECC4C9-3C59-4D3B-A99E-DBAFBE64712F}" type="pres">
      <dgm:prSet presAssocID="{51F92BFF-3EC8-4898-8B00-8522F6086917}" presName="root1" presStyleCnt="0"/>
      <dgm:spPr/>
    </dgm:pt>
    <dgm:pt modelId="{A2E799C6-A50B-47C4-AEAD-325D380FDBA0}" type="pres">
      <dgm:prSet presAssocID="{51F92BFF-3EC8-4898-8B00-8522F608691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F00332-0456-45B1-ADF9-52B71DB8B80E}" type="pres">
      <dgm:prSet presAssocID="{51F92BFF-3EC8-4898-8B00-8522F6086917}" presName="level2hierChild" presStyleCnt="0"/>
      <dgm:spPr/>
    </dgm:pt>
    <dgm:pt modelId="{FF90BD3B-1634-423D-938C-0DF14D44FD41}" type="pres">
      <dgm:prSet presAssocID="{1A90C5DC-A068-4439-B321-C2C870801DC3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EAE5DF0B-96B6-4B04-AB32-C8CA293C06C6}" type="pres">
      <dgm:prSet presAssocID="{1A90C5DC-A068-4439-B321-C2C870801DC3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D568D9C-F7D0-4F64-B5F1-E8E2DD802485}" type="pres">
      <dgm:prSet presAssocID="{5E221362-6FF5-4150-8BBC-D3170F1A3586}" presName="root2" presStyleCnt="0"/>
      <dgm:spPr/>
    </dgm:pt>
    <dgm:pt modelId="{50AB200C-4FE1-4A82-9264-DB4AAB0441AC}" type="pres">
      <dgm:prSet presAssocID="{5E221362-6FF5-4150-8BBC-D3170F1A3586}" presName="LevelTwoTextNode" presStyleLbl="node2" presStyleIdx="0" presStyleCnt="2" custScaleX="132038" custLinFactNeighborX="-4644" custLinFactNeighborY="-20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FED674-6085-41EE-B80C-52A584619A69}" type="pres">
      <dgm:prSet presAssocID="{5E221362-6FF5-4150-8BBC-D3170F1A3586}" presName="level3hierChild" presStyleCnt="0"/>
      <dgm:spPr/>
    </dgm:pt>
    <dgm:pt modelId="{0243CB00-15E5-4BC6-BE43-B0C159AB75CE}" type="pres">
      <dgm:prSet presAssocID="{0EA62704-EB69-4ECC-A935-06A24640D8C1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3E36235C-5620-48E2-8F90-9D598517B605}" type="pres">
      <dgm:prSet presAssocID="{0EA62704-EB69-4ECC-A935-06A24640D8C1}" presName="connTx" presStyleLbl="parChTrans1D3" presStyleIdx="0" presStyleCnt="3"/>
      <dgm:spPr/>
      <dgm:t>
        <a:bodyPr/>
        <a:lstStyle/>
        <a:p>
          <a:endParaRPr lang="ru-RU"/>
        </a:p>
      </dgm:t>
    </dgm:pt>
    <dgm:pt modelId="{8F401F96-64D7-47F3-AE02-4A8B3E8D8423}" type="pres">
      <dgm:prSet presAssocID="{F962A924-3CF1-4F17-92FE-825158C14356}" presName="root2" presStyleCnt="0"/>
      <dgm:spPr/>
    </dgm:pt>
    <dgm:pt modelId="{AB6F570C-66A0-479F-8EE3-E23DC6353FF9}" type="pres">
      <dgm:prSet presAssocID="{F962A924-3CF1-4F17-92FE-825158C14356}" presName="LevelTwoTextNode" presStyleLbl="node3" presStyleIdx="0" presStyleCnt="3" custScaleX="166995" custLinFactNeighborX="288" custLinFactNeighborY="-51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95D342-159D-4551-91AA-7B8ADD56263D}" type="pres">
      <dgm:prSet presAssocID="{F962A924-3CF1-4F17-92FE-825158C14356}" presName="level3hierChild" presStyleCnt="0"/>
      <dgm:spPr/>
    </dgm:pt>
    <dgm:pt modelId="{649E40A4-B9F2-4394-AB7E-6559D81CCA35}" type="pres">
      <dgm:prSet presAssocID="{BE0E7624-8F66-4DF2-8E7A-C3CBADC3A7AC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F6C8FBF6-BE4D-445D-A232-A51191DDFF20}" type="pres">
      <dgm:prSet presAssocID="{BE0E7624-8F66-4DF2-8E7A-C3CBADC3A7AC}" presName="connTx" presStyleLbl="parChTrans1D3" presStyleIdx="1" presStyleCnt="3"/>
      <dgm:spPr/>
      <dgm:t>
        <a:bodyPr/>
        <a:lstStyle/>
        <a:p>
          <a:endParaRPr lang="ru-RU"/>
        </a:p>
      </dgm:t>
    </dgm:pt>
    <dgm:pt modelId="{D54BDA4A-1774-4B47-AC2D-4F88B63CA8D1}" type="pres">
      <dgm:prSet presAssocID="{121709F0-EB05-4305-B639-17D8694B9C11}" presName="root2" presStyleCnt="0"/>
      <dgm:spPr/>
    </dgm:pt>
    <dgm:pt modelId="{54A77053-ECAF-4668-91A9-A776ECC1724F}" type="pres">
      <dgm:prSet presAssocID="{121709F0-EB05-4305-B639-17D8694B9C11}" presName="LevelTwoTextNode" presStyleLbl="node3" presStyleIdx="1" presStyleCnt="3" custScaleX="1663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DA7B5C-0B23-487A-B715-462264E122E0}" type="pres">
      <dgm:prSet presAssocID="{121709F0-EB05-4305-B639-17D8694B9C11}" presName="level3hierChild" presStyleCnt="0"/>
      <dgm:spPr/>
    </dgm:pt>
    <dgm:pt modelId="{CF40E6E2-817F-4761-9454-A1F4E49F0580}" type="pres">
      <dgm:prSet presAssocID="{A3A33DF7-1FA6-4D89-A8DC-C85D0D39482A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D1BFF45-7AA8-4399-A03E-F02B13459C5F}" type="pres">
      <dgm:prSet presAssocID="{A3A33DF7-1FA6-4D89-A8DC-C85D0D39482A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5CF43EE-D769-4B6F-BD88-AC97968047FE}" type="pres">
      <dgm:prSet presAssocID="{9D4D7AFB-BC29-4BD1-BB4F-312963DB9BF6}" presName="root2" presStyleCnt="0"/>
      <dgm:spPr/>
    </dgm:pt>
    <dgm:pt modelId="{1B7AF4BD-FBC2-488A-99BA-F301B11A0F6D}" type="pres">
      <dgm:prSet presAssocID="{9D4D7AFB-BC29-4BD1-BB4F-312963DB9BF6}" presName="LevelTwoTextNode" presStyleLbl="node2" presStyleIdx="1" presStyleCnt="2" custScaleX="139952" custLinFactNeighborX="-9679" custLinFactNeighborY="-42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118C95-A6BE-4F39-911C-374A40308D54}" type="pres">
      <dgm:prSet presAssocID="{9D4D7AFB-BC29-4BD1-BB4F-312963DB9BF6}" presName="level3hierChild" presStyleCnt="0"/>
      <dgm:spPr/>
    </dgm:pt>
    <dgm:pt modelId="{C47C2F17-5A2C-4F30-8F83-453D65DAE879}" type="pres">
      <dgm:prSet presAssocID="{5B105A53-9B57-43F6-9822-F4B926284C69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B51F236C-2EFA-4A5B-AAAB-CAF08CAF7E7A}" type="pres">
      <dgm:prSet presAssocID="{5B105A53-9B57-43F6-9822-F4B926284C69}" presName="connTx" presStyleLbl="parChTrans1D3" presStyleIdx="2" presStyleCnt="3"/>
      <dgm:spPr/>
      <dgm:t>
        <a:bodyPr/>
        <a:lstStyle/>
        <a:p>
          <a:endParaRPr lang="ru-RU"/>
        </a:p>
      </dgm:t>
    </dgm:pt>
    <dgm:pt modelId="{10AA056B-3F88-4E30-B1EA-BE76B41C00A9}" type="pres">
      <dgm:prSet presAssocID="{329031C8-B00E-4593-882E-41C716800A66}" presName="root2" presStyleCnt="0"/>
      <dgm:spPr/>
    </dgm:pt>
    <dgm:pt modelId="{E63E665D-A5E6-43E1-9E59-77D24C733B93}" type="pres">
      <dgm:prSet presAssocID="{329031C8-B00E-4593-882E-41C716800A66}" presName="LevelTwoTextNode" presStyleLbl="node3" presStyleIdx="2" presStyleCnt="3" custScaleX="164213" custScaleY="126439" custLinFactNeighborX="-7980" custLinFactNeighborY="29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D96644-BA7D-4074-AA01-F979573C9C9D}" type="pres">
      <dgm:prSet presAssocID="{329031C8-B00E-4593-882E-41C716800A66}" presName="level3hierChild" presStyleCnt="0"/>
      <dgm:spPr/>
    </dgm:pt>
  </dgm:ptLst>
  <dgm:cxnLst>
    <dgm:cxn modelId="{1195D88E-7308-4CD0-BC93-C6036E7F24DB}" type="presOf" srcId="{A3A33DF7-1FA6-4D89-A8DC-C85D0D39482A}" destId="{CF40E6E2-817F-4761-9454-A1F4E49F0580}" srcOrd="0" destOrd="0" presId="urn:microsoft.com/office/officeart/2005/8/layout/hierarchy2"/>
    <dgm:cxn modelId="{5B59A3E5-EF83-4582-A506-9B1C12E57801}" srcId="{51F92BFF-3EC8-4898-8B00-8522F6086917}" destId="{5E221362-6FF5-4150-8BBC-D3170F1A3586}" srcOrd="0" destOrd="0" parTransId="{1A90C5DC-A068-4439-B321-C2C870801DC3}" sibTransId="{76CDEC6B-0D2F-4F59-9D2E-25156F34534F}"/>
    <dgm:cxn modelId="{BA05F37C-7155-48C8-B748-FB1D3D924D5A}" type="presOf" srcId="{329031C8-B00E-4593-882E-41C716800A66}" destId="{E63E665D-A5E6-43E1-9E59-77D24C733B93}" srcOrd="0" destOrd="0" presId="urn:microsoft.com/office/officeart/2005/8/layout/hierarchy2"/>
    <dgm:cxn modelId="{76D64D02-581E-4A8A-99EC-6F10F533EC4C}" type="presOf" srcId="{BE0E7624-8F66-4DF2-8E7A-C3CBADC3A7AC}" destId="{649E40A4-B9F2-4394-AB7E-6559D81CCA35}" srcOrd="0" destOrd="0" presId="urn:microsoft.com/office/officeart/2005/8/layout/hierarchy2"/>
    <dgm:cxn modelId="{BF8B38A4-885E-48FA-9016-350A3579ECDE}" srcId="{696CCBB1-5BED-4B81-B510-4FF451DCC0DE}" destId="{51F92BFF-3EC8-4898-8B00-8522F6086917}" srcOrd="0" destOrd="0" parTransId="{064D593E-E391-49E1-80D6-7D26837E9D13}" sibTransId="{232A4E59-03AB-4C10-BF3F-72F6A31F7CDE}"/>
    <dgm:cxn modelId="{41405276-BB7B-419F-A76C-C94B5D565FD7}" type="presOf" srcId="{BE0E7624-8F66-4DF2-8E7A-C3CBADC3A7AC}" destId="{F6C8FBF6-BE4D-445D-A232-A51191DDFF20}" srcOrd="1" destOrd="0" presId="urn:microsoft.com/office/officeart/2005/8/layout/hierarchy2"/>
    <dgm:cxn modelId="{BF4C8DB5-5DCF-4065-978B-618859E84234}" srcId="{9D4D7AFB-BC29-4BD1-BB4F-312963DB9BF6}" destId="{329031C8-B00E-4593-882E-41C716800A66}" srcOrd="0" destOrd="0" parTransId="{5B105A53-9B57-43F6-9822-F4B926284C69}" sibTransId="{0B74ECD4-15A7-41DB-85FF-7AC64897FE62}"/>
    <dgm:cxn modelId="{ADBB38DC-300C-4A2C-947F-241F3201F4CC}" type="presOf" srcId="{F962A924-3CF1-4F17-92FE-825158C14356}" destId="{AB6F570C-66A0-479F-8EE3-E23DC6353FF9}" srcOrd="0" destOrd="0" presId="urn:microsoft.com/office/officeart/2005/8/layout/hierarchy2"/>
    <dgm:cxn modelId="{A6585831-9AA5-431A-A63F-E11A27CF5703}" type="presOf" srcId="{9D4D7AFB-BC29-4BD1-BB4F-312963DB9BF6}" destId="{1B7AF4BD-FBC2-488A-99BA-F301B11A0F6D}" srcOrd="0" destOrd="0" presId="urn:microsoft.com/office/officeart/2005/8/layout/hierarchy2"/>
    <dgm:cxn modelId="{30AD1DA2-ACD1-4D7F-8313-8E81E17310E2}" type="presOf" srcId="{A3A33DF7-1FA6-4D89-A8DC-C85D0D39482A}" destId="{AD1BFF45-7AA8-4399-A03E-F02B13459C5F}" srcOrd="1" destOrd="0" presId="urn:microsoft.com/office/officeart/2005/8/layout/hierarchy2"/>
    <dgm:cxn modelId="{22B68D25-7923-4E54-9992-62451D68721A}" type="presOf" srcId="{5B105A53-9B57-43F6-9822-F4B926284C69}" destId="{B51F236C-2EFA-4A5B-AAAB-CAF08CAF7E7A}" srcOrd="1" destOrd="0" presId="urn:microsoft.com/office/officeart/2005/8/layout/hierarchy2"/>
    <dgm:cxn modelId="{293B7645-BE1A-4726-A1C2-DF8DCD5D7767}" type="presOf" srcId="{5B105A53-9B57-43F6-9822-F4B926284C69}" destId="{C47C2F17-5A2C-4F30-8F83-453D65DAE879}" srcOrd="0" destOrd="0" presId="urn:microsoft.com/office/officeart/2005/8/layout/hierarchy2"/>
    <dgm:cxn modelId="{34250F5F-E652-43F2-B431-DEA9387009C3}" type="presOf" srcId="{5E221362-6FF5-4150-8BBC-D3170F1A3586}" destId="{50AB200C-4FE1-4A82-9264-DB4AAB0441AC}" srcOrd="0" destOrd="0" presId="urn:microsoft.com/office/officeart/2005/8/layout/hierarchy2"/>
    <dgm:cxn modelId="{DB333061-1725-4771-AB4B-52528091DA36}" type="presOf" srcId="{51F92BFF-3EC8-4898-8B00-8522F6086917}" destId="{A2E799C6-A50B-47C4-AEAD-325D380FDBA0}" srcOrd="0" destOrd="0" presId="urn:microsoft.com/office/officeart/2005/8/layout/hierarchy2"/>
    <dgm:cxn modelId="{471A1196-CF73-4D51-A93D-5F50F965EE61}" srcId="{5E221362-6FF5-4150-8BBC-D3170F1A3586}" destId="{121709F0-EB05-4305-B639-17D8694B9C11}" srcOrd="1" destOrd="0" parTransId="{BE0E7624-8F66-4DF2-8E7A-C3CBADC3A7AC}" sibTransId="{D284012A-E5FD-45F7-92F6-15999FBCA7DE}"/>
    <dgm:cxn modelId="{6A949CE7-3D3D-4E77-8013-4C5012142231}" type="presOf" srcId="{696CCBB1-5BED-4B81-B510-4FF451DCC0DE}" destId="{F6FADE47-25BD-476C-BD87-B36C7AE28BC4}" srcOrd="0" destOrd="0" presId="urn:microsoft.com/office/officeart/2005/8/layout/hierarchy2"/>
    <dgm:cxn modelId="{F197F7C4-BFE6-482F-BB5F-FED0519304B7}" srcId="{5E221362-6FF5-4150-8BBC-D3170F1A3586}" destId="{F962A924-3CF1-4F17-92FE-825158C14356}" srcOrd="0" destOrd="0" parTransId="{0EA62704-EB69-4ECC-A935-06A24640D8C1}" sibTransId="{E5779B21-3CCC-4277-B688-55D422447A35}"/>
    <dgm:cxn modelId="{7129E3DD-B24C-408F-9122-BDA89C0CED7E}" type="presOf" srcId="{0EA62704-EB69-4ECC-A935-06A24640D8C1}" destId="{3E36235C-5620-48E2-8F90-9D598517B605}" srcOrd="1" destOrd="0" presId="urn:microsoft.com/office/officeart/2005/8/layout/hierarchy2"/>
    <dgm:cxn modelId="{6364A2B2-666B-47EB-BC25-F0897E151991}" type="presOf" srcId="{1A90C5DC-A068-4439-B321-C2C870801DC3}" destId="{FF90BD3B-1634-423D-938C-0DF14D44FD41}" srcOrd="0" destOrd="0" presId="urn:microsoft.com/office/officeart/2005/8/layout/hierarchy2"/>
    <dgm:cxn modelId="{5B915E1E-1B06-47C2-B376-DB3E81622DC1}" type="presOf" srcId="{0EA62704-EB69-4ECC-A935-06A24640D8C1}" destId="{0243CB00-15E5-4BC6-BE43-B0C159AB75CE}" srcOrd="0" destOrd="0" presId="urn:microsoft.com/office/officeart/2005/8/layout/hierarchy2"/>
    <dgm:cxn modelId="{A5BCEE4B-A7FC-4BA0-8582-2EB1B54FF592}" type="presOf" srcId="{121709F0-EB05-4305-B639-17D8694B9C11}" destId="{54A77053-ECAF-4668-91A9-A776ECC1724F}" srcOrd="0" destOrd="0" presId="urn:microsoft.com/office/officeart/2005/8/layout/hierarchy2"/>
    <dgm:cxn modelId="{D3801F62-1F58-4CF3-958E-0C9B6DB2216A}" type="presOf" srcId="{1A90C5DC-A068-4439-B321-C2C870801DC3}" destId="{EAE5DF0B-96B6-4B04-AB32-C8CA293C06C6}" srcOrd="1" destOrd="0" presId="urn:microsoft.com/office/officeart/2005/8/layout/hierarchy2"/>
    <dgm:cxn modelId="{46ACD144-E532-4B9D-BDB0-D9D9EB38A5A9}" srcId="{51F92BFF-3EC8-4898-8B00-8522F6086917}" destId="{9D4D7AFB-BC29-4BD1-BB4F-312963DB9BF6}" srcOrd="1" destOrd="0" parTransId="{A3A33DF7-1FA6-4D89-A8DC-C85D0D39482A}" sibTransId="{119F1F49-C5EF-4FBD-AE25-F3FACDACFF8C}"/>
    <dgm:cxn modelId="{03B54E64-8064-4B54-A40B-1C620C368E75}" type="presParOf" srcId="{F6FADE47-25BD-476C-BD87-B36C7AE28BC4}" destId="{DFECC4C9-3C59-4D3B-A99E-DBAFBE64712F}" srcOrd="0" destOrd="0" presId="urn:microsoft.com/office/officeart/2005/8/layout/hierarchy2"/>
    <dgm:cxn modelId="{03874B9B-7217-416A-A46E-24E7A1B0B064}" type="presParOf" srcId="{DFECC4C9-3C59-4D3B-A99E-DBAFBE64712F}" destId="{A2E799C6-A50B-47C4-AEAD-325D380FDBA0}" srcOrd="0" destOrd="0" presId="urn:microsoft.com/office/officeart/2005/8/layout/hierarchy2"/>
    <dgm:cxn modelId="{8A01D201-75C4-4377-B547-84F425CA24A8}" type="presParOf" srcId="{DFECC4C9-3C59-4D3B-A99E-DBAFBE64712F}" destId="{4FF00332-0456-45B1-ADF9-52B71DB8B80E}" srcOrd="1" destOrd="0" presId="urn:microsoft.com/office/officeart/2005/8/layout/hierarchy2"/>
    <dgm:cxn modelId="{DF99687A-F2FC-417A-BA28-18C75F785AD5}" type="presParOf" srcId="{4FF00332-0456-45B1-ADF9-52B71DB8B80E}" destId="{FF90BD3B-1634-423D-938C-0DF14D44FD41}" srcOrd="0" destOrd="0" presId="urn:microsoft.com/office/officeart/2005/8/layout/hierarchy2"/>
    <dgm:cxn modelId="{5251D4EF-0791-4E5A-81EA-7AA5FA8B23BA}" type="presParOf" srcId="{FF90BD3B-1634-423D-938C-0DF14D44FD41}" destId="{EAE5DF0B-96B6-4B04-AB32-C8CA293C06C6}" srcOrd="0" destOrd="0" presId="urn:microsoft.com/office/officeart/2005/8/layout/hierarchy2"/>
    <dgm:cxn modelId="{EDF9F67F-BF51-42C7-B14D-F231D1F4E3D3}" type="presParOf" srcId="{4FF00332-0456-45B1-ADF9-52B71DB8B80E}" destId="{5D568D9C-F7D0-4F64-B5F1-E8E2DD802485}" srcOrd="1" destOrd="0" presId="urn:microsoft.com/office/officeart/2005/8/layout/hierarchy2"/>
    <dgm:cxn modelId="{1C75F11D-7B46-4EFF-B1DE-5868B91600B8}" type="presParOf" srcId="{5D568D9C-F7D0-4F64-B5F1-E8E2DD802485}" destId="{50AB200C-4FE1-4A82-9264-DB4AAB0441AC}" srcOrd="0" destOrd="0" presId="urn:microsoft.com/office/officeart/2005/8/layout/hierarchy2"/>
    <dgm:cxn modelId="{61AF92AA-F35D-4351-B55B-61F6265073EA}" type="presParOf" srcId="{5D568D9C-F7D0-4F64-B5F1-E8E2DD802485}" destId="{A6FED674-6085-41EE-B80C-52A584619A69}" srcOrd="1" destOrd="0" presId="urn:microsoft.com/office/officeart/2005/8/layout/hierarchy2"/>
    <dgm:cxn modelId="{CEB135DF-8D80-4381-B7E5-68D1AE6D084B}" type="presParOf" srcId="{A6FED674-6085-41EE-B80C-52A584619A69}" destId="{0243CB00-15E5-4BC6-BE43-B0C159AB75CE}" srcOrd="0" destOrd="0" presId="urn:microsoft.com/office/officeart/2005/8/layout/hierarchy2"/>
    <dgm:cxn modelId="{BAEE13FD-6E70-4281-A46F-6BD37B229427}" type="presParOf" srcId="{0243CB00-15E5-4BC6-BE43-B0C159AB75CE}" destId="{3E36235C-5620-48E2-8F90-9D598517B605}" srcOrd="0" destOrd="0" presId="urn:microsoft.com/office/officeart/2005/8/layout/hierarchy2"/>
    <dgm:cxn modelId="{D223B66C-31B5-4486-BBF0-FCBDADDC7FCC}" type="presParOf" srcId="{A6FED674-6085-41EE-B80C-52A584619A69}" destId="{8F401F96-64D7-47F3-AE02-4A8B3E8D8423}" srcOrd="1" destOrd="0" presId="urn:microsoft.com/office/officeart/2005/8/layout/hierarchy2"/>
    <dgm:cxn modelId="{209B9A15-BEAF-488E-95C9-3D24026A2691}" type="presParOf" srcId="{8F401F96-64D7-47F3-AE02-4A8B3E8D8423}" destId="{AB6F570C-66A0-479F-8EE3-E23DC6353FF9}" srcOrd="0" destOrd="0" presId="urn:microsoft.com/office/officeart/2005/8/layout/hierarchy2"/>
    <dgm:cxn modelId="{EA904C50-A96A-4141-A8FF-9AD9F52A75ED}" type="presParOf" srcId="{8F401F96-64D7-47F3-AE02-4A8B3E8D8423}" destId="{C195D342-159D-4551-91AA-7B8ADD56263D}" srcOrd="1" destOrd="0" presId="urn:microsoft.com/office/officeart/2005/8/layout/hierarchy2"/>
    <dgm:cxn modelId="{D56204D9-72D1-4D8F-9F65-0728F795EB00}" type="presParOf" srcId="{A6FED674-6085-41EE-B80C-52A584619A69}" destId="{649E40A4-B9F2-4394-AB7E-6559D81CCA35}" srcOrd="2" destOrd="0" presId="urn:microsoft.com/office/officeart/2005/8/layout/hierarchy2"/>
    <dgm:cxn modelId="{44FBE40A-44B7-46A5-B934-83C3E317B686}" type="presParOf" srcId="{649E40A4-B9F2-4394-AB7E-6559D81CCA35}" destId="{F6C8FBF6-BE4D-445D-A232-A51191DDFF20}" srcOrd="0" destOrd="0" presId="urn:microsoft.com/office/officeart/2005/8/layout/hierarchy2"/>
    <dgm:cxn modelId="{5DE13A5F-0371-4C50-AE56-876AD3D9BEF3}" type="presParOf" srcId="{A6FED674-6085-41EE-B80C-52A584619A69}" destId="{D54BDA4A-1774-4B47-AC2D-4F88B63CA8D1}" srcOrd="3" destOrd="0" presId="urn:microsoft.com/office/officeart/2005/8/layout/hierarchy2"/>
    <dgm:cxn modelId="{9AF384B6-EDAF-4DC6-8F38-870F9670914A}" type="presParOf" srcId="{D54BDA4A-1774-4B47-AC2D-4F88B63CA8D1}" destId="{54A77053-ECAF-4668-91A9-A776ECC1724F}" srcOrd="0" destOrd="0" presId="urn:microsoft.com/office/officeart/2005/8/layout/hierarchy2"/>
    <dgm:cxn modelId="{CADEF7AE-6520-49C8-BBA8-69F9EDC1A5B9}" type="presParOf" srcId="{D54BDA4A-1774-4B47-AC2D-4F88B63CA8D1}" destId="{D6DA7B5C-0B23-487A-B715-462264E122E0}" srcOrd="1" destOrd="0" presId="urn:microsoft.com/office/officeart/2005/8/layout/hierarchy2"/>
    <dgm:cxn modelId="{FC27D080-BAEE-4307-933D-945ABFE0F591}" type="presParOf" srcId="{4FF00332-0456-45B1-ADF9-52B71DB8B80E}" destId="{CF40E6E2-817F-4761-9454-A1F4E49F0580}" srcOrd="2" destOrd="0" presId="urn:microsoft.com/office/officeart/2005/8/layout/hierarchy2"/>
    <dgm:cxn modelId="{0BC35413-D82C-4109-BC7B-E341F6E20D2E}" type="presParOf" srcId="{CF40E6E2-817F-4761-9454-A1F4E49F0580}" destId="{AD1BFF45-7AA8-4399-A03E-F02B13459C5F}" srcOrd="0" destOrd="0" presId="urn:microsoft.com/office/officeart/2005/8/layout/hierarchy2"/>
    <dgm:cxn modelId="{94F70573-0420-453E-8F1E-A947C12B3A3C}" type="presParOf" srcId="{4FF00332-0456-45B1-ADF9-52B71DB8B80E}" destId="{75CF43EE-D769-4B6F-BD88-AC97968047FE}" srcOrd="3" destOrd="0" presId="urn:microsoft.com/office/officeart/2005/8/layout/hierarchy2"/>
    <dgm:cxn modelId="{467E9605-7439-47C3-B528-62DB660E7D8C}" type="presParOf" srcId="{75CF43EE-D769-4B6F-BD88-AC97968047FE}" destId="{1B7AF4BD-FBC2-488A-99BA-F301B11A0F6D}" srcOrd="0" destOrd="0" presId="urn:microsoft.com/office/officeart/2005/8/layout/hierarchy2"/>
    <dgm:cxn modelId="{88555F92-2554-4967-8C83-AA0D338E2157}" type="presParOf" srcId="{75CF43EE-D769-4B6F-BD88-AC97968047FE}" destId="{6F118C95-A6BE-4F39-911C-374A40308D54}" srcOrd="1" destOrd="0" presId="urn:microsoft.com/office/officeart/2005/8/layout/hierarchy2"/>
    <dgm:cxn modelId="{AFB503BC-24E8-4CE3-83CC-11F0C71F2048}" type="presParOf" srcId="{6F118C95-A6BE-4F39-911C-374A40308D54}" destId="{C47C2F17-5A2C-4F30-8F83-453D65DAE879}" srcOrd="0" destOrd="0" presId="urn:microsoft.com/office/officeart/2005/8/layout/hierarchy2"/>
    <dgm:cxn modelId="{B90379CC-2B38-41FF-B859-0B4238C5DA17}" type="presParOf" srcId="{C47C2F17-5A2C-4F30-8F83-453D65DAE879}" destId="{B51F236C-2EFA-4A5B-AAAB-CAF08CAF7E7A}" srcOrd="0" destOrd="0" presId="urn:microsoft.com/office/officeart/2005/8/layout/hierarchy2"/>
    <dgm:cxn modelId="{AA43EFF8-22CE-44F0-B5EC-330CBC6C5864}" type="presParOf" srcId="{6F118C95-A6BE-4F39-911C-374A40308D54}" destId="{10AA056B-3F88-4E30-B1EA-BE76B41C00A9}" srcOrd="1" destOrd="0" presId="urn:microsoft.com/office/officeart/2005/8/layout/hierarchy2"/>
    <dgm:cxn modelId="{D06837B1-C42A-4753-BC34-05F5CD285907}" type="presParOf" srcId="{10AA056B-3F88-4E30-B1EA-BE76B41C00A9}" destId="{E63E665D-A5E6-43E1-9E59-77D24C733B93}" srcOrd="0" destOrd="0" presId="urn:microsoft.com/office/officeart/2005/8/layout/hierarchy2"/>
    <dgm:cxn modelId="{D7B5E2C5-2D1A-4905-879D-3FB4437391D5}" type="presParOf" srcId="{10AA056B-3F88-4E30-B1EA-BE76B41C00A9}" destId="{2BD96644-BA7D-4074-AA01-F979573C9C9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765EA-278F-4DAC-A208-7FBD8BC89813}">
      <dsp:nvSpPr>
        <dsp:cNvPr id="0" name=""/>
        <dsp:cNvSpPr/>
      </dsp:nvSpPr>
      <dsp:spPr>
        <a:xfrm>
          <a:off x="123300" y="0"/>
          <a:ext cx="5072098" cy="507209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2C3EFB-9BAD-43D4-AD3F-E0AD4472A7DC}">
      <dsp:nvSpPr>
        <dsp:cNvPr id="0" name=""/>
        <dsp:cNvSpPr/>
      </dsp:nvSpPr>
      <dsp:spPr>
        <a:xfrm>
          <a:off x="1237874" y="507705"/>
          <a:ext cx="6139815" cy="721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Етіопатогенетична спрямованість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kern="1200" dirty="0"/>
        </a:p>
      </dsp:txBody>
      <dsp:txXfrm>
        <a:off x="1273079" y="542910"/>
        <a:ext cx="6069405" cy="650778"/>
      </dsp:txXfrm>
    </dsp:sp>
    <dsp:sp modelId="{9C751B8C-F813-4494-A906-727E8D6AB63E}">
      <dsp:nvSpPr>
        <dsp:cNvPr id="0" name=""/>
        <dsp:cNvSpPr/>
      </dsp:nvSpPr>
      <dsp:spPr>
        <a:xfrm>
          <a:off x="1506156" y="1319042"/>
          <a:ext cx="5603250" cy="721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Комплексність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kern="1200" dirty="0"/>
        </a:p>
      </dsp:txBody>
      <dsp:txXfrm>
        <a:off x="1541361" y="1354247"/>
        <a:ext cx="5532840" cy="650778"/>
      </dsp:txXfrm>
    </dsp:sp>
    <dsp:sp modelId="{54CBC90C-D88F-43B1-8298-BDADA98FA6F0}">
      <dsp:nvSpPr>
        <dsp:cNvPr id="0" name=""/>
        <dsp:cNvSpPr/>
      </dsp:nvSpPr>
      <dsp:spPr>
        <a:xfrm>
          <a:off x="1773630" y="2130380"/>
          <a:ext cx="5068301" cy="721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Диференційованість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kern="1200" dirty="0"/>
        </a:p>
      </dsp:txBody>
      <dsp:txXfrm>
        <a:off x="1808835" y="2165585"/>
        <a:ext cx="4997891" cy="650778"/>
      </dsp:txXfrm>
    </dsp:sp>
    <dsp:sp modelId="{BEF850B2-E469-4B07-B0DA-D5B207245E71}">
      <dsp:nvSpPr>
        <dsp:cNvPr id="0" name=""/>
        <dsp:cNvSpPr/>
      </dsp:nvSpPr>
      <dsp:spPr>
        <a:xfrm>
          <a:off x="2130269" y="2941717"/>
          <a:ext cx="4355025" cy="721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Тривалість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kern="1200" dirty="0" smtClean="0"/>
        </a:p>
      </dsp:txBody>
      <dsp:txXfrm>
        <a:off x="2165474" y="2976922"/>
        <a:ext cx="4284615" cy="650778"/>
      </dsp:txXfrm>
    </dsp:sp>
    <dsp:sp modelId="{4E854790-E8BE-4A4A-B289-DD49D6B177CA}">
      <dsp:nvSpPr>
        <dsp:cNvPr id="0" name=""/>
        <dsp:cNvSpPr/>
      </dsp:nvSpPr>
      <dsp:spPr>
        <a:xfrm>
          <a:off x="2416337" y="3798754"/>
          <a:ext cx="3820075" cy="7211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1" i="1" kern="1200" dirty="0" smtClean="0">
            <a:solidFill>
              <a:schemeClr val="bg2"/>
            </a:solidFill>
            <a:latin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Систематичність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chemeClr val="bg2"/>
              </a:solidFill>
              <a:latin typeface="Arial" pitchFamily="34" charset="0"/>
            </a:rPr>
            <a:t>фізичної реабілітації</a:t>
          </a:r>
          <a:endParaRPr lang="ru-RU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2451542" y="3833959"/>
        <a:ext cx="3749665" cy="650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799C6-A50B-47C4-AEAD-325D380FDBA0}">
      <dsp:nvSpPr>
        <dsp:cNvPr id="0" name=""/>
        <dsp:cNvSpPr/>
      </dsp:nvSpPr>
      <dsp:spPr>
        <a:xfrm>
          <a:off x="7620" y="2239869"/>
          <a:ext cx="1841206" cy="920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800" b="1" kern="1200" dirty="0" smtClean="0">
              <a:solidFill>
                <a:schemeClr val="bg2"/>
              </a:solidFill>
            </a:rPr>
            <a:t>Етапи ЛФК </a:t>
          </a: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34584" y="2266833"/>
        <a:ext cx="1787278" cy="866675"/>
      </dsp:txXfrm>
    </dsp:sp>
    <dsp:sp modelId="{FF90BD3B-1634-423D-938C-0DF14D44FD41}">
      <dsp:nvSpPr>
        <dsp:cNvPr id="0" name=""/>
        <dsp:cNvSpPr/>
      </dsp:nvSpPr>
      <dsp:spPr>
        <a:xfrm rot="18400606">
          <a:off x="1629382" y="2246529"/>
          <a:ext cx="1089865" cy="33190"/>
        </a:xfrm>
        <a:custGeom>
          <a:avLst/>
          <a:gdLst/>
          <a:ahLst/>
          <a:cxnLst/>
          <a:rect l="0" t="0" r="0" b="0"/>
          <a:pathLst>
            <a:path>
              <a:moveTo>
                <a:pt x="0" y="16595"/>
              </a:moveTo>
              <a:lnTo>
                <a:pt x="1089865" y="165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47068" y="2235878"/>
        <a:ext cx="54493" cy="54493"/>
      </dsp:txXfrm>
    </dsp:sp>
    <dsp:sp modelId="{50AB200C-4FE1-4A82-9264-DB4AAB0441AC}">
      <dsp:nvSpPr>
        <dsp:cNvPr id="0" name=""/>
        <dsp:cNvSpPr/>
      </dsp:nvSpPr>
      <dsp:spPr>
        <a:xfrm>
          <a:off x="2499803" y="1365777"/>
          <a:ext cx="2431092" cy="920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2"/>
              </a:solidFill>
            </a:rPr>
            <a:t>лікарняний</a:t>
          </a:r>
          <a:endParaRPr lang="ru-RU" sz="2400" b="1" kern="1200" dirty="0">
            <a:solidFill>
              <a:schemeClr val="bg2"/>
            </a:solidFill>
          </a:endParaRPr>
        </a:p>
      </dsp:txBody>
      <dsp:txXfrm>
        <a:off x="2526767" y="1392741"/>
        <a:ext cx="2377164" cy="866675"/>
      </dsp:txXfrm>
    </dsp:sp>
    <dsp:sp modelId="{0243CB00-15E5-4BC6-BE43-B0C159AB75CE}">
      <dsp:nvSpPr>
        <dsp:cNvPr id="0" name=""/>
        <dsp:cNvSpPr/>
      </dsp:nvSpPr>
      <dsp:spPr>
        <a:xfrm rot="19560606">
          <a:off x="4845654" y="1530582"/>
          <a:ext cx="997774" cy="33190"/>
        </a:xfrm>
        <a:custGeom>
          <a:avLst/>
          <a:gdLst/>
          <a:ahLst/>
          <a:cxnLst/>
          <a:rect l="0" t="0" r="0" b="0"/>
          <a:pathLst>
            <a:path>
              <a:moveTo>
                <a:pt x="0" y="16595"/>
              </a:moveTo>
              <a:lnTo>
                <a:pt x="997774" y="165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19597" y="1522233"/>
        <a:ext cx="49888" cy="49888"/>
      </dsp:txXfrm>
    </dsp:sp>
    <dsp:sp modelId="{AB6F570C-66A0-479F-8EE3-E23DC6353FF9}">
      <dsp:nvSpPr>
        <dsp:cNvPr id="0" name=""/>
        <dsp:cNvSpPr/>
      </dsp:nvSpPr>
      <dsp:spPr>
        <a:xfrm>
          <a:off x="5758186" y="807974"/>
          <a:ext cx="3074722" cy="920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2"/>
              </a:solidFill>
            </a:rPr>
            <a:t>щадний режим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2"/>
              </a:solidFill>
            </a:rPr>
            <a:t>(у гострому періоді) </a:t>
          </a:r>
          <a:endParaRPr lang="ru-RU" sz="2000" b="1" kern="1200" dirty="0">
            <a:solidFill>
              <a:schemeClr val="bg2"/>
            </a:solidFill>
          </a:endParaRPr>
        </a:p>
      </dsp:txBody>
      <dsp:txXfrm>
        <a:off x="5785150" y="834938"/>
        <a:ext cx="3020794" cy="866675"/>
      </dsp:txXfrm>
    </dsp:sp>
    <dsp:sp modelId="{649E40A4-B9F2-4394-AB7E-6559D81CCA35}">
      <dsp:nvSpPr>
        <dsp:cNvPr id="0" name=""/>
        <dsp:cNvSpPr/>
      </dsp:nvSpPr>
      <dsp:spPr>
        <a:xfrm rot="2023074">
          <a:off x="4847776" y="2083768"/>
          <a:ext cx="988226" cy="33190"/>
        </a:xfrm>
        <a:custGeom>
          <a:avLst/>
          <a:gdLst/>
          <a:ahLst/>
          <a:cxnLst/>
          <a:rect l="0" t="0" r="0" b="0"/>
          <a:pathLst>
            <a:path>
              <a:moveTo>
                <a:pt x="0" y="16595"/>
              </a:moveTo>
              <a:lnTo>
                <a:pt x="988226" y="165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17184" y="2075657"/>
        <a:ext cx="49411" cy="49411"/>
      </dsp:txXfrm>
    </dsp:sp>
    <dsp:sp modelId="{54A77053-ECAF-4668-91A9-A776ECC1724F}">
      <dsp:nvSpPr>
        <dsp:cNvPr id="0" name=""/>
        <dsp:cNvSpPr/>
      </dsp:nvSpPr>
      <dsp:spPr>
        <a:xfrm>
          <a:off x="5752884" y="1914346"/>
          <a:ext cx="3063012" cy="920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2"/>
              </a:solidFill>
            </a:rPr>
            <a:t>лікувально-тренуючий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bg2"/>
              </a:solidFill>
            </a:rPr>
            <a:t>(у підгострому періоді) </a:t>
          </a:r>
          <a:endParaRPr lang="ru-RU" sz="2000" b="1" kern="1200" dirty="0">
            <a:solidFill>
              <a:schemeClr val="bg2"/>
            </a:solidFill>
          </a:endParaRPr>
        </a:p>
      </dsp:txBody>
      <dsp:txXfrm>
        <a:off x="5779848" y="1941310"/>
        <a:ext cx="3009084" cy="866675"/>
      </dsp:txXfrm>
    </dsp:sp>
    <dsp:sp modelId="{CF40E6E2-817F-4761-9454-A1F4E49F0580}">
      <dsp:nvSpPr>
        <dsp:cNvPr id="0" name=""/>
        <dsp:cNvSpPr/>
      </dsp:nvSpPr>
      <dsp:spPr>
        <a:xfrm rot="3336169">
          <a:off x="1633852" y="3091286"/>
          <a:ext cx="988221" cy="33190"/>
        </a:xfrm>
        <a:custGeom>
          <a:avLst/>
          <a:gdLst/>
          <a:ahLst/>
          <a:cxnLst/>
          <a:rect l="0" t="0" r="0" b="0"/>
          <a:pathLst>
            <a:path>
              <a:moveTo>
                <a:pt x="0" y="16595"/>
              </a:moveTo>
              <a:lnTo>
                <a:pt x="988221" y="165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03257" y="3083176"/>
        <a:ext cx="49411" cy="49411"/>
      </dsp:txXfrm>
    </dsp:sp>
    <dsp:sp modelId="{1B7AF4BD-FBC2-488A-99BA-F301B11A0F6D}">
      <dsp:nvSpPr>
        <dsp:cNvPr id="0" name=""/>
        <dsp:cNvSpPr/>
      </dsp:nvSpPr>
      <dsp:spPr>
        <a:xfrm>
          <a:off x="2407099" y="3055291"/>
          <a:ext cx="2576805" cy="9206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2"/>
              </a:solidFill>
            </a:rPr>
            <a:t>післялікарняний</a:t>
          </a:r>
          <a:endParaRPr lang="ru-RU" sz="2400" b="1" kern="1200" dirty="0">
            <a:solidFill>
              <a:schemeClr val="bg2"/>
            </a:solidFill>
          </a:endParaRPr>
        </a:p>
      </dsp:txBody>
      <dsp:txXfrm>
        <a:off x="2434063" y="3082255"/>
        <a:ext cx="2522877" cy="866675"/>
      </dsp:txXfrm>
    </dsp:sp>
    <dsp:sp modelId="{C47C2F17-5A2C-4F30-8F83-453D65DAE879}">
      <dsp:nvSpPr>
        <dsp:cNvPr id="0" name=""/>
        <dsp:cNvSpPr/>
      </dsp:nvSpPr>
      <dsp:spPr>
        <a:xfrm rot="299494">
          <a:off x="4982442" y="3532526"/>
          <a:ext cx="770687" cy="33190"/>
        </a:xfrm>
        <a:custGeom>
          <a:avLst/>
          <a:gdLst/>
          <a:ahLst/>
          <a:cxnLst/>
          <a:rect l="0" t="0" r="0" b="0"/>
          <a:pathLst>
            <a:path>
              <a:moveTo>
                <a:pt x="0" y="16595"/>
              </a:moveTo>
              <a:lnTo>
                <a:pt x="770687" y="165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48519" y="3529853"/>
        <a:ext cx="38534" cy="38534"/>
      </dsp:txXfrm>
    </dsp:sp>
    <dsp:sp modelId="{E63E665D-A5E6-43E1-9E59-77D24C733B93}">
      <dsp:nvSpPr>
        <dsp:cNvPr id="0" name=""/>
        <dsp:cNvSpPr/>
      </dsp:nvSpPr>
      <dsp:spPr>
        <a:xfrm>
          <a:off x="5751668" y="3000648"/>
          <a:ext cx="3023500" cy="11640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k-UA" sz="2000" b="1" kern="1200" dirty="0" smtClean="0">
            <a:solidFill>
              <a:schemeClr val="bg2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smtClean="0">
              <a:solidFill>
                <a:schemeClr val="bg2"/>
              </a:solidFill>
            </a:rPr>
            <a:t>тренуючий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b="1" kern="1200" dirty="0" smtClean="0">
              <a:solidFill>
                <a:schemeClr val="bg2"/>
              </a:solidFill>
            </a:rPr>
            <a:t>(у періоді неповної ремісії)</a:t>
          </a:r>
          <a:endParaRPr lang="ru-RU" sz="2000" b="1" kern="1200" dirty="0" smtClean="0">
            <a:solidFill>
              <a:schemeClr val="bg2"/>
            </a:solidFill>
          </a:endParaRP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5785760" y="3034740"/>
        <a:ext cx="2955316" cy="1095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905A6-EC03-41A3-8A14-8BFFF7AE6F2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905A6-EC03-41A3-8A14-8BFFF7AE6F2A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979E9-33AE-471D-8BBC-43D29097A5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image" Target="../media/image81.jpeg"/><Relationship Id="rId5" Type="http://schemas.openxmlformats.org/officeDocument/2006/relationships/image" Target="../media/image75.jpeg"/><Relationship Id="rId10" Type="http://schemas.openxmlformats.org/officeDocument/2006/relationships/image" Target="../media/image80.jpe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gif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6.jpeg"/><Relationship Id="rId4" Type="http://schemas.openxmlformats.org/officeDocument/2006/relationships/image" Target="../media/image11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1.jpeg"/><Relationship Id="rId5" Type="http://schemas.openxmlformats.org/officeDocument/2006/relationships/image" Target="../media/image120.png"/><Relationship Id="rId4" Type="http://schemas.openxmlformats.org/officeDocument/2006/relationships/image" Target="../media/image11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jpeg"/><Relationship Id="rId3" Type="http://schemas.openxmlformats.org/officeDocument/2006/relationships/image" Target="../media/image123.jpeg"/><Relationship Id="rId7" Type="http://schemas.openxmlformats.org/officeDocument/2006/relationships/image" Target="../media/image127.jpeg"/><Relationship Id="rId12" Type="http://schemas.openxmlformats.org/officeDocument/2006/relationships/image" Target="../media/image132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6.jpeg"/><Relationship Id="rId11" Type="http://schemas.openxmlformats.org/officeDocument/2006/relationships/image" Target="../media/image131.jpeg"/><Relationship Id="rId5" Type="http://schemas.openxmlformats.org/officeDocument/2006/relationships/image" Target="../media/image125.jpeg"/><Relationship Id="rId10" Type="http://schemas.openxmlformats.org/officeDocument/2006/relationships/image" Target="../media/image130.jpeg"/><Relationship Id="rId4" Type="http://schemas.openxmlformats.org/officeDocument/2006/relationships/image" Target="../media/image124.jpeg"/><Relationship Id="rId9" Type="http://schemas.openxmlformats.org/officeDocument/2006/relationships/image" Target="../media/image1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6.jpeg"/><Relationship Id="rId4" Type="http://schemas.openxmlformats.org/officeDocument/2006/relationships/image" Target="../media/image1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gif"/><Relationship Id="rId2" Type="http://schemas.openxmlformats.org/officeDocument/2006/relationships/image" Target="../media/image137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ru.wikipedia.org/w/index.php?title=%D0%A4%D0%B0%D0%B9%D0%BB:%D0%90%D1%80%D1%82%D1%80%D0%BE%D0%B73.jpg&amp;filetimestamp=2007081621141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786082"/>
          </a:xfrm>
        </p:spPr>
        <p:txBody>
          <a:bodyPr>
            <a:normAutofit/>
          </a:bodyPr>
          <a:lstStyle/>
          <a:p>
            <a:r>
              <a:rPr lang="uk-UA" sz="5400" b="1" dirty="0" smtClean="0">
                <a:solidFill>
                  <a:schemeClr val="bg2"/>
                </a:solidFill>
              </a:rPr>
              <a:t>ФІЗИЧНА РЕАБІЛІТАЦІЯ ПРИ АРТРОЗАХ</a:t>
            </a:r>
            <a:r>
              <a:rPr lang="ru-RU" sz="5400" dirty="0" smtClean="0">
                <a:solidFill>
                  <a:schemeClr val="tx2"/>
                </a:solidFill>
              </a:rPr>
              <a:t/>
            </a:r>
            <a:br>
              <a:rPr lang="ru-RU" sz="5400" dirty="0" smtClean="0">
                <a:solidFill>
                  <a:schemeClr val="tx2"/>
                </a:solidFill>
              </a:rPr>
            </a:br>
            <a:endParaRPr lang="ru-RU" sz="5400" dirty="0">
              <a:solidFill>
                <a:schemeClr val="tx2"/>
              </a:solidFill>
            </a:endParaRPr>
          </a:p>
        </p:txBody>
      </p:sp>
      <p:pic>
        <p:nvPicPr>
          <p:cNvPr id="39940" name="Picture 4" descr="http://osteomed.su/wp-content/uploads/2014/09/%D0%A0%D0%B5%D0%BD%D1%82%D0%B3%D0%B5%D0%BD%D0%BE%D0%B2%D1%81%D0%BA%D0%B8%D0%B5-%D1%81%D0%BD%D0%B8%D0%BC%D0%BA%D0%B8-%D0%BF%D1%80%D0%B8-%D0%B0%D1%80%D1%82%D1%80%D0%BE%D0%B7%D0%B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285992"/>
            <a:ext cx="299085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571612"/>
            <a:ext cx="2000264" cy="43577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428604"/>
            <a:ext cx="800105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За етіологією і патогенезом виділяють два види артрозу: </a:t>
            </a:r>
            <a:endParaRPr lang="ru-RU" sz="2400" b="1" dirty="0" smtClean="0">
              <a:solidFill>
                <a:schemeClr val="bg2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Первинний – 40-50% і вторинний (50-60%) артрози.</a:t>
            </a:r>
            <a:endParaRPr lang="ru-RU" sz="2400" dirty="0" smtClean="0">
              <a:solidFill>
                <a:schemeClr val="bg2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i="1" u="sng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Первинним (ідіопатичним)</a:t>
            </a:r>
            <a:r>
              <a:rPr lang="uk-UA" sz="2400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артроз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називають у тих випадках, коли не вдається виявити безпосередню причину його виникнення. Первинний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дегенеративний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процес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виникає без попередніх травм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і захворювань суглобів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і зазвичай буває симетричним або під впливом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надмірного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професійного, побутового, спортивного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перевантаження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здорового хряща.</a:t>
            </a:r>
            <a:endParaRPr lang="ru-RU" sz="2400" dirty="0" smtClean="0">
              <a:solidFill>
                <a:schemeClr val="bg2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i="1" u="sng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Вторинний</a:t>
            </a:r>
            <a:r>
              <a:rPr lang="uk-UA" sz="2400" u="sng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i="1" u="sng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(структурний) </a:t>
            </a:r>
            <a:r>
              <a:rPr lang="uk-UA" sz="2400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артроз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розвивається внаслідок зниження резистентності суглобового хряща до навантаження на тлі патологічних процесів, що змінюють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фізико-хімічні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властивості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хряща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конгруентність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суглобових поверхонь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. Зазвичай однобічний. </a:t>
            </a:r>
            <a:endParaRPr lang="uk-UA" sz="2400" dirty="0" smtClean="0">
              <a:solidFill>
                <a:schemeClr val="bg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000100" y="613270"/>
            <a:ext cx="72866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За кількістю уражених суглобів виділяють: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м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оноартроз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, коли уражується один суглоб;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олігоартроз,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при поразці двох-трьох суглобів; </a:t>
            </a:r>
            <a:endParaRPr lang="uk-UA" sz="2400" dirty="0" smtClean="0">
              <a:solidFill>
                <a:schemeClr val="bg2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поліартроз,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уражується більше трьох суглобів.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34819" name="Picture 3" descr="http://moyaspina.ru/files/2015/artroz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571744"/>
            <a:ext cx="535785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480" y="823207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u="sng" dirty="0" smtClean="0">
                <a:solidFill>
                  <a:schemeClr val="bg2"/>
                </a:solidFill>
              </a:rPr>
              <a:t>Коксартроз</a:t>
            </a:r>
            <a:r>
              <a:rPr lang="uk-UA" sz="2400" i="1" dirty="0" smtClean="0">
                <a:solidFill>
                  <a:schemeClr val="bg2"/>
                </a:solidFill>
              </a:rPr>
              <a:t> – </a:t>
            </a:r>
            <a:r>
              <a:rPr lang="uk-UA" sz="2400" dirty="0" smtClean="0">
                <a:solidFill>
                  <a:schemeClr val="bg2"/>
                </a:solidFill>
              </a:rPr>
              <a:t>ураження кульшових суглобів - найбільш часта і важка форма артрозів. Вона становить 42,7% серед усіх варіантів цього захворювання.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4735479" y="832094"/>
            <a:ext cx="407196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Гонартроз</a:t>
            </a:r>
            <a:r>
              <a:rPr kumimoji="0" lang="uk-UA" sz="24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-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ураження колінних суглобів - у 30% випадків. Маніфестація часто пов'язана з травмою.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33797" name="Picture 5" descr="http://player.myshared.ru/801118/data/images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5" y="2802061"/>
            <a:ext cx="2376265" cy="2106961"/>
          </a:xfrm>
          <a:prstGeom prst="rect">
            <a:avLst/>
          </a:prstGeom>
          <a:noFill/>
        </p:spPr>
      </p:pic>
      <p:pic>
        <p:nvPicPr>
          <p:cNvPr id="33799" name="Picture 7" descr="http://player.myshared.ru/801118/data/images/img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9739" y="2597050"/>
            <a:ext cx="2546637" cy="234411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63480" y="176876"/>
            <a:ext cx="8643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Клінічні </a:t>
            </a:r>
            <a:r>
              <a:rPr lang="uk-UA" sz="36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форми </a:t>
            </a:r>
            <a:r>
              <a:rPr lang="uk-UA" sz="36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артрозів за локалізацією:</a:t>
            </a:r>
            <a:endParaRPr lang="ru-RU" sz="36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39" y="5080440"/>
            <a:ext cx="2723445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80440"/>
            <a:ext cx="2304256" cy="163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Картинки по запросу боль при артроз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0440"/>
            <a:ext cx="237626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ortopeddom.ru/wp-content/uploads/2015/04/hand-osteoarthritis2.gif"/>
          <p:cNvSpPr>
            <a:spLocks noChangeAspect="1" noChangeArrowheads="1"/>
          </p:cNvSpPr>
          <p:nvPr/>
        </p:nvSpPr>
        <p:spPr bwMode="auto">
          <a:xfrm>
            <a:off x="155575" y="-2041525"/>
            <a:ext cx="4286250" cy="426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https://ortopeddom.ru/wp-content/uploads/2015/04/hand-osteoarthritis2.gif"/>
          <p:cNvSpPr>
            <a:spLocks noChangeAspect="1" noChangeArrowheads="1"/>
          </p:cNvSpPr>
          <p:nvPr/>
        </p:nvSpPr>
        <p:spPr bwMode="auto">
          <a:xfrm>
            <a:off x="155575" y="-2041525"/>
            <a:ext cx="4286250" cy="426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0" name="Picture 6" descr="http://sustavzdorov.ru/wp-content/uploads/2014/10/h9991469_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5786478" cy="3581400"/>
          </a:xfrm>
          <a:prstGeom prst="rect">
            <a:avLst/>
          </a:prstGeom>
          <a:noFill/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36715" y="1487011"/>
            <a:ext cx="578647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u="sng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Остеоартроз</a:t>
            </a:r>
            <a:r>
              <a:rPr kumimoji="0" lang="uk-UA" b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проксимальних міжфалангових суглобів кистей.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У 50% хворих з геберденовськими вузликами відзначається аналогічна поразка проксимальних міжфалангових суглобів - вузлики Бушера. </a:t>
            </a:r>
            <a:endParaRPr kumimoji="0" lang="uk-UA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31753" name="Picture 9" descr="http://jap-iko.ru/dqnahun/fiksator-luchezapyastnyy-sustav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5663" y="3143249"/>
            <a:ext cx="2611490" cy="1941935"/>
          </a:xfrm>
          <a:prstGeom prst="rect">
            <a:avLst/>
          </a:prstGeom>
          <a:noFill/>
        </p:spPr>
      </p:pic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6285663" y="1137603"/>
            <a:ext cx="271461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uk-UA" b="1" u="sng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Різартроз </a:t>
            </a:r>
            <a:r>
              <a:rPr lang="uk-UA" i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остеоартроз п’ястково-зап’ястного суглоба великого пальця. Ця форма спостерігається відносно часто у жінок в період клімаксу.</a:t>
            </a:r>
            <a:endParaRPr lang="ru-RU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488" y="3429000"/>
            <a:ext cx="10715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вузлики </a:t>
            </a:r>
          </a:p>
          <a:p>
            <a:pPr algn="ctr"/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Гебердена</a:t>
            </a:r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4000504"/>
            <a:ext cx="107157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вузлики </a:t>
            </a:r>
          </a:p>
          <a:p>
            <a:pPr algn="ctr"/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Бушера</a:t>
            </a:r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6714" y="188640"/>
            <a:ext cx="8692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fontAlgn="base">
              <a:spcBef>
                <a:spcPct val="0"/>
              </a:spcBef>
              <a:spcAft>
                <a:spcPct val="0"/>
              </a:spcAft>
            </a:pPr>
            <a:r>
              <a:rPr lang="uk-UA" b="1" u="sng" dirty="0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Артроз дистальних </a:t>
            </a:r>
            <a:r>
              <a:rPr lang="uk-UA" b="1" u="sng" dirty="0" err="1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міжфалангових</a:t>
            </a:r>
            <a:r>
              <a:rPr lang="uk-UA" b="1" u="sng" dirty="0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 суглобів кисті </a:t>
            </a:r>
            <a:r>
              <a:rPr lang="uk-UA" dirty="0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(вузлики </a:t>
            </a:r>
            <a:r>
              <a:rPr lang="uk-UA" dirty="0" err="1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Гебердена</a:t>
            </a:r>
            <a:r>
              <a:rPr lang="uk-UA" dirty="0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). Складають 20% всіх випадків артрозу і виникають головним чином у жінок в період менопаузи. </a:t>
            </a:r>
            <a:r>
              <a:rPr lang="uk-UA" dirty="0" err="1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Геберденовські</a:t>
            </a:r>
            <a:r>
              <a:rPr lang="uk-UA" dirty="0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 вузлики найчастіше є </a:t>
            </a:r>
            <a:r>
              <a:rPr lang="uk-UA" dirty="0" err="1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ідіопатичними</a:t>
            </a:r>
            <a:r>
              <a:rPr lang="uk-UA" dirty="0">
                <a:solidFill>
                  <a:srgbClr val="DBF5F9"/>
                </a:solidFill>
                <a:latin typeface="Arial" pitchFamily="34" charset="0"/>
                <a:ea typeface="Times New Roman" pitchFamily="18" charset="0"/>
              </a:rPr>
              <a:t>, у патогенезі яких велику роль відіграє спадковий фактор. </a:t>
            </a:r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08691"/>
            <a:ext cx="3035536" cy="19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663" y="5085185"/>
            <a:ext cx="2611490" cy="163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07504" y="1028231"/>
            <a:ext cx="367240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Артроз ліктьового суглоба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зустрічається не дуже часто і, найчастіше, носить вторинний характер та пов'язаний з травмою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5031301" y="4469315"/>
            <a:ext cx="4167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Артроз плечового суглоба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зазвичай пов'язаний з внутрішньосуглобовим переломом, остеонекрозом і дисплазією голівки плеча, тобто частіше буває вторинним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14340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54172"/>
            <a:ext cx="2897990" cy="256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artroz.dikul.net/data/images/artroz_loktya1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852936"/>
            <a:ext cx="3213000" cy="2602473"/>
          </a:xfrm>
          <a:prstGeom prst="rect">
            <a:avLst/>
          </a:prstGeom>
          <a:noFill/>
        </p:spPr>
      </p:pic>
      <p:pic>
        <p:nvPicPr>
          <p:cNvPr id="14346" name="Picture 10" descr="Картинки по запросу боль при артроз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9198"/>
            <a:ext cx="2697088" cy="251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0808"/>
            <a:ext cx="323097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0" name="Picture 10" descr="http://ruback.ru/wp-content/uploads/2014/03/artroz-golenostopnogo-sust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4929222" cy="2786082"/>
          </a:xfrm>
          <a:prstGeom prst="rect">
            <a:avLst/>
          </a:prstGeom>
          <a:noFill/>
        </p:spPr>
      </p:pic>
      <p:pic>
        <p:nvPicPr>
          <p:cNvPr id="6" name="Picture 2" descr="http://sustavu.ru/wp-content/uploads/2013/06/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643314"/>
            <a:ext cx="4714908" cy="2857520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143504" y="2278226"/>
            <a:ext cx="400049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Деформуючий артроз гомілковостопного суглоба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в більшості випадків буває травматичного походження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284984"/>
            <a:ext cx="37862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b="1" i="1" u="sng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Артроз першого плесне-фалангового суглоба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обумовлений порушенням статики (плоскостопість), а іноді травмою </a:t>
            </a:r>
            <a:endParaRPr lang="uk-UA" sz="2000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786058"/>
            <a:ext cx="15716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Суглоб в нормі</a:t>
            </a:r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2786058"/>
            <a:ext cx="15716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Артроз суглоба</a:t>
            </a:r>
            <a:endParaRPr lang="uk-UA" sz="14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0" y="5013176"/>
            <a:ext cx="4012691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7166"/>
            <a:ext cx="2880320" cy="192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928670"/>
            <a:ext cx="6215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u="sng" dirty="0">
                <a:solidFill>
                  <a:schemeClr val="bg2"/>
                </a:solidFill>
                <a:latin typeface="Arial Black" pitchFamily="34" charset="0"/>
              </a:rPr>
              <a:t>Артроз</a:t>
            </a:r>
            <a:r>
              <a:rPr lang="uk-UA" sz="2000" dirty="0">
                <a:solidFill>
                  <a:schemeClr val="bg2"/>
                </a:solidFill>
                <a:latin typeface="Arial Black" pitchFamily="34" charset="0"/>
              </a:rPr>
              <a:t> - </a:t>
            </a:r>
            <a:r>
              <a:rPr lang="uk-UA" sz="2000" dirty="0" smtClean="0">
                <a:solidFill>
                  <a:schemeClr val="bg2"/>
                </a:solidFill>
              </a:rPr>
              <a:t>найпоширеніша форма ураження суглобів і одна з головних причин інвалідизації та повної або тимчасової непрацездатності</a:t>
            </a:r>
            <a:endParaRPr lang="ru-RU" sz="2000" dirty="0">
              <a:solidFill>
                <a:schemeClr val="bg2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61" y="2067741"/>
            <a:ext cx="585787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bg2"/>
                </a:solidFill>
              </a:rPr>
              <a:t>У популяції </a:t>
            </a:r>
            <a:r>
              <a:rPr lang="uk-UA" sz="2000" dirty="0" smtClean="0">
                <a:solidFill>
                  <a:schemeClr val="bg2"/>
                </a:solidFill>
              </a:rPr>
              <a:t>населення в світі та, зокрема, в Україні поширеність </a:t>
            </a:r>
            <a:r>
              <a:rPr lang="uk-UA" sz="2000" dirty="0">
                <a:solidFill>
                  <a:schemeClr val="bg2"/>
                </a:solidFill>
              </a:rPr>
              <a:t>артрозу становить - </a:t>
            </a:r>
            <a:r>
              <a:rPr lang="uk-UA" sz="2000" dirty="0" smtClean="0">
                <a:solidFill>
                  <a:schemeClr val="bg2"/>
                </a:solidFill>
              </a:rPr>
              <a:t>10-12% обстеженого населення різного віку. При цьому частота захворювання наростає з віком:</a:t>
            </a:r>
            <a:endParaRPr lang="en-US" sz="2000" dirty="0" smtClean="0">
              <a:solidFill>
                <a:schemeClr val="bg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bg2"/>
                </a:solidFill>
              </a:rPr>
              <a:t> 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uk-UA" sz="2000" dirty="0" smtClean="0">
                <a:solidFill>
                  <a:schemeClr val="bg2"/>
                </a:solidFill>
              </a:rPr>
              <a:t>старше </a:t>
            </a:r>
            <a:r>
              <a:rPr lang="en-US" sz="2000" dirty="0" smtClean="0">
                <a:solidFill>
                  <a:schemeClr val="bg2"/>
                </a:solidFill>
              </a:rPr>
              <a:t>45</a:t>
            </a:r>
            <a:r>
              <a:rPr lang="uk-UA" sz="2000" dirty="0" smtClean="0">
                <a:solidFill>
                  <a:schemeClr val="bg2"/>
                </a:solidFill>
              </a:rPr>
              <a:t> </a:t>
            </a:r>
            <a:r>
              <a:rPr lang="uk-UA" sz="2000" dirty="0">
                <a:solidFill>
                  <a:schemeClr val="bg2"/>
                </a:solidFill>
              </a:rPr>
              <a:t>років - </a:t>
            </a:r>
            <a:r>
              <a:rPr lang="ru-RU" sz="20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13,9</a:t>
            </a:r>
            <a:r>
              <a:rPr lang="uk-UA" sz="2000" dirty="0" smtClean="0">
                <a:solidFill>
                  <a:schemeClr val="bg2"/>
                </a:solidFill>
              </a:rPr>
              <a:t>%;</a:t>
            </a:r>
            <a:r>
              <a:rPr lang="uk-UA" sz="2000" dirty="0">
                <a:solidFill>
                  <a:schemeClr val="bg2"/>
                </a:solidFill>
              </a:rPr>
              <a:t/>
            </a:r>
            <a:br>
              <a:rPr lang="uk-UA" sz="2000" dirty="0">
                <a:solidFill>
                  <a:schemeClr val="bg2"/>
                </a:solidFill>
              </a:rPr>
            </a:br>
            <a:r>
              <a:rPr lang="uk-UA" sz="2000" dirty="0">
                <a:solidFill>
                  <a:schemeClr val="bg2"/>
                </a:solidFill>
              </a:rPr>
              <a:t>  старше 50 років - 27,1</a:t>
            </a:r>
            <a:r>
              <a:rPr lang="uk-UA" sz="2000" dirty="0" smtClean="0">
                <a:solidFill>
                  <a:schemeClr val="bg2"/>
                </a:solidFill>
              </a:rPr>
              <a:t>%;</a:t>
            </a:r>
            <a:r>
              <a:rPr lang="uk-UA" sz="2000" dirty="0">
                <a:solidFill>
                  <a:schemeClr val="bg2"/>
                </a:solidFill>
              </a:rPr>
              <a:t/>
            </a:r>
            <a:br>
              <a:rPr lang="uk-UA" sz="2000" dirty="0">
                <a:solidFill>
                  <a:schemeClr val="bg2"/>
                </a:solidFill>
              </a:rPr>
            </a:br>
            <a:r>
              <a:rPr lang="uk-UA" sz="2000" dirty="0">
                <a:solidFill>
                  <a:schemeClr val="bg2"/>
                </a:solidFill>
              </a:rPr>
              <a:t>  старше 60 років - </a:t>
            </a:r>
            <a:r>
              <a:rPr lang="uk-UA" sz="2000" dirty="0" smtClean="0">
                <a:solidFill>
                  <a:schemeClr val="bg2"/>
                </a:solidFill>
              </a:rPr>
              <a:t>97%.</a:t>
            </a:r>
            <a:endParaRPr lang="uk-UA" sz="2000" dirty="0">
              <a:solidFill>
                <a:schemeClr val="bg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>
              <a:solidFill>
                <a:schemeClr val="bg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 smtClean="0">
                <a:solidFill>
                  <a:schemeClr val="bg2"/>
                </a:solidFill>
              </a:rPr>
              <a:t>В </a:t>
            </a:r>
            <a:r>
              <a:rPr lang="uk-UA" sz="2000" dirty="0">
                <a:solidFill>
                  <a:schemeClr val="bg2"/>
                </a:solidFill>
              </a:rPr>
              <a:t>Україні захворюваність на остеоартроз становить </a:t>
            </a:r>
            <a:r>
              <a:rPr lang="uk-UA" sz="2000" dirty="0" smtClean="0">
                <a:solidFill>
                  <a:schemeClr val="bg2"/>
                </a:solidFill>
              </a:rPr>
              <a:t>497,1 на 100 тис. населення, поширеність </a:t>
            </a:r>
            <a:r>
              <a:rPr lang="uk-UA" sz="2000" dirty="0">
                <a:solidFill>
                  <a:schemeClr val="bg2"/>
                </a:solidFill>
              </a:rPr>
              <a:t>- </a:t>
            </a:r>
            <a:r>
              <a:rPr lang="uk-UA" sz="2000" dirty="0" smtClean="0">
                <a:solidFill>
                  <a:schemeClr val="bg2"/>
                </a:solidFill>
              </a:rPr>
              <a:t>2515,7 на 100 тис. населення.</a:t>
            </a:r>
            <a:endParaRPr lang="uk-UA" sz="2000" dirty="0">
              <a:solidFill>
                <a:schemeClr val="bg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dirty="0" smtClean="0">
              <a:solidFill>
                <a:schemeClr val="bg2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2"/>
                </a:solidFill>
                <a:latin typeface="+mn-lt"/>
              </a:rPr>
              <a:t/>
            </a:r>
            <a:br>
              <a:rPr lang="uk-UA" dirty="0">
                <a:solidFill>
                  <a:schemeClr val="tx2"/>
                </a:solidFill>
                <a:latin typeface="+mn-lt"/>
              </a:rPr>
            </a:br>
            <a:endParaRPr lang="uk-UA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57517"/>
            <a:ext cx="2713038" cy="550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77801" y="157517"/>
            <a:ext cx="5187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Епідеміологія артрозів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734901"/>
            <a:ext cx="4775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uk-UA" sz="20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До </a:t>
            </a:r>
            <a:r>
              <a:rPr lang="ru-RU" sz="20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2020 року </a:t>
            </a:r>
            <a:r>
              <a:rPr lang="ru-RU" sz="20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число людей, </a:t>
            </a:r>
            <a:r>
              <a:rPr lang="uk-UA" sz="20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що страждає </a:t>
            </a:r>
            <a:r>
              <a:rPr lang="ru-RU" sz="20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на </a:t>
            </a:r>
            <a:r>
              <a:rPr lang="ru-RU" sz="2000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остеоартроз</a:t>
            </a:r>
            <a:r>
              <a:rPr lang="ru-RU" sz="20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, </a:t>
            </a:r>
            <a:r>
              <a:rPr lang="uk-UA" sz="20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збільшиться</a:t>
            </a:r>
            <a:r>
              <a:rPr lang="ru-RU" sz="2000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до 57%.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32793" y="5664321"/>
            <a:ext cx="3832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uk-UA" dirty="0">
                <a:solidFill>
                  <a:srgbClr val="DBF5F9"/>
                </a:solidFill>
              </a:rPr>
              <a:t>Серед хворих на </a:t>
            </a:r>
            <a:r>
              <a:rPr lang="uk-UA" dirty="0" err="1">
                <a:solidFill>
                  <a:srgbClr val="DBF5F9"/>
                </a:solidFill>
              </a:rPr>
              <a:t>остеоартроз</a:t>
            </a:r>
            <a:r>
              <a:rPr lang="uk-UA" dirty="0">
                <a:solidFill>
                  <a:srgbClr val="DBF5F9"/>
                </a:solidFill>
              </a:rPr>
              <a:t> у молодому віці переважають чоловіки, а в літньому віці - </a:t>
            </a:r>
            <a:r>
              <a:rPr lang="uk-UA" dirty="0" smtClean="0">
                <a:solidFill>
                  <a:srgbClr val="DBF5F9"/>
                </a:solidFill>
              </a:rPr>
              <a:t>жінки</a:t>
            </a:r>
            <a:endParaRPr lang="ru-RU" dirty="0">
              <a:solidFill>
                <a:srgbClr val="DBF5F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Принципи фізичної реабілітації при артрозах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b="1" i="1" dirty="0" smtClean="0">
              <a:solidFill>
                <a:schemeClr val="bg2"/>
              </a:solidFill>
              <a:latin typeface="Arial" pitchFamily="34" charset="0"/>
              <a:ea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79966347"/>
              </p:ext>
            </p:extLst>
          </p:nvPr>
        </p:nvGraphicFramePr>
        <p:xfrm>
          <a:off x="571472" y="1214422"/>
          <a:ext cx="750099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143248"/>
            <a:ext cx="84687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i="1" dirty="0" smtClean="0">
                <a:solidFill>
                  <a:schemeClr val="bg2"/>
                </a:solidFill>
              </a:rPr>
              <a:t>Комплексність</a:t>
            </a:r>
            <a:r>
              <a:rPr lang="uk-UA" sz="4000" b="1" dirty="0" smtClean="0">
                <a:solidFill>
                  <a:schemeClr val="bg2"/>
                </a:solidFill>
              </a:rPr>
              <a:t> фізичної реабілітації </a:t>
            </a:r>
            <a:endParaRPr lang="ru-RU" sz="4000" b="1" dirty="0">
              <a:solidFill>
                <a:schemeClr val="bg2"/>
              </a:solidFill>
            </a:endParaRPr>
          </a:p>
        </p:txBody>
      </p:sp>
      <p:pic>
        <p:nvPicPr>
          <p:cNvPr id="4" name="Picture 10" descr="http://netartrita.ru/wp-content/uploads/2013/11/lechenie-deformiruyuschego-artroza-kolennogo-sustava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143380"/>
            <a:ext cx="4286280" cy="2714620"/>
          </a:xfrm>
          <a:prstGeom prst="rect">
            <a:avLst/>
          </a:prstGeom>
          <a:noFill/>
        </p:spPr>
      </p:pic>
      <p:pic>
        <p:nvPicPr>
          <p:cNvPr id="5" name="Picture 10" descr="http://sankurtur.ru/upload/iblock/4f5/4f5faa087bd8d1442a8471b39eec90b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3380"/>
            <a:ext cx="3428992" cy="2714620"/>
          </a:xfrm>
          <a:prstGeom prst="rect">
            <a:avLst/>
          </a:prstGeom>
          <a:noFill/>
        </p:spPr>
      </p:pic>
      <p:pic>
        <p:nvPicPr>
          <p:cNvPr id="6" name="Picture 10" descr="http://vrctio.ru/sites/default/files/chto_fusi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14678" cy="3000372"/>
          </a:xfrm>
          <a:prstGeom prst="rect">
            <a:avLst/>
          </a:prstGeom>
          <a:noFill/>
        </p:spPr>
      </p:pic>
      <p:pic>
        <p:nvPicPr>
          <p:cNvPr id="9" name="Picture 18" descr="http://moisustavy.com/wp-content/uploads/2014/02/Uprazhneniya-pri-artro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143380"/>
            <a:ext cx="3143240" cy="2714620"/>
          </a:xfrm>
          <a:prstGeom prst="rect">
            <a:avLst/>
          </a:prstGeom>
          <a:noFill/>
        </p:spPr>
      </p:pic>
      <p:pic>
        <p:nvPicPr>
          <p:cNvPr id="11" name="Picture 6" descr="http://med-shkola.ru/wp-content/uploads/2014/09/Ris.-6-Zanyatiya-basseyne-okazhut-blagotvornoe-deystvie-na-sustavyi-600x4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0"/>
            <a:ext cx="3286148" cy="3000396"/>
          </a:xfrm>
          <a:prstGeom prst="rect">
            <a:avLst/>
          </a:prstGeom>
          <a:noFill/>
        </p:spPr>
      </p:pic>
      <p:pic>
        <p:nvPicPr>
          <p:cNvPr id="7" name="Picture 4" descr="http://www.physicalandsoul.com/wp-content/uploads/2014/02/fizikaln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976" y="0"/>
            <a:ext cx="3429024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&amp;Kcy;&amp;acy;&amp;rcy;&amp;tcy;&amp;icy;&amp;ncy;&amp;kcy;&amp;icy; &amp;pcy;&amp;ocy; &amp;zcy;&amp;acy;&amp;pcy;&amp;rcy;&amp;ocy;&amp;scy;&amp;ucy; &amp;ocy;&amp;rcy;&amp;tcy;&amp;ocy;&amp;pcy;&amp;iecy;&amp;dcy;&amp;icy;&amp;chcy;&amp;iecy;&amp;scy;&amp;kcy;&amp;ocy;&amp;iecy; &amp;lcy;&amp;iecy;&amp;chcy;&amp;iecy;&amp;ncy;&amp;icy;&amp;iecy; &amp;pcy;&amp;rcy;&amp;icy; &amp;acy;&amp;rcy;&amp;tcy;&amp;rcy;&amp;ocy;&amp;z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572008"/>
            <a:ext cx="2619406" cy="2143140"/>
          </a:xfrm>
          <a:prstGeom prst="rect">
            <a:avLst/>
          </a:prstGeom>
          <a:noFill/>
        </p:spPr>
      </p:pic>
      <p:pic>
        <p:nvPicPr>
          <p:cNvPr id="60424" name="Picture 8" descr="http://travmaorto.ru/files/image/knee/osteoarthritis/porochniy-krug-artro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000108"/>
            <a:ext cx="5500726" cy="3357586"/>
          </a:xfrm>
          <a:prstGeom prst="rect">
            <a:avLst/>
          </a:prstGeom>
          <a:noFill/>
        </p:spPr>
      </p:pic>
      <p:pic>
        <p:nvPicPr>
          <p:cNvPr id="60426" name="Picture 10" descr="http://www.white-nights.ru/userfiles/images/nordic%282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572008"/>
            <a:ext cx="2428892" cy="2143140"/>
          </a:xfrm>
          <a:prstGeom prst="rect">
            <a:avLst/>
          </a:prstGeom>
          <a:noFill/>
        </p:spPr>
      </p:pic>
      <p:pic>
        <p:nvPicPr>
          <p:cNvPr id="60428" name="Picture 12" descr="http://zaspiny.ru/wp-content/uploads/2015/08/pitanie_pri_artroz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572008"/>
            <a:ext cx="3643338" cy="2143140"/>
          </a:xfrm>
          <a:prstGeom prst="rect">
            <a:avLst/>
          </a:prstGeom>
          <a:noFill/>
        </p:spPr>
      </p:pic>
      <p:sp>
        <p:nvSpPr>
          <p:cNvPr id="60430" name="AutoShape 14" descr="http://player.myshared.ru/418934/data/images/img207.png"/>
          <p:cNvSpPr>
            <a:spLocks noChangeAspect="1" noChangeArrowheads="1"/>
          </p:cNvSpPr>
          <p:nvPr/>
        </p:nvSpPr>
        <p:spPr bwMode="auto">
          <a:xfrm>
            <a:off x="155575" y="-1766888"/>
            <a:ext cx="2133600" cy="3686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728" y="214290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2"/>
                </a:solidFill>
              </a:rPr>
              <a:t>Поступове зниження маси тіла за рахунок раціональної дієти та дотримання лікувального рухового режиму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1500174"/>
            <a:ext cx="17145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Зниження рухливості</a:t>
            </a:r>
            <a:endParaRPr lang="uk-UA" sz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500174"/>
            <a:ext cx="17145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Надлишкова вага</a:t>
            </a:r>
            <a:endParaRPr lang="uk-UA" sz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3429000"/>
            <a:ext cx="17145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Тиск на суглоби</a:t>
            </a:r>
            <a:endParaRPr lang="uk-UA" sz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00364" y="3429000"/>
            <a:ext cx="192882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Руйнування хряща, біль</a:t>
            </a:r>
            <a:endParaRPr lang="uk-UA" sz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28604"/>
            <a:ext cx="821537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Артроз</a:t>
            </a:r>
            <a:r>
              <a:rPr lang="uk-UA" sz="3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32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(деформуючий остеоартроз)</a:t>
            </a:r>
            <a:r>
              <a:rPr lang="uk-UA" sz="3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- </a:t>
            </a:r>
            <a:r>
              <a:rPr lang="uk-UA" sz="28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дегенеративно-дистрофічне захворювання суглобів, при якому вражаються всі елементи суглоба: гіаліновий хрящ, </a:t>
            </a:r>
            <a:r>
              <a:rPr lang="uk-UA" sz="2800" dirty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епіфізи кісток, </a:t>
            </a:r>
            <a:r>
              <a:rPr lang="uk-UA" sz="28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суглобова </a:t>
            </a:r>
            <a:r>
              <a:rPr lang="uk-UA" sz="2800" dirty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капсула</a:t>
            </a:r>
            <a:r>
              <a:rPr lang="uk-UA" sz="28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, зв'язки і </a:t>
            </a:r>
            <a:r>
              <a:rPr lang="uk-UA" sz="2800" dirty="0" err="1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навколосуглобові</a:t>
            </a:r>
            <a:r>
              <a:rPr lang="uk-UA" sz="28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800" dirty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м'язи.</a:t>
            </a:r>
            <a:endParaRPr lang="ru-RU" sz="2800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4" name="Picture 4" descr="&amp;Kcy;&amp;acy;&amp;rcy;&amp;tcy;&amp;icy;&amp;ncy;&amp;kcy;&amp;icy; &amp;pcy;&amp;ocy; &amp;zcy;&amp;acy;&amp;pcy;&amp;rcy;&amp;ocy;&amp;scy;&amp;ucy; &amp;mcy;&amp;acy;&amp;scy;&amp;scy;&amp;acy;&amp;zhcy; &amp;pcy;&amp;rcy;&amp;icy; &amp;acy;&amp;rcy;&amp;tcy;&amp;rcy;&amp;ocy;&amp;zcy;&amp;iecy; &amp;kcy;&amp;ocy;&amp;lcy;&amp;iecy;&amp;ncy;&amp;ncy;&amp;ycy;&amp;khcy; &amp;scy;&amp;ucy;&amp;scy;&amp;tcy;&amp;acy;&amp;v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6058"/>
            <a:ext cx="496855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10" name="Picture 18" descr="http://po-zhenski.ru/img/2015/05/trosti-kostili-fpto-1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8"/>
            <a:ext cx="5344740" cy="2492847"/>
          </a:xfrm>
          <a:prstGeom prst="rect">
            <a:avLst/>
          </a:prstGeom>
          <a:noFill/>
        </p:spPr>
      </p:pic>
      <p:pic>
        <p:nvPicPr>
          <p:cNvPr id="59404" name="Picture 12" descr="http://tvoelechenie.ru/wp-content/uploads/2013/02/036_Ortopedo_0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3500462" cy="3571876"/>
          </a:xfrm>
          <a:prstGeom prst="rect">
            <a:avLst/>
          </a:prstGeom>
          <a:noFill/>
        </p:spPr>
      </p:pic>
      <p:pic>
        <p:nvPicPr>
          <p:cNvPr id="59408" name="Picture 16" descr="http://travmaorto.ru/files/image/obsie_statiy/replacement/TKR/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-1"/>
            <a:ext cx="1857356" cy="2492895"/>
          </a:xfrm>
          <a:prstGeom prst="rect">
            <a:avLst/>
          </a:prstGeom>
          <a:noFill/>
        </p:spPr>
      </p:pic>
      <p:pic>
        <p:nvPicPr>
          <p:cNvPr id="59414" name="Picture 22" descr="http://ortocomfort.com.ua/images/products.1392069874.1.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24194"/>
            <a:ext cx="2643173" cy="38338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2428868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2"/>
                </a:solidFill>
              </a:rPr>
              <a:t>Розвантаження суглоба </a:t>
            </a:r>
          </a:p>
          <a:p>
            <a:pPr algn="just"/>
            <a:r>
              <a:rPr lang="uk-UA" sz="2400" b="1" dirty="0" smtClean="0">
                <a:solidFill>
                  <a:schemeClr val="bg2"/>
                </a:solidFill>
              </a:rPr>
              <a:t>ортопедичними методами</a:t>
            </a:r>
            <a:endParaRPr lang="ru-RU" sz="2400" b="1" dirty="0">
              <a:solidFill>
                <a:schemeClr val="bg2"/>
              </a:solidFill>
            </a:endParaRPr>
          </a:p>
        </p:txBody>
      </p:sp>
      <p:pic>
        <p:nvPicPr>
          <p:cNvPr id="59402" name="Picture 10" descr="http://spina-info.ru/wp-content/uploads/2015/04/ortopedicheskie-nakolenniki-i-jelastichnyj-bi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643174" cy="3286124"/>
          </a:xfrm>
          <a:prstGeom prst="rect">
            <a:avLst/>
          </a:prstGeom>
          <a:noFill/>
        </p:spPr>
      </p:pic>
      <p:pic>
        <p:nvPicPr>
          <p:cNvPr id="59412" name="Picture 20" descr="http://biakdo.ru/products_pictures/korset-na-koleno-848_en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3286124"/>
            <a:ext cx="2786082" cy="3571876"/>
          </a:xfrm>
          <a:prstGeom prst="rect">
            <a:avLst/>
          </a:prstGeom>
          <a:noFill/>
        </p:spPr>
      </p:pic>
      <p:pic>
        <p:nvPicPr>
          <p:cNvPr id="59416" name="Picture 24" descr="http://allorto.ru/published/publicdata/U293518OTHER/attachments/SC/products_pictures/Ortez%20dlja%20tazobedrennogo%20sustava%20s%20sharnirnym%20zamkom%20universalnyj%20Rom%20hip%20brace%20DonJoy_en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388" y="3286124"/>
            <a:ext cx="2714612" cy="357187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286248" y="223648"/>
            <a:ext cx="209074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Милиці </a:t>
            </a:r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cs typeface="Times New Roman" pitchFamily="18" charset="0"/>
              </a:rPr>
              <a:t>Ціпки</a:t>
            </a:r>
          </a:p>
          <a:p>
            <a:pPr algn="ctr"/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Ходунки</a:t>
            </a:r>
            <a:endParaRPr lang="uk-UA" sz="1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3071810"/>
            <a:ext cx="242889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Фіксування еластичним бинтом</a:t>
            </a:r>
            <a:endParaRPr lang="uk-UA" sz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6581001"/>
            <a:ext cx="242889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Тейпування</a:t>
            </a:r>
            <a:endParaRPr lang="uk-UA" sz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57686" y="6581001"/>
            <a:ext cx="242889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12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Ортезування</a:t>
            </a:r>
            <a:endParaRPr lang="uk-UA" sz="12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7" descr="18_0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5416" y="685313"/>
            <a:ext cx="1304925" cy="1807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500042"/>
            <a:ext cx="9001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solidFill>
                  <a:schemeClr val="bg2"/>
                </a:solidFill>
              </a:rPr>
              <a:t>Лікувальна фізкультура при артрозах</a:t>
            </a:r>
            <a:endParaRPr lang="ru-RU" sz="4000" dirty="0">
              <a:solidFill>
                <a:schemeClr val="bg2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14282" y="1285860"/>
          <a:ext cx="8929718" cy="4992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76921" y="188640"/>
            <a:ext cx="821537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800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Завдання ЛФК на лікарняному етапі у період загострення артрозу </a:t>
            </a:r>
            <a:r>
              <a:rPr lang="uk-UA" sz="2800" dirty="0" smtClean="0">
                <a:solidFill>
                  <a:schemeClr val="bg2"/>
                </a:solidFill>
              </a:rPr>
              <a:t>(щадний режим)</a:t>
            </a:r>
            <a:r>
              <a:rPr lang="uk-UA" sz="2800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:</a:t>
            </a:r>
            <a:r>
              <a:rPr lang="uk-UA" sz="28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uk-UA" sz="2800" dirty="0" smtClean="0">
              <a:solidFill>
                <a:schemeClr val="bg2"/>
              </a:solidFill>
              <a:latin typeface="Arial" pitchFamily="34" charset="0"/>
              <a:ea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розвантаження ураженого суглоба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збільшення суглобової щілини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зменшення болю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покращення трофіки в ураженому суглобі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розслаблення м'язів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усунення контрактур і збільшення амплітуди рухів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формування тимчасових компенсацій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підвищення загального тонусу організму</a:t>
            </a:r>
            <a:endParaRPr lang="uk-UA" sz="2400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3" name="Picture 2" descr="Картинки по запросу артро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44314"/>
            <a:ext cx="1979712" cy="21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Картинки по запросу патогенез артроз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4314"/>
            <a:ext cx="2483768" cy="21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артинки по запросу патогенез артроз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44314"/>
            <a:ext cx="2376264" cy="21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481" y="4744314"/>
            <a:ext cx="2857500" cy="211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8" name="Picture 6" descr="http://medznate.ru/tw_refs/2/1723/1723_html_7fc1c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929066"/>
            <a:ext cx="3810000" cy="26765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5553" y="521216"/>
            <a:ext cx="474910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u="sng" dirty="0" smtClean="0">
                <a:solidFill>
                  <a:schemeClr val="bg2"/>
                </a:solidFill>
              </a:rPr>
              <a:t>Лікування положенням</a:t>
            </a:r>
          </a:p>
          <a:p>
            <a:endParaRPr lang="uk-UA" sz="3200" u="sng" dirty="0" smtClean="0">
              <a:solidFill>
                <a:schemeClr val="bg2"/>
              </a:solidFill>
            </a:endParaRPr>
          </a:p>
          <a:p>
            <a:r>
              <a:rPr lang="uk-UA" sz="2400" dirty="0" smtClean="0">
                <a:solidFill>
                  <a:schemeClr val="bg2"/>
                </a:solidFill>
              </a:rPr>
              <a:t>При різко вираженому больовому синдромі при коксартрозі кінцівку вкладають на ліжко на валик під кутом 30-40° згинання в колінному суглобі, 15° відведення і 15° зовнішньої ротації. </a:t>
            </a:r>
          </a:p>
          <a:p>
            <a:endParaRPr lang="uk-UA" sz="2400" dirty="0" smtClean="0">
              <a:solidFill>
                <a:schemeClr val="bg2"/>
              </a:solidFill>
            </a:endParaRPr>
          </a:p>
          <a:p>
            <a:r>
              <a:rPr lang="uk-UA" sz="2400" dirty="0" smtClean="0">
                <a:solidFill>
                  <a:schemeClr val="bg2"/>
                </a:solidFill>
              </a:rPr>
              <a:t>При різко вираженому больовому синдромі у хворих на гонартроз кінцівку вкладають на ліжко на валик в положенні згинання в суглобі під кутом 30° або на стандартну шину </a:t>
            </a:r>
            <a:r>
              <a:rPr lang="uk-UA" sz="2400" dirty="0" err="1" smtClean="0">
                <a:solidFill>
                  <a:schemeClr val="bg2"/>
                </a:solidFill>
              </a:rPr>
              <a:t>Белера</a:t>
            </a:r>
            <a:r>
              <a:rPr lang="uk-UA" sz="2400" dirty="0" smtClean="0">
                <a:solidFill>
                  <a:schemeClr val="bg2"/>
                </a:solidFill>
              </a:rPr>
              <a:t>.</a:t>
            </a:r>
            <a:endParaRPr lang="uk-UA" dirty="0" smtClean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428867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4516" name="Picture 4" descr="http://elena-makhova2005.narod.ru/taz/taz_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182" y="240076"/>
            <a:ext cx="4143404" cy="257176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57884" y="6215082"/>
            <a:ext cx="185738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</a:rPr>
              <a:t>шина Белера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8434" name="Picture 2" descr="Картинки по запросу боль при артроз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211" y="2418816"/>
            <a:ext cx="4143375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анжеточное вытяжение коленного сустава при артроз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3" y="4909952"/>
            <a:ext cx="3214678" cy="194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1670" y="2071678"/>
            <a:ext cx="39290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2"/>
                </a:solidFill>
              </a:rPr>
              <a:t>Лікувальна гімнастика в період загострення артрозу</a:t>
            </a:r>
            <a:endParaRPr lang="ru-RU" sz="2800" b="1" dirty="0" smtClean="0">
              <a:solidFill>
                <a:schemeClr val="bg2"/>
              </a:solidFill>
            </a:endParaRPr>
          </a:p>
        </p:txBody>
      </p:sp>
      <p:pic>
        <p:nvPicPr>
          <p:cNvPr id="66574" name="Picture 14" descr="http://travmaorto.ru/files/image/obsie_statiy/replacement/THR/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0"/>
            <a:ext cx="2857500" cy="1828800"/>
          </a:xfrm>
          <a:prstGeom prst="rect">
            <a:avLst/>
          </a:prstGeom>
          <a:noFill/>
        </p:spPr>
      </p:pic>
      <p:pic>
        <p:nvPicPr>
          <p:cNvPr id="66576" name="Picture 16" descr="http://travmaorto.ru/files/image/obsie_statiy/replacement/THR/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14678" cy="1828800"/>
          </a:xfrm>
          <a:prstGeom prst="rect">
            <a:avLst/>
          </a:prstGeom>
          <a:noFill/>
        </p:spPr>
      </p:pic>
      <p:pic>
        <p:nvPicPr>
          <p:cNvPr id="66578" name="Picture 18" descr="http://travmaorto.ru/files/image/obsie_statiy/replacement/THR/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0"/>
            <a:ext cx="3071834" cy="1828800"/>
          </a:xfrm>
          <a:prstGeom prst="rect">
            <a:avLst/>
          </a:prstGeom>
          <a:noFill/>
        </p:spPr>
      </p:pic>
      <p:pic>
        <p:nvPicPr>
          <p:cNvPr id="66580" name="Picture 20" descr="http://travmaorto.ru/files/image/obsie_statiy/replacement/TKR/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85926"/>
            <a:ext cx="2071670" cy="2676525"/>
          </a:xfrm>
          <a:prstGeom prst="rect">
            <a:avLst/>
          </a:prstGeom>
          <a:noFill/>
        </p:spPr>
      </p:pic>
      <p:pic>
        <p:nvPicPr>
          <p:cNvPr id="13" name="Picture 10" descr="http://travmaorto.ru/files/image/obsie_statiy/replacement/THR/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1785926"/>
            <a:ext cx="3214678" cy="1714512"/>
          </a:xfrm>
          <a:prstGeom prst="rect">
            <a:avLst/>
          </a:prstGeom>
          <a:noFill/>
        </p:spPr>
      </p:pic>
      <p:pic>
        <p:nvPicPr>
          <p:cNvPr id="15" name="Picture 4" descr="http://travmaorto.ru/files/image/obsie_statiy/replacement/THR/1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7620" y="4000504"/>
            <a:ext cx="2071702" cy="2857496"/>
          </a:xfrm>
          <a:prstGeom prst="rect">
            <a:avLst/>
          </a:prstGeom>
          <a:noFill/>
        </p:spPr>
      </p:pic>
      <p:pic>
        <p:nvPicPr>
          <p:cNvPr id="16" name="Picture 12" descr="http://travmaorto.ru/files/image/obsie_statiy/replacement/THR/1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71670" y="4000504"/>
            <a:ext cx="1785950" cy="2857496"/>
          </a:xfrm>
          <a:prstGeom prst="rect">
            <a:avLst/>
          </a:prstGeom>
          <a:noFill/>
        </p:spPr>
      </p:pic>
      <p:pic>
        <p:nvPicPr>
          <p:cNvPr id="22" name="Picture 14" descr="http://ponchikov.net/uploads/posts/2014-11/1417020114_plavanie-pri-artroz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000480"/>
            <a:ext cx="2071670" cy="2857520"/>
          </a:xfrm>
          <a:prstGeom prst="rect">
            <a:avLst/>
          </a:prstGeom>
          <a:noFill/>
        </p:spPr>
      </p:pic>
      <p:pic>
        <p:nvPicPr>
          <p:cNvPr id="23" name="Picture 8" descr="http://travmaorto.ru/files/image/obsie_statiy/replacement/THR/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29322" y="3500438"/>
            <a:ext cx="321467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857232"/>
            <a:ext cx="821537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Завдання ЛФК на лікарняному етапі у підгострий період артрозу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chemeClr val="bg2"/>
                </a:solidFill>
              </a:rPr>
              <a:t>(лікувально-тренуючий режим)</a:t>
            </a:r>
            <a:r>
              <a:rPr lang="uk-UA" sz="2800" b="1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:</a:t>
            </a:r>
            <a:r>
              <a:rPr lang="uk-UA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2800" b="1" dirty="0" smtClean="0">
              <a:solidFill>
                <a:schemeClr val="bg2"/>
              </a:solidFill>
              <a:latin typeface="Arial" pitchFamily="34" charset="0"/>
              <a:ea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зменшення атрофії м'язів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зміцнення м'язово-зв'язкового апарату ураженого суглоба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нормалізації функції ураженого суглоба або формування постійних компенсацій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bg2"/>
                </a:solidFill>
              </a:rPr>
              <a:t> </a:t>
            </a:r>
            <a:r>
              <a:rPr lang="uk-UA" sz="2800" b="1" dirty="0" smtClean="0">
                <a:solidFill>
                  <a:schemeClr val="bg2"/>
                </a:solidFill>
              </a:rPr>
              <a:t>корекцію постави</a:t>
            </a:r>
            <a:r>
              <a:rPr lang="uk-UA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загальне зміцнення організму</a:t>
            </a:r>
            <a:endParaRPr lang="uk-UA" sz="2800" b="1" dirty="0" smtClean="0">
              <a:solidFill>
                <a:schemeClr val="bg2"/>
              </a:solidFill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dirty="0" smtClean="0">
              <a:solidFill>
                <a:schemeClr val="tx2"/>
              </a:solidFill>
              <a:latin typeface="Arial" pitchFamily="34" charset="0"/>
              <a:ea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uk-UA" dirty="0" smtClean="0">
              <a:solidFill>
                <a:schemeClr val="tx2"/>
              </a:solidFill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9" name="Picture 11" descr="http://www.eurolab.ua/img/st_img/09_09/4eturehglawaya-mush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857628"/>
            <a:ext cx="2428860" cy="3000372"/>
          </a:xfrm>
          <a:prstGeom prst="rect">
            <a:avLst/>
          </a:prstGeom>
          <a:noFill/>
        </p:spPr>
      </p:pic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4500562" y="642918"/>
            <a:ext cx="1785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ЛФК </a:t>
            </a:r>
          </a:p>
        </p:txBody>
      </p:sp>
      <p:pic>
        <p:nvPicPr>
          <p:cNvPr id="3" name="Picture 2" descr="&amp;Kcy;&amp;acy;&amp;rcy;&amp;tcy;&amp;icy;&amp;ncy;&amp;kcy;&amp;icy; &amp;pcy;&amp;ocy; &amp;zcy;&amp;acy;&amp;pcy;&amp;rcy;&amp;ocy;&amp;scy;&amp;ucy; &amp;ucy;&amp;kcy;&amp;lcy;&amp;acy;&amp;dcy;&amp;kcy;&amp;acy; &amp;kcy;&amp;ocy;&amp;ncy;&amp;iecy;&amp;chcy;&amp;ncy;&amp;ocy;&amp;scy;&amp;tcy;&amp;icy; &amp;pcy;&amp;rcy;&amp;icy; &amp;kcy;&amp;ocy;&amp;kcy;&amp;scy;&amp;acy;&amp;rcy;&amp;tcy;&amp;rcy;&amp;ocy;&amp;z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2714644" cy="2285992"/>
          </a:xfrm>
          <a:prstGeom prst="rect">
            <a:avLst/>
          </a:prstGeom>
          <a:noFill/>
        </p:spPr>
      </p:pic>
      <p:pic>
        <p:nvPicPr>
          <p:cNvPr id="68611" name="Picture 3" descr="http://doctorkutuzov.ru/upload/54f03f958e5f1_exercis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29066"/>
            <a:ext cx="7358082" cy="2928934"/>
          </a:xfrm>
          <a:prstGeom prst="rect">
            <a:avLst/>
          </a:prstGeom>
          <a:noFill/>
        </p:spPr>
      </p:pic>
      <p:pic>
        <p:nvPicPr>
          <p:cNvPr id="68617" name="Picture 9" descr="http://teplyca.com.ua/im/Artroz/124.JPG.pagespeed.ce.hHXC9pmN-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0"/>
            <a:ext cx="2857488" cy="2357430"/>
          </a:xfrm>
          <a:prstGeom prst="rect">
            <a:avLst/>
          </a:prstGeom>
          <a:noFill/>
        </p:spPr>
      </p:pic>
      <p:pic>
        <p:nvPicPr>
          <p:cNvPr id="10" name="Picture 5" descr="http://www.travmaorto.ru/files/image/knee/tendinit_svyazki_nadkolennika/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3438" cy="414338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429520" y="2786058"/>
            <a:ext cx="1714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у підгострий період</a:t>
            </a:r>
            <a:endParaRPr lang="uk-UA" b="1" dirty="0" smtClean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928670"/>
            <a:ext cx="157163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Підніманні ноги в бік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2000240"/>
            <a:ext cx="171451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Підніманні прямої ноги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3714752"/>
            <a:ext cx="157163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Стиснення м'яча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2714620"/>
            <a:ext cx="164307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Махи ногою з опором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00232" y="3714752"/>
            <a:ext cx="50006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степ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1736" y="3857629"/>
            <a:ext cx="207170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Ізометричне скорочення чотириголового м'язу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072074"/>
            <a:ext cx="157163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Пасивне розгинання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28794" y="5072074"/>
            <a:ext cx="164307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Згинання-розгинання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14744" y="5072074"/>
            <a:ext cx="157163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Розгинання вверх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6500834"/>
            <a:ext cx="157163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Згинання на животі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8794" y="6500834"/>
            <a:ext cx="157163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Присіданні біля стіни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00496" y="6500834"/>
            <a:ext cx="8572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Сходинка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0694" y="5286388"/>
            <a:ext cx="1714512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Махи назад           вбік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14942" y="6581001"/>
            <a:ext cx="214314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</a:rPr>
              <a:t>Махи вперед          всередину</a:t>
            </a:r>
            <a:endParaRPr lang="ru-RU" sz="1200" dirty="0">
              <a:solidFill>
                <a:schemeClr val="bg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58082" y="3714752"/>
            <a:ext cx="178591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400" dirty="0" smtClean="0">
                <a:solidFill>
                  <a:schemeClr val="bg2"/>
                </a:solidFill>
              </a:rPr>
              <a:t>Зміцнення м'язів стегна</a:t>
            </a:r>
            <a:endParaRPr lang="ru-RU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071546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Завдання ЛФК на післялікарняному етапі у період неповної ремісії</a:t>
            </a:r>
            <a:r>
              <a:rPr lang="uk-UA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артрозу </a:t>
            </a:r>
            <a:r>
              <a:rPr lang="uk-UA" sz="2400" b="1" dirty="0" smtClean="0">
                <a:solidFill>
                  <a:schemeClr val="bg2"/>
                </a:solidFill>
              </a:rPr>
              <a:t>(тренуючий режим)</a:t>
            </a:r>
            <a:r>
              <a:rPr lang="uk-UA" sz="2400" b="1" i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:</a:t>
            </a:r>
          </a:p>
          <a:p>
            <a:endParaRPr lang="uk-UA" sz="2400" b="1" i="1" dirty="0" smtClean="0">
              <a:solidFill>
                <a:schemeClr val="bg2"/>
              </a:solidFill>
              <a:latin typeface="Arial" pitchFamily="34" charset="0"/>
              <a:ea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відновлення функції суглоба 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попередження патологічних деформацій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стабілізація постійних компенсацій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загальне збільшення сили і витривалості м'язів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покращення діяльності органів і систем організму, фізичної працездатності пацієнтів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адаптація до побутових і виробничих навантажень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</a:rPr>
              <a:t>попередження загострень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500298" y="928670"/>
            <a:ext cx="171451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Форми і засоби ЛФК у період неповної ремісії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71683" name="Picture 3" descr="http://lifemotiv.ru/wp-content/uploads/2014/10/terrenk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0"/>
            <a:ext cx="4929190" cy="3857625"/>
          </a:xfrm>
          <a:prstGeom prst="rect">
            <a:avLst/>
          </a:prstGeom>
          <a:noFill/>
        </p:spPr>
      </p:pic>
      <p:pic>
        <p:nvPicPr>
          <p:cNvPr id="71685" name="Picture 5" descr="http://izhevsk.ru/forums/icons/forum_pictures/013183/131835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1" y="3714752"/>
            <a:ext cx="4929190" cy="3143248"/>
          </a:xfrm>
          <a:prstGeom prst="rect">
            <a:avLst/>
          </a:prstGeom>
          <a:noFill/>
        </p:spPr>
      </p:pic>
      <p:pic>
        <p:nvPicPr>
          <p:cNvPr id="71689" name="Picture 9" descr="http://berminvody.com.ua/data/upload/LDK/Na-sa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4752"/>
            <a:ext cx="4214810" cy="3143248"/>
          </a:xfrm>
          <a:prstGeom prst="rect">
            <a:avLst/>
          </a:prstGeom>
          <a:noFill/>
        </p:spPr>
      </p:pic>
      <p:pic>
        <p:nvPicPr>
          <p:cNvPr id="9" name="Picture 5" descr="10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500299" cy="371475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4" name="Picture 6" descr="http://www.medio.kiev.ua/files/mext/fisiotek/20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29625"/>
            <a:ext cx="4214842" cy="309634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0313" y="0"/>
            <a:ext cx="8678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2"/>
                </a:solidFill>
              </a:rPr>
              <a:t>Витяжіння</a:t>
            </a:r>
            <a:r>
              <a:rPr lang="uk-UA" sz="4000" b="1" i="1" dirty="0" smtClean="0">
                <a:solidFill>
                  <a:schemeClr val="bg2"/>
                </a:solidFill>
              </a:rPr>
              <a:t> (тракція) </a:t>
            </a:r>
            <a:r>
              <a:rPr lang="uk-UA" sz="4000" b="1" dirty="0" smtClean="0">
                <a:solidFill>
                  <a:schemeClr val="bg2"/>
                </a:solidFill>
              </a:rPr>
              <a:t>кінцівки за допомогою автоматизованої системи</a:t>
            </a:r>
            <a:endParaRPr lang="ru-RU" sz="4000" b="1" dirty="0">
              <a:solidFill>
                <a:schemeClr val="bg2"/>
              </a:solidFill>
            </a:endParaRPr>
          </a:p>
        </p:txBody>
      </p:sp>
      <p:pic>
        <p:nvPicPr>
          <p:cNvPr id="2050" name="Picture 2" descr="Тракция сустав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4" y="4725144"/>
            <a:ext cx="8794844" cy="197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подводная тракция тазобедренных сустав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4" y="1429625"/>
            <a:ext cx="42583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6725" y="252098"/>
            <a:ext cx="8229600" cy="10698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400" b="1" dirty="0" smtClean="0">
                <a:solidFill>
                  <a:schemeClr val="bg2"/>
                </a:solidFill>
              </a:rPr>
              <a:t>Етіологія </a:t>
            </a:r>
            <a:r>
              <a:rPr lang="en-US" sz="5400" b="1" dirty="0" smtClean="0">
                <a:solidFill>
                  <a:schemeClr val="bg2"/>
                </a:solidFill>
              </a:rPr>
              <a:t>(</a:t>
            </a:r>
            <a:r>
              <a:rPr lang="uk-UA" sz="5400" b="1" dirty="0" smtClean="0">
                <a:solidFill>
                  <a:schemeClr val="bg2"/>
                </a:solidFill>
              </a:rPr>
              <a:t>причини</a:t>
            </a:r>
            <a:r>
              <a:rPr lang="en-US" sz="5400" b="1" dirty="0" smtClean="0">
                <a:solidFill>
                  <a:schemeClr val="bg2"/>
                </a:solidFill>
              </a:rPr>
              <a:t>)</a:t>
            </a:r>
            <a:r>
              <a:rPr lang="uk-UA" sz="5400" b="1" dirty="0" smtClean="0">
                <a:solidFill>
                  <a:schemeClr val="bg2"/>
                </a:solidFill>
              </a:rPr>
              <a:t> артрозів</a:t>
            </a:r>
            <a:endParaRPr lang="ru-RU" sz="5400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500174"/>
            <a:ext cx="59293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bg2"/>
                </a:solidFill>
              </a:rPr>
              <a:t> </a:t>
            </a:r>
            <a:r>
              <a:rPr lang="uk-UA" sz="2400" dirty="0" smtClean="0">
                <a:solidFill>
                  <a:schemeClr val="bg2"/>
                </a:solidFill>
              </a:rPr>
              <a:t>Невідповідність між механічним навантаженням, що припадає на </a:t>
            </a:r>
          </a:p>
          <a:p>
            <a:r>
              <a:rPr lang="uk-UA" sz="2400" dirty="0" smtClean="0">
                <a:solidFill>
                  <a:schemeClr val="bg2"/>
                </a:solidFill>
              </a:rPr>
              <a:t>суглобову поверхню хряща, і можливостями хряща чинити опір </a:t>
            </a:r>
          </a:p>
          <a:p>
            <a:r>
              <a:rPr lang="uk-UA" sz="2400" dirty="0" smtClean="0">
                <a:solidFill>
                  <a:schemeClr val="bg2"/>
                </a:solidFill>
              </a:rPr>
              <a:t>цьому навантаженню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573016"/>
            <a:ext cx="5643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bg2"/>
                </a:solidFill>
              </a:rPr>
              <a:t> </a:t>
            </a:r>
            <a:r>
              <a:rPr lang="uk-UA" sz="2400" dirty="0" smtClean="0">
                <a:solidFill>
                  <a:schemeClr val="bg2"/>
                </a:solidFill>
              </a:rPr>
              <a:t>Зміни фізико-хімічних властивостей хряща, що робить його менш </a:t>
            </a:r>
          </a:p>
          <a:p>
            <a:r>
              <a:rPr lang="uk-UA" sz="2400" dirty="0" smtClean="0">
                <a:solidFill>
                  <a:schemeClr val="bg2"/>
                </a:solidFill>
              </a:rPr>
              <a:t>стійким до звичайного</a:t>
            </a:r>
          </a:p>
          <a:p>
            <a:r>
              <a:rPr lang="uk-UA" sz="2400" dirty="0" smtClean="0">
                <a:solidFill>
                  <a:schemeClr val="bg2"/>
                </a:solidFill>
              </a:rPr>
              <a:t>навантаження 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5297830"/>
            <a:ext cx="53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bg2"/>
                </a:solidFill>
              </a:rPr>
              <a:t> </a:t>
            </a:r>
            <a:r>
              <a:rPr lang="uk-UA" sz="2400" dirty="0" smtClean="0">
                <a:solidFill>
                  <a:schemeClr val="bg2"/>
                </a:solidFill>
              </a:rPr>
              <a:t>Порушення нормальної конгруентності суглобових </a:t>
            </a:r>
          </a:p>
          <a:p>
            <a:r>
              <a:rPr lang="uk-UA" sz="2400" dirty="0" smtClean="0">
                <a:solidFill>
                  <a:schemeClr val="bg2"/>
                </a:solidFill>
              </a:rPr>
              <a:t>поверхонь здорового хряща</a:t>
            </a:r>
            <a:endParaRPr lang="ru-RU" sz="2400" dirty="0">
              <a:solidFill>
                <a:schemeClr val="bg2"/>
              </a:solidFill>
            </a:endParaRPr>
          </a:p>
        </p:txBody>
      </p:sp>
      <p:pic>
        <p:nvPicPr>
          <p:cNvPr id="11" name="Picture 11" descr="http://player.myshared.ru/104598/data/images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368850"/>
            <a:ext cx="1419723" cy="928980"/>
          </a:xfrm>
          <a:prstGeom prst="rect">
            <a:avLst/>
          </a:prstGeom>
          <a:noFill/>
        </p:spPr>
      </p:pic>
      <p:pic>
        <p:nvPicPr>
          <p:cNvPr id="12" name="Picture 13" descr="http://player.myshared.ru/104598/data/images/img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5" y="1333501"/>
            <a:ext cx="1352550" cy="876300"/>
          </a:xfrm>
          <a:prstGeom prst="rect">
            <a:avLst/>
          </a:prstGeom>
          <a:noFill/>
        </p:spPr>
      </p:pic>
      <p:pic>
        <p:nvPicPr>
          <p:cNvPr id="37896" name="Picture 8" descr="07_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2940" y="5416813"/>
            <a:ext cx="1352550" cy="876300"/>
          </a:xfrm>
          <a:prstGeom prst="rect">
            <a:avLst/>
          </a:prstGeom>
          <a:noFill/>
        </p:spPr>
      </p:pic>
      <p:pic>
        <p:nvPicPr>
          <p:cNvPr id="37898" name="Picture 10" descr="C:\Users\&amp;Mcy;&amp;Bcy;&amp;Ocy;&amp;Ucy; &amp;Scy;&amp;acy;&amp;tcy;&amp;icy;&amp;ncy;&amp;scy;&amp;kcy;&amp;acy;&amp;yacy; &amp;Scy;&amp;Ocy;&amp;SHcy;\AppData\Local\Microsoft\Windows\Temporary Internet Files\Content.IE5\4UA2J5OE\MC900053352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33450" cy="1333501"/>
          </a:xfrm>
          <a:prstGeom prst="rect">
            <a:avLst/>
          </a:prstGeom>
          <a:noFill/>
        </p:spPr>
      </p:pic>
      <p:pic>
        <p:nvPicPr>
          <p:cNvPr id="37902" name="Picture 14" descr="http://player.myshared.ru/54308/data/images/img1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86710" y="1357298"/>
            <a:ext cx="1228725" cy="6591300"/>
          </a:xfrm>
          <a:prstGeom prst="rect">
            <a:avLst/>
          </a:prstGeom>
          <a:noFill/>
        </p:spPr>
      </p:pic>
      <p:pic>
        <p:nvPicPr>
          <p:cNvPr id="15" name="Picture 32" descr="07_0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2940" y="4368850"/>
            <a:ext cx="1352550" cy="928980"/>
          </a:xfrm>
          <a:prstGeom prst="rect">
            <a:avLst/>
          </a:prstGeom>
          <a:noFill/>
        </p:spPr>
      </p:pic>
      <p:pic>
        <p:nvPicPr>
          <p:cNvPr id="16" name="Picture 29" descr="07_0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2940" y="3356992"/>
            <a:ext cx="1328708" cy="876300"/>
          </a:xfrm>
          <a:prstGeom prst="rect">
            <a:avLst/>
          </a:prstGeom>
          <a:noFill/>
        </p:spPr>
      </p:pic>
      <p:pic>
        <p:nvPicPr>
          <p:cNvPr id="17" name="Picture 33" descr="07_0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64425" y="5447905"/>
            <a:ext cx="1448710" cy="857162"/>
          </a:xfrm>
          <a:prstGeom prst="rect">
            <a:avLst/>
          </a:prstGeom>
          <a:noFill/>
        </p:spPr>
      </p:pic>
      <p:pic>
        <p:nvPicPr>
          <p:cNvPr id="18" name="Picture 17" descr="http://player.myshared.ru/104598/data/images/img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15073" y="2343445"/>
            <a:ext cx="1352550" cy="876300"/>
          </a:xfrm>
          <a:prstGeom prst="rect">
            <a:avLst/>
          </a:prstGeom>
          <a:noFill/>
        </p:spPr>
      </p:pic>
      <p:pic>
        <p:nvPicPr>
          <p:cNvPr id="19" name="Picture 7" descr="&amp;Kcy;&amp;ocy;&amp;pcy;&amp;icy;&amp;yacy; (3) 1236459028_0lik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039" y="1587361"/>
            <a:ext cx="1110577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0375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Лікувальний масаж при артрозах</a:t>
            </a:r>
            <a:r>
              <a:rPr lang="ru-RU" dirty="0">
                <a:solidFill>
                  <a:schemeClr val="bg1">
                    <a:lumMod val="10000"/>
                    <a:lumOff val="90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10000"/>
                    <a:lumOff val="90000"/>
                  </a:schemeClr>
                </a:solidFill>
              </a:rPr>
            </a:b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" name="AutoShape 2" descr="Картинки по запросу массаж при артроза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Картинки по запросу массаж при артроза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5" y="908720"/>
            <a:ext cx="422330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массаж при артроз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74" y="908720"/>
            <a:ext cx="4148397" cy="268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75" y="3789040"/>
            <a:ext cx="4148397" cy="28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Картинки по запросу массаж при артроза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85" y="3789040"/>
            <a:ext cx="4223300" cy="28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6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480" y="116632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Фізіотерапія у </a:t>
            </a:r>
            <a:r>
              <a:rPr lang="uk-UA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початкових стадіях </a:t>
            </a:r>
            <a:r>
              <a:rPr lang="uk-UA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артрозу (явища </a:t>
            </a:r>
            <a:r>
              <a:rPr lang="uk-UA" b="1" dirty="0" err="1">
                <a:solidFill>
                  <a:schemeClr val="bg1">
                    <a:lumMod val="10000"/>
                    <a:lumOff val="90000"/>
                  </a:schemeClr>
                </a:solidFill>
              </a:rPr>
              <a:t>синовііту</a:t>
            </a:r>
            <a:r>
              <a:rPr lang="uk-UA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відсутні) </a:t>
            </a:r>
            <a:endParaRPr lang="ru-RU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291362"/>
            <a:ext cx="2520280" cy="206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737" y="1291363"/>
            <a:ext cx="251839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806" y="3368282"/>
            <a:ext cx="3020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КВЧ-терапія</a:t>
            </a:r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r>
              <a:rPr lang="uk-UA" dirty="0">
                <a:solidFill>
                  <a:schemeClr val="bg1">
                    <a:lumMod val="10000"/>
                    <a:lumOff val="90000"/>
                  </a:schemeClr>
                </a:solidFill>
              </a:rPr>
              <a:t>(</a:t>
            </a:r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індуктотермія)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06815" y="3379595"/>
            <a:ext cx="1345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СВЧ-терапія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104" name="Picture 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62" y="3959190"/>
            <a:ext cx="262829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6017" y="6017025"/>
            <a:ext cx="1312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УЗТ-терапія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112" name="Picture 16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569" y="3959190"/>
            <a:ext cx="285691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167992" y="6205922"/>
            <a:ext cx="1379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ДДТ-терапія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114" name="Picture 18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260" y="3291586"/>
            <a:ext cx="2132079" cy="302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26987" y="6386357"/>
            <a:ext cx="1570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Електрофорез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116" name="Picture 20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483" y="1291363"/>
            <a:ext cx="282701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3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86800" cy="1143000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При загостренні вторинного </a:t>
            </a:r>
            <a:r>
              <a:rPr lang="uk-UA" sz="4000" b="1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синовіїту</a:t>
            </a:r>
            <a:r>
              <a:rPr lang="uk-UA" sz="4000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r>
              <a:rPr lang="uk-UA" sz="4000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і виражених порушеннях рухів</a:t>
            </a:r>
            <a:endParaRPr lang="ru-RU" sz="4000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5122" name="Picture 2" descr="Картинки по запросу уфо терапия показания и противопоказан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6" y="1455554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9900" y="3573016"/>
            <a:ext cx="1872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solidFill>
                  <a:schemeClr val="bg1">
                    <a:lumMod val="10000"/>
                    <a:lumOff val="90000"/>
                  </a:schemeClr>
                </a:solidFill>
              </a:rPr>
              <a:t>УФ-опромінення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5124" name="Picture 4" descr="Картинки по запросу увч-терап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42" y="1455554"/>
            <a:ext cx="283401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24943" y="3592582"/>
            <a:ext cx="1396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УВЧ-терапія</a:t>
            </a:r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5126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03769"/>
            <a:ext cx="2880320" cy="22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6309320"/>
            <a:ext cx="1312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>
                <a:solidFill>
                  <a:schemeClr val="bg1">
                    <a:lumMod val="10000"/>
                    <a:lumOff val="90000"/>
                  </a:schemeClr>
                </a:solidFill>
              </a:rPr>
              <a:t>УЗТ-терапія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5128" name="Picture 8" descr="Картинки по запросу амплипульстерап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37" y="4003770"/>
            <a:ext cx="5687343" cy="229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2624" y="6331890"/>
            <a:ext cx="209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Ампліпульс-терапія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5132" name="Picture 12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470" y="1455554"/>
            <a:ext cx="29639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76256" y="3573016"/>
            <a:ext cx="1570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Електрофорез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0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У </a:t>
            </a:r>
            <a:r>
              <a:rPr lang="uk-UA" b="1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підгострій</a:t>
            </a:r>
            <a:r>
              <a:rPr lang="uk-UA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фазі </a:t>
            </a:r>
            <a:r>
              <a:rPr lang="uk-UA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захворювання, при стиханні больового синдрому</a:t>
            </a:r>
            <a:endParaRPr lang="ru-RU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18355"/>
            <a:ext cx="3672409" cy="22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3597149"/>
            <a:ext cx="1863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Діадинамофорез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614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18355"/>
            <a:ext cx="3456384" cy="227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168" y="3608656"/>
            <a:ext cx="1676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Електрофорез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6389390"/>
            <a:ext cx="1731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Магнітотерапія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6152" name="Picture 8" descr="Картинки по запросу индуктотермия физиотерап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3625"/>
            <a:ext cx="3456384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4168" y="6390556"/>
            <a:ext cx="154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Індуктотермія</a:t>
            </a:r>
            <a:endParaRPr lang="ru-RU" dirty="0"/>
          </a:p>
        </p:txBody>
      </p:sp>
      <p:pic>
        <p:nvPicPr>
          <p:cNvPr id="6156" name="Picture 1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3625"/>
            <a:ext cx="367240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7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192489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Фізіотерапія на </a:t>
            </a:r>
            <a:r>
              <a:rPr lang="uk-UA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етапі санаторно-курортного лікування артрозів</a:t>
            </a:r>
            <a:endParaRPr lang="ru-RU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5621" y="6247814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Лазеротерапія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00662"/>
            <a:ext cx="33337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306" y="3645024"/>
            <a:ext cx="1606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2060">
                    <a:lumMod val="10000"/>
                    <a:lumOff val="90000"/>
                  </a:srgbClr>
                </a:solidFill>
              </a:rPr>
              <a:t>Індуктотермія</a:t>
            </a:r>
            <a:endParaRPr lang="ru-RU" dirty="0"/>
          </a:p>
        </p:txBody>
      </p:sp>
      <p:pic>
        <p:nvPicPr>
          <p:cNvPr id="717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5"/>
            <a:ext cx="3333751" cy="21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80112" y="3645024"/>
            <a:ext cx="1731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2060">
                    <a:lumMod val="10000"/>
                    <a:lumOff val="90000"/>
                  </a:srgbClr>
                </a:solidFill>
              </a:rPr>
              <a:t>Магнітотерапія</a:t>
            </a:r>
            <a:endParaRPr lang="ru-RU" dirty="0"/>
          </a:p>
        </p:txBody>
      </p:sp>
      <p:sp>
        <p:nvSpPr>
          <p:cNvPr id="6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00322" y="6247814"/>
            <a:ext cx="1312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rgbClr val="002060">
                    <a:lumMod val="10000"/>
                    <a:lumOff val="90000"/>
                  </a:srgbClr>
                </a:solidFill>
              </a:rPr>
              <a:t>УЗТ-терапія</a:t>
            </a:r>
            <a:endParaRPr lang="ru-RU" dirty="0"/>
          </a:p>
        </p:txBody>
      </p:sp>
      <p:pic>
        <p:nvPicPr>
          <p:cNvPr id="7178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070896"/>
            <a:ext cx="3333749" cy="213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89736"/>
            <a:ext cx="3333751" cy="211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9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Санаторно-курортне лікування артрозів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30078" y="6298218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Бішофіт</a:t>
            </a:r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терапія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674386"/>
            <a:ext cx="2600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u="sng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Пелоідотерапія</a:t>
            </a:r>
            <a:endParaRPr lang="ru-RU" sz="2800" b="1" u="sng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969" y="2629092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8820" y="6298218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002060">
                    <a:lumMod val="10000"/>
                    <a:lumOff val="90000"/>
                  </a:srgbClr>
                </a:solidFill>
              </a:rPr>
              <a:t>Аплікації </a:t>
            </a:r>
            <a:r>
              <a:rPr lang="uk-UA" i="1" dirty="0">
                <a:solidFill>
                  <a:srgbClr val="002060">
                    <a:lumMod val="10000"/>
                    <a:lumOff val="90000"/>
                  </a:srgbClr>
                </a:solidFill>
              </a:rPr>
              <a:t>мулової або торф'яної </a:t>
            </a:r>
            <a:r>
              <a:rPr lang="uk-UA" i="1" dirty="0" smtClean="0">
                <a:solidFill>
                  <a:srgbClr val="002060">
                    <a:lumMod val="10000"/>
                    <a:lumOff val="90000"/>
                  </a:srgbClr>
                </a:solidFill>
              </a:rPr>
              <a:t>грязі</a:t>
            </a:r>
            <a:r>
              <a:rPr lang="uk-UA" i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, парафіну </a:t>
            </a:r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і озокериту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8198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2" y="1556792"/>
            <a:ext cx="3016286" cy="201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2" y="3628124"/>
            <a:ext cx="3312368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6792"/>
            <a:ext cx="2304256" cy="307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98" y="4743376"/>
            <a:ext cx="2520280" cy="148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6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" name="Picture 20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02" y="764704"/>
            <a:ext cx="4983823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Бальнеотерапія</a:t>
            </a:r>
            <a:endParaRPr lang="ru-RU" b="1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9222" name="Picture 6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06" y="764704"/>
            <a:ext cx="3138394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38550" y="2925219"/>
            <a:ext cx="1624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Сольові </a:t>
            </a:r>
            <a:r>
              <a:rPr lang="uk-UA" i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ванни</a:t>
            </a:r>
            <a:r>
              <a:rPr lang="uk-UA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3435" y="2924945"/>
            <a:ext cx="2143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Сірководневі ванни</a:t>
            </a:r>
            <a:r>
              <a:rPr lang="uk-UA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9238" name="Picture 22" descr="Картинки по запросу бальнеотерапия при артроза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" y="764705"/>
            <a:ext cx="30598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907704" cy="11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960038" y="2924945"/>
            <a:ext cx="1519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Хвойні </a:t>
            </a:r>
            <a:r>
              <a:rPr lang="uk-UA" i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ванни</a:t>
            </a:r>
            <a:r>
              <a:rPr lang="uk-UA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9242" name="Picture 26" descr="Картинки по запросу бальнеотерапия при артрозах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802" y="1"/>
            <a:ext cx="1569197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Похожее изображени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08" y="3429000"/>
            <a:ext cx="313839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7020272" y="6197326"/>
            <a:ext cx="1624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Грязьові </a:t>
            </a:r>
            <a:r>
              <a:rPr lang="uk-UA" i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ванни</a:t>
            </a:r>
            <a:r>
              <a:rPr lang="uk-UA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25" name="Picture 16" descr="Картинки по запросу бишофит терапия при артрозах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97" y="5085184"/>
            <a:ext cx="1679103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Похожее изображе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0" y="3428466"/>
            <a:ext cx="305983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Картинки по запросу бишофит терапия при артрозах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763" y="5013176"/>
            <a:ext cx="1721443" cy="106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670357" y="6197326"/>
            <a:ext cx="1715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Ванна </a:t>
            </a:r>
            <a:r>
              <a:rPr lang="uk-UA" i="1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бішофіт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29" name="Picture 24" descr="Картинки по запросу бальнеотерапия при артрозах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30" y="3428466"/>
            <a:ext cx="308840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660619" y="6197326"/>
            <a:ext cx="1869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Скіпідарні</a:t>
            </a:r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r>
              <a:rPr lang="uk-UA" i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ванни</a:t>
            </a:r>
            <a:r>
              <a:rPr lang="uk-UA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9244" name="Picture 28" descr="Похожее изображение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16" y="4977261"/>
            <a:ext cx="183321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2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Бальнеотерапія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09242" y="6221773"/>
            <a:ext cx="2719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Чотирьохкамерна ванна</a:t>
            </a:r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10250" name="Picture 10" descr="Картинки по запросу двух- и четырехкамерные ванны при артроз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5"/>
            <a:ext cx="3206638" cy="208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Картинки по запросу бальнеотерапия при артроза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79418"/>
            <a:ext cx="3024336" cy="203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38" y="3940775"/>
            <a:ext cx="3148102" cy="208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360525" y="6237747"/>
            <a:ext cx="2079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err="1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Йодобромні</a:t>
            </a:r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ванни</a:t>
            </a:r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17" name="Picture 8" descr="Картинки по запросу бальнеотерапия при артроза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305983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619672" y="3391275"/>
            <a:ext cx="1760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>
                <a:solidFill>
                  <a:schemeClr val="bg1">
                    <a:lumMod val="10000"/>
                    <a:lumOff val="90000"/>
                  </a:schemeClr>
                </a:solidFill>
              </a:rPr>
              <a:t>Радонові ванни</a:t>
            </a:r>
            <a:r>
              <a:rPr lang="uk-UA" dirty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414953" y="3391275"/>
            <a:ext cx="220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Двохкамерна ванна</a:t>
            </a:r>
            <a:r>
              <a:rPr lang="uk-UA" dirty="0" smtClean="0">
                <a:solidFill>
                  <a:schemeClr val="bg1">
                    <a:lumMod val="10000"/>
                    <a:lumOff val="90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OLDLADY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844824"/>
            <a:ext cx="1850548" cy="351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GRANNY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556792"/>
            <a:ext cx="2428875" cy="394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5429264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bg2"/>
                </a:solidFill>
              </a:rPr>
              <a:t>Дякую за увагу! </a:t>
            </a:r>
            <a:endParaRPr lang="ru-RU" sz="6000" b="1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14290"/>
            <a:ext cx="671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chemeClr val="bg2"/>
                </a:solidFill>
              </a:rPr>
              <a:t>Будьте здорові!</a:t>
            </a:r>
            <a:endParaRPr lang="ru-RU" sz="6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1 -0.0007 L 0.19409 -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357158" y="541832"/>
            <a:ext cx="8786842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Фактори ризику дегенерації суглобів: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надлишкова маса тіла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похилий вік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дефіцит мікроелементів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дія хімічних токсинів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жіноча стать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расова / етнічна приналежність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cs typeface="Times New Roman" pitchFamily="18" charset="0"/>
              </a:rPr>
              <a:t>фактори навколишнього середовища (переохолодження, порушення екологічної рівноваги).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5305" name="Picture 9" descr="41341026_1237647875_30722074_fatmanfo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844824"/>
            <a:ext cx="1276350" cy="1695451"/>
          </a:xfrm>
          <a:prstGeom prst="rect">
            <a:avLst/>
          </a:prstGeom>
          <a:noFill/>
        </p:spPr>
      </p:pic>
      <p:pic>
        <p:nvPicPr>
          <p:cNvPr id="55315" name="Picture 19" descr="07_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0243" y="3356992"/>
            <a:ext cx="1852616" cy="1285884"/>
          </a:xfrm>
          <a:prstGeom prst="rect">
            <a:avLst/>
          </a:prstGeom>
          <a:noFill/>
        </p:spPr>
      </p:pic>
      <p:pic>
        <p:nvPicPr>
          <p:cNvPr id="55317" name="Picture 21" descr="07_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0243" y="1700808"/>
            <a:ext cx="185261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42852"/>
            <a:ext cx="8928992" cy="1069848"/>
          </a:xfrm>
        </p:spPr>
        <p:txBody>
          <a:bodyPr>
            <a:normAutofit/>
          </a:bodyPr>
          <a:lstStyle/>
          <a:p>
            <a:pPr algn="ctr"/>
            <a:r>
              <a:rPr lang="uk-UA" sz="5400" b="1" i="1" dirty="0" smtClean="0">
                <a:solidFill>
                  <a:schemeClr val="bg2"/>
                </a:solidFill>
              </a:rPr>
              <a:t>Будова суглобового хряща</a:t>
            </a:r>
            <a:endParaRPr lang="ru-RU" sz="5400" dirty="0">
              <a:solidFill>
                <a:schemeClr val="bg2"/>
              </a:solidFill>
            </a:endParaRP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20519"/>
            <a:ext cx="7143800" cy="5000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57554" y="1556792"/>
            <a:ext cx="17859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хондроцит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2132856"/>
            <a:ext cx="17859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колаген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14810" y="2636912"/>
            <a:ext cx="22145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протеоглікани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29256" y="3071810"/>
            <a:ext cx="17859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54777" y="4640268"/>
            <a:ext cx="22145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хондроцити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5357826"/>
            <a:ext cx="214314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</a:p>
          <a:p>
            <a:r>
              <a:rPr lang="uk-UA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хряща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93851" y="6019480"/>
            <a:ext cx="17859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хрящ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artrozmed.ru/wp-content/uploads/2014/07/susta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42852"/>
            <a:ext cx="5619750" cy="2500330"/>
          </a:xfrm>
          <a:prstGeom prst="rect">
            <a:avLst/>
          </a:prstGeom>
          <a:noFill/>
        </p:spPr>
      </p:pic>
      <p:pic>
        <p:nvPicPr>
          <p:cNvPr id="4" name="Picture 2" descr="http://www.nanoplast-forte.ru/pictures/dop/normalosteoarthritis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786058"/>
            <a:ext cx="5500726" cy="392909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142852"/>
            <a:ext cx="55721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Здоровий суглоб і його зміни при остеоартрозі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2000240"/>
            <a:ext cx="128588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Здоровий суглоб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2143116"/>
            <a:ext cx="13573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Початкова стадія остеоартрозу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285992"/>
            <a:ext cx="135732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Розгорнута стадія остеоартрозу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357430"/>
            <a:ext cx="128588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Стадія глибоких змін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8794" y="2857496"/>
            <a:ext cx="16430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Здоровий суглоб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2857496"/>
            <a:ext cx="221457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Зміни при артрозі</a:t>
            </a: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4071942"/>
            <a:ext cx="135732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Оболонка суглоба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4429132"/>
            <a:ext cx="17145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Синовіальна мембрана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4786322"/>
            <a:ext cx="142876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Гіаліновий хрящ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5143512"/>
            <a:ext cx="150019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Порожнина суглоба</a:t>
            </a:r>
            <a:endParaRPr lang="ru-RU" sz="1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5429264"/>
            <a:ext cx="157163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Синовіальна рідина</a:t>
            </a:r>
            <a:endParaRPr lang="ru-RU" sz="1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357422" y="5786454"/>
            <a:ext cx="100013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Кістка</a:t>
            </a:r>
            <a:endParaRPr lang="ru-RU" sz="1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3286124"/>
            <a:ext cx="185738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Субхондральна кіста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00694" y="3714752"/>
            <a:ext cx="21431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Потовщена оболонка суглоба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572132" y="4143380"/>
            <a:ext cx="257176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Гіперемована синовіальна оболонка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715008" y="4714884"/>
            <a:ext cx="142876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Ерозія хряща</a:t>
            </a:r>
            <a:endParaRPr lang="ru-RU" sz="12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15008" y="5429264"/>
            <a:ext cx="142876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Остеофіти</a:t>
            </a:r>
            <a:endParaRPr lang="ru-RU" sz="12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072066" y="5786454"/>
            <a:ext cx="214314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Фібриляція хрящової тканини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000628" y="6215082"/>
            <a:ext cx="221457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Субхондральний остеосклероз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Pervye-priznaki-artro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0"/>
            <a:ext cx="1714480" cy="22048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5369" y="2348880"/>
            <a:ext cx="88582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uk-UA" sz="2000" dirty="0" smtClean="0">
              <a:solidFill>
                <a:schemeClr val="bg2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1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механічні болі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(болі після фізичного навантаження на суглоб, що </a:t>
            </a:r>
          </a:p>
          <a:p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проходять у спокої), обумовлені подразненням суглобових елементів </a:t>
            </a:r>
            <a:r>
              <a:rPr lang="uk-UA" sz="20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остеофітами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та спазмом </a:t>
            </a:r>
            <a:r>
              <a:rPr lang="uk-UA" sz="20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навколосуглобих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м'язів;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1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«стартові болі»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при наявності реактивного синовііту, тобто </a:t>
            </a:r>
          </a:p>
          <a:p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болі, що виникають при перших кроках хворого, а потім зникають;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i="1" u="sng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болі </a:t>
            </a:r>
            <a:r>
              <a:rPr lang="uk-UA" sz="2000" i="1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пов'язані з розтягуванням капсули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при русі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суглобі внаслідок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прогресуючого її фіброзу, що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веде до здавлення нервових закінчень;</a:t>
            </a:r>
            <a:endParaRPr lang="uk-UA" sz="2000" dirty="0" smtClean="0">
              <a:solidFill>
                <a:schemeClr val="bg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i="1" u="sng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тупі, безперервні нічні болі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внаслідок венозної гіперемії і </a:t>
            </a:r>
            <a:r>
              <a:rPr lang="uk-UA" sz="2000" dirty="0" err="1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веностазу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субхондральній кістці;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i="1" u="sng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«блокадні болі»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(«заклинення» </a:t>
            </a:r>
            <a:r>
              <a:rPr lang="uk-UA" sz="2000" dirty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суглоба) </a:t>
            </a:r>
            <a:r>
              <a:rPr lang="uk-UA" sz="2000" dirty="0" smtClean="0">
                <a:solidFill>
                  <a:schemeClr val="bg2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раптовий гострий біль при наявності в суглобовій порожнині кісткового або хрящового уламка ("суглобової миші"), зникає при певному русі та вислизанні «суглобової миші» з суглобової поверхні.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21416" y="1881698"/>
            <a:ext cx="5508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>
                <a:solidFill>
                  <a:srgbClr val="DBF5F9"/>
                </a:solidFill>
              </a:rPr>
              <a:t>Клінічна картина артрозу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80114" y="2384594"/>
            <a:ext cx="24490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u="sng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Болі різного ґенезу</a:t>
            </a:r>
            <a:endParaRPr lang="ru-RU" sz="2000" i="1" u="sng" dirty="0"/>
          </a:p>
        </p:txBody>
      </p:sp>
      <p:pic>
        <p:nvPicPr>
          <p:cNvPr id="8" name="Picture 3" descr="C:\Users\ваня\Pictures\osteoarthri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5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0" y="0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Картинки по запросу боль при артроз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"/>
            <a:ext cx="2677668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9333" y="1190625"/>
            <a:ext cx="678093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 набряк ураженого суглоба;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 крепітація (хруст) у суглобі при рухах; 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тугорухливість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при переході зі стану спокою </a:t>
            </a:r>
            <a:endParaRPr lang="uk-UA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активної діяльності, пов'язане з рефлекторним спазмом м'язів;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швидка стомлюваність реґіонарних м'язів </a:t>
            </a:r>
            <a:endParaRPr lang="uk-UA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з 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наступною їх атрофією;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утворення 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сухожильно-м'язових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контрактур</a:t>
            </a:r>
          </a:p>
          <a:p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розвиток </a:t>
            </a:r>
            <a:r>
              <a:rPr lang="uk-UA" sz="24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остеофітозу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в подальшому </a:t>
            </a:r>
            <a:endParaRPr lang="uk-UA" sz="2400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обумовлює зростання 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обмеження рухів; 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прогресуюча деформація суглоба внаслідок потовщення синовіальної оболонки і </a:t>
            </a:r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капсули </a:t>
            </a:r>
          </a:p>
          <a:p>
            <a:r>
              <a:rPr lang="uk-UA" sz="24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розвитку крайових </a:t>
            </a:r>
            <a:r>
              <a:rPr lang="uk-UA" sz="2400" dirty="0" err="1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остеофітів</a:t>
            </a:r>
            <a:r>
              <a:rPr lang="uk-UA" sz="2400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solidFill>
                  <a:srgbClr val="DBF5F9"/>
                </a:solidFill>
              </a:rPr>
              <a:t>Клінічна картина артрозу</a:t>
            </a:r>
          </a:p>
        </p:txBody>
      </p:sp>
      <p:pic>
        <p:nvPicPr>
          <p:cNvPr id="1331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916832"/>
            <a:ext cx="2152177" cy="316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2129990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Картинки по запросу ЛФК  при артроз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085184"/>
            <a:ext cx="212372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7158" y="142852"/>
            <a:ext cx="8429684" cy="114073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uk-UA" sz="3600" b="1" i="1" dirty="0" smtClean="0">
                <a:solidFill>
                  <a:schemeClr val="bg2"/>
                </a:solidFill>
              </a:rPr>
              <a:t>Клініко-рентгенологічні стадії артрозу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214282" y="785794"/>
            <a:ext cx="864399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I стадія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(м'яка) - деформація суглоба відсутня, незначне обмеження суглобової рухливості; на рентгенограмі - невеликі кісткові розростання по краях суглобової западини, а також острівці осіфикації хряща, суглобова щілина незначно звужена.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II стадія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(помірна) - невелика деформація суглоба, помірне обмеження рухливості, грубий хрускіт при рухах, помірна атрофія реґіонарних м'язів; синовіальна оболонка і капсула перероджуються; на рентгенограмі - значні кісткові розростання - остеофіти, звуження суглобової щілини в 2-3 рази в порівнянні з нормою, субхондральний склероз.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sng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III стадія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Times New Roman" pitchFamily="18" charset="0"/>
              </a:rPr>
              <a:t> (важка) - значна деформація суглоба з різким обмеженням рухливості; рентгенологічно - майже повне зникнення суглобової щілини, виражена деформація і ущільнення епіфізів, розширення суглобових поверхонь за рахунок крайових розростань, "суглобові миші". 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pic>
        <p:nvPicPr>
          <p:cNvPr id="57347" name="Picture 3" descr="http://zaspiny.ru/wp-content/uploads/2015/08/deformiruyushiy_artroz_stepe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71876"/>
            <a:ext cx="5500726" cy="31813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6000768"/>
            <a:ext cx="507209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Деформуючий артроз правого колінного суглоба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6357958"/>
            <a:ext cx="407196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а - І стадія; б - ІІ стадія; в - ІІІ стадія.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rgbClr val="002060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6047</TotalTime>
  <Words>1408</Words>
  <Application>Microsoft Office PowerPoint</Application>
  <PresentationFormat>Экран (4:3)</PresentationFormat>
  <Paragraphs>242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ФІЗИЧНА РЕАБІЛІТАЦІЯ ПРИ АРТРОЗАХ </vt:lpstr>
      <vt:lpstr>Презентация PowerPoint</vt:lpstr>
      <vt:lpstr>Етіологія (причини) артрозів</vt:lpstr>
      <vt:lpstr>Презентация PowerPoint</vt:lpstr>
      <vt:lpstr>Будова суглобового хряща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Лікувальний масаж при артрозах </vt:lpstr>
      <vt:lpstr>Фізіотерапія у початкових стадіях артрозу (явища синовііту відсутні) </vt:lpstr>
      <vt:lpstr>При загостренні вторинного синовіїту і виражених порушеннях рухів</vt:lpstr>
      <vt:lpstr>У підгострій фазі захворювання, при стиханні больового синдрому</vt:lpstr>
      <vt:lpstr>Фізіотерапія на етапі санаторно-курортного лікування артрозів</vt:lpstr>
      <vt:lpstr>Санаторно-курортне лікування артрозів</vt:lpstr>
      <vt:lpstr>Бальнеотерапія</vt:lpstr>
      <vt:lpstr>Бальнеотерапія</vt:lpstr>
      <vt:lpstr>Дякую за увагу!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Tanya</cp:lastModifiedBy>
  <cp:revision>387</cp:revision>
  <dcterms:created xsi:type="dcterms:W3CDTF">2015-04-05T20:58:22Z</dcterms:created>
  <dcterms:modified xsi:type="dcterms:W3CDTF">2020-05-18T00:39:18Z</dcterms:modified>
</cp:coreProperties>
</file>