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59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07296" y="548680"/>
            <a:ext cx="6336704" cy="2751584"/>
          </a:xfrm>
        </p:spPr>
        <p:txBody>
          <a:bodyPr/>
          <a:lstStyle/>
          <a:p>
            <a:pPr algn="ctr"/>
            <a:r>
              <a:rPr lang="uk-UA" dirty="0" smtClean="0"/>
              <a:t>“ Культура готельно-ресторанної справи ”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43808" y="5805264"/>
            <a:ext cx="6048672" cy="864096"/>
          </a:xfrm>
        </p:spPr>
        <p:txBody>
          <a:bodyPr/>
          <a:lstStyle/>
          <a:p>
            <a:pPr algn="ctr"/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Спеціальність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241 </a:t>
            </a:r>
            <a:r>
              <a:rPr lang="en-US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Готельно-ресторанна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справа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галузі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знань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24 Сфера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обслуговування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7239000" cy="698336"/>
          </a:xfrm>
        </p:spPr>
        <p:txBody>
          <a:bodyPr>
            <a:normAutofit/>
          </a:bodyPr>
          <a:lstStyle/>
          <a:p>
            <a:r>
              <a:rPr lang="uk-UA" sz="4400" dirty="0" smtClean="0"/>
              <a:t>Мета курсу: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609416"/>
            <a:ext cx="7084640" cy="4555888"/>
          </a:xfrm>
        </p:spPr>
        <p:txBody>
          <a:bodyPr>
            <a:noAutofit/>
          </a:bodyPr>
          <a:lstStyle/>
          <a:p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Культура обслуговування гостей </a:t>
            </a:r>
          </a:p>
          <a:p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Культура і діяльність готелю,якість обслуговування </a:t>
            </a:r>
          </a:p>
          <a:p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Культура поведінки співробітника </a:t>
            </a:r>
          </a:p>
          <a:p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Ресторанна справа, нові тенденції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7239000" cy="842352"/>
          </a:xfrm>
        </p:spPr>
        <p:txBody>
          <a:bodyPr>
            <a:normAutofit/>
          </a:bodyPr>
          <a:lstStyle/>
          <a:p>
            <a:r>
              <a:rPr lang="uk-UA" sz="4800" dirty="0" smtClean="0">
                <a:latin typeface="Times New Roman" pitchFamily="18" charset="0"/>
                <a:cs typeface="Times New Roman" pitchFamily="18" charset="0"/>
              </a:rPr>
              <a:t>Компетенції :</a:t>
            </a: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Цінування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повага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різноманітності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мультикультурності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Здатність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формувати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реалізовувати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ефективні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зовнішні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внутрішні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комунікації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підприємствах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сфери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гостинності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навички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взаємодії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(робота в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команді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Здатність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управляти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підприємством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приймати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рішення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господарській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суб’єктів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готельного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та ресторанного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бізнесу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7562528" cy="3645024"/>
          </a:xfrm>
        </p:spPr>
        <p:txBody>
          <a:bodyPr>
            <a:normAutofit fontScale="92500"/>
          </a:bodyPr>
          <a:lstStyle/>
          <a:p>
            <a:r>
              <a:rPr lang="ru-RU" b="1" dirty="0" smtClean="0"/>
              <a:t>Культура </a:t>
            </a:r>
            <a:r>
              <a:rPr lang="ru-RU" b="1" dirty="0" err="1" smtClean="0"/>
              <a:t>обслуговування</a:t>
            </a:r>
            <a:r>
              <a:rPr lang="ru-RU" b="1" dirty="0" smtClean="0"/>
              <a:t> </a:t>
            </a:r>
            <a:r>
              <a:rPr lang="ru-RU" dirty="0" smtClean="0"/>
              <a:t>-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комплексне</a:t>
            </a:r>
            <a:r>
              <a:rPr lang="ru-RU" dirty="0" smtClean="0"/>
              <a:t> </a:t>
            </a:r>
            <a:r>
              <a:rPr lang="ru-RU" dirty="0" err="1" smtClean="0"/>
              <a:t>поняття</a:t>
            </a:r>
            <a:r>
              <a:rPr lang="ru-RU" dirty="0" smtClean="0"/>
              <a:t> про </a:t>
            </a:r>
            <a:r>
              <a:rPr lang="ru-RU" dirty="0" err="1" smtClean="0"/>
              <a:t>рівень</a:t>
            </a:r>
            <a:r>
              <a:rPr lang="ru-RU" dirty="0" smtClean="0"/>
              <a:t> </a:t>
            </a:r>
            <a:r>
              <a:rPr lang="ru-RU" dirty="0" err="1" smtClean="0"/>
              <a:t>фізичного</a:t>
            </a:r>
            <a:r>
              <a:rPr lang="ru-RU" dirty="0" smtClean="0"/>
              <a:t> та </a:t>
            </a:r>
            <a:r>
              <a:rPr lang="ru-RU" dirty="0" err="1" smtClean="0"/>
              <a:t>психологічного</a:t>
            </a:r>
            <a:r>
              <a:rPr lang="ru-RU" dirty="0" smtClean="0"/>
              <a:t> комфорту.</a:t>
            </a:r>
          </a:p>
          <a:p>
            <a:pPr>
              <a:buNone/>
            </a:pPr>
            <a:endParaRPr lang="ru-RU" dirty="0" smtClean="0"/>
          </a:p>
          <a:p>
            <a:r>
              <a:rPr lang="ru-RU" b="1" dirty="0" err="1" smtClean="0"/>
              <a:t>Якість</a:t>
            </a:r>
            <a:r>
              <a:rPr lang="ru-RU" b="1" dirty="0" smtClean="0"/>
              <a:t> </a:t>
            </a:r>
            <a:r>
              <a:rPr lang="ru-RU" b="1" dirty="0" err="1" smtClean="0"/>
              <a:t>обслуговування</a:t>
            </a:r>
            <a:r>
              <a:rPr lang="ru-RU" b="1" dirty="0" smtClean="0"/>
              <a:t> </a:t>
            </a:r>
            <a:r>
              <a:rPr lang="ru-RU" dirty="0" smtClean="0"/>
              <a:t>-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сукупність</a:t>
            </a:r>
            <a:r>
              <a:rPr lang="ru-RU" dirty="0" smtClean="0"/>
              <a:t> </a:t>
            </a:r>
            <a:r>
              <a:rPr lang="ru-RU" dirty="0" err="1" smtClean="0"/>
              <a:t>властивостей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ступеня</a:t>
            </a:r>
            <a:r>
              <a:rPr lang="ru-RU" dirty="0" smtClean="0"/>
              <a:t> </a:t>
            </a:r>
            <a:r>
              <a:rPr lang="ru-RU" dirty="0" err="1" smtClean="0"/>
              <a:t>корисності</a:t>
            </a:r>
            <a:r>
              <a:rPr lang="ru-RU" dirty="0" smtClean="0"/>
              <a:t> </a:t>
            </a:r>
            <a:r>
              <a:rPr lang="ru-RU" dirty="0" err="1" smtClean="0"/>
              <a:t>послуг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обумовлює</a:t>
            </a:r>
            <a:r>
              <a:rPr lang="ru-RU" dirty="0" smtClean="0"/>
              <a:t> </a:t>
            </a:r>
            <a:r>
              <a:rPr lang="ru-RU" dirty="0" err="1" smtClean="0"/>
              <a:t>здатність</a:t>
            </a:r>
            <a:r>
              <a:rPr lang="ru-RU" dirty="0" smtClean="0"/>
              <a:t> усе </a:t>
            </a:r>
            <a:r>
              <a:rPr lang="ru-RU" dirty="0" err="1" smtClean="0"/>
              <a:t>повніше</a:t>
            </a:r>
            <a:r>
              <a:rPr lang="ru-RU" dirty="0" smtClean="0"/>
              <a:t> </a:t>
            </a:r>
            <a:r>
              <a:rPr lang="ru-RU" dirty="0" err="1" smtClean="0"/>
              <a:t>задовольняти</a:t>
            </a:r>
            <a:r>
              <a:rPr lang="ru-RU" dirty="0" smtClean="0"/>
              <a:t> потреби гостей;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динамічний</a:t>
            </a:r>
            <a:r>
              <a:rPr lang="ru-RU" dirty="0" smtClean="0"/>
              <a:t> </a:t>
            </a:r>
            <a:r>
              <a:rPr lang="ru-RU" dirty="0" err="1" smtClean="0"/>
              <a:t>показник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постійно</a:t>
            </a:r>
            <a:r>
              <a:rPr lang="ru-RU" dirty="0" smtClean="0"/>
              <a:t> </a:t>
            </a:r>
            <a:r>
              <a:rPr lang="ru-RU" dirty="0" err="1" smtClean="0"/>
              <a:t>розвивається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удосконалюється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4" name="Рисунок 3" descr="мне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645024"/>
            <a:ext cx="4248472" cy="3212976"/>
          </a:xfrm>
          <a:prstGeom prst="rect">
            <a:avLst/>
          </a:prstGeom>
        </p:spPr>
      </p:pic>
      <p:pic>
        <p:nvPicPr>
          <p:cNvPr id="5" name="Рисунок 4" descr="наст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1960" y="3645024"/>
            <a:ext cx="3960440" cy="321297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100392" cy="3140968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готельному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господарстві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великої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уваги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надається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сервісу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Сервіс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-це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система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мір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забезпечує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високий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рівень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комфорту та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задоволення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самих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різноманітних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побутових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господарських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культурних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потреб гостей за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умови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професійного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обслуговування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Розміщення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продуктами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харчування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та напоями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самим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головним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готелів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цього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отримується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весь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велика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частина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доходів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несуть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відповідальність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всі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більша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частина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співробітників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Розміщення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харчування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головні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продукти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пропонуються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основними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службами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готелю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ages (5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284985"/>
            <a:ext cx="8172400" cy="357301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172400" cy="249289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Метою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обслуговуючого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персоналу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створення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відкритої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дружньої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атмосфери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тому,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звертаючись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до гостя по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імені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будь-який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працівник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готелю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зможе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домогтися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прихильності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Гості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співробітники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повинні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будувати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свої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відносини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взаємній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повазі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стаючи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рівноправними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діловими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партнерами.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Необхідно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кожен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гість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міг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звернутися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будь-якого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співробітника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готелю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своїми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проблемами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турботами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очікування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виправдалися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Саме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такий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рівень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обслуговування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гарантією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успіху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конкурентоздатності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на ринку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готельних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Необхідно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постійно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виявляти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турботу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про гостя.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Кожен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член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колективу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готелю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стає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єдиним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цілим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тими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послугами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надає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готель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4869160"/>
            <a:ext cx="8172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Культура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поведінки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готельного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працівника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містить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собі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складові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зовнішньої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внутрішньої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культури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людини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саме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правила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стосунків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звертання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уміння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правильно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виражати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свої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думки,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дотримуватися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мовного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етикету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Ввічливість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свідчить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 культуру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людини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ставлення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колективу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Для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готельного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працівника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дуже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важливо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тактовним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взаєминах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гостями,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постійно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пам'ятати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повагу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людини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ages (6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2852936"/>
            <a:ext cx="3816424" cy="2088232"/>
          </a:xfrm>
          <a:prstGeom prst="rect">
            <a:avLst/>
          </a:prstGeom>
        </p:spPr>
      </p:pic>
      <p:pic>
        <p:nvPicPr>
          <p:cNvPr id="6" name="Рисунок 5" descr="с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2924944"/>
            <a:ext cx="3744416" cy="20162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images (8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79912" y="764704"/>
            <a:ext cx="3384376" cy="1743075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416344"/>
            <a:ext cx="8172400" cy="4441656"/>
          </a:xfrm>
        </p:spPr>
        <p:txBody>
          <a:bodyPr>
            <a:normAutofit/>
          </a:bodyPr>
          <a:lstStyle/>
          <a:p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поглиблення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спеціалізації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ресторанів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формування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нових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напрямів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сучасної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кулінарії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створення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міжнародних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ресторанних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ланцюгів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удосконалення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форм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впровадження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досягнень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науково-технічного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прогресу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Новими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напрямами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сучасної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кулінарії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200" i="1" dirty="0" err="1" smtClean="0">
                <a:latin typeface="Times New Roman" pitchFamily="18" charset="0"/>
                <a:cs typeface="Times New Roman" pitchFamily="18" charset="0"/>
              </a:rPr>
              <a:t>фьюжн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молекулярна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кулінарія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поглиблення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спеціалізації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готельних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ресторанних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закладів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утворення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міжнародних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готельних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ресторанних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ланцюгів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розвиток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мережі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малих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впровадження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індустрію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гостинності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комп'ютерних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технологій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ages (7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707904" cy="2348880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707904" y="0"/>
            <a:ext cx="4320480" cy="620688"/>
          </a:xfrm>
        </p:spPr>
        <p:txBody>
          <a:bodyPr>
            <a:normAutofit/>
          </a:bodyPr>
          <a:lstStyle/>
          <a:p>
            <a:r>
              <a:rPr lang="uk-UA" dirty="0" smtClean="0"/>
              <a:t>Нові тенденції:</a:t>
            </a:r>
            <a:endParaRPr lang="ru-RU" dirty="0"/>
          </a:p>
        </p:txBody>
      </p:sp>
      <p:pic>
        <p:nvPicPr>
          <p:cNvPr id="6" name="Рисунок 5" descr="Без названия (3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56176" y="1916832"/>
            <a:ext cx="2987824" cy="18478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7239000" cy="554320"/>
          </a:xfrm>
          <a:noFill/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uk-UA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Список рекомендованих джерел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96752"/>
            <a:ext cx="7344816" cy="5256584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Культура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готельно-ресторанної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справи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опорний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конспект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лекцій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/ С.Г. Радченко. – К. : КНТЕУ, 2009. – 58 с.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Проектування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готелів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навчальний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посібник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/ за ред. А.А.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Мазаракі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– К. : КНТЕУ, 2012. – 340 с.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Проектування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закладів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ресторанного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навчальний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посібник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/ за ред. А.А.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Мазаракі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– К. : КНТЕУ, 2010. – 340 с.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Шаповал С.Л.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Устаткування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закладів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ресторанного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Механічне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устаткування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навчальний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посібник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/ С.Л. Шаповал, І.І.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Тарасенко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О.П.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Шинкаренко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за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ред.. А.А.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Мазаракі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– К. : КНТЕУ, 2010. – 240 с.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Радченко Л.О.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Особливості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ресторанного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сервісу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Обслуговування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іноземних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туристів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навчальний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посібник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/ Л.О. Радченко, П.П. Пивоваров, О.В.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Новікова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Л.Д.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Льовшина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А.М.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Ніколаєнко-Ломакіна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– Х. 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Світ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книг, 2012. – 288с.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Джурик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Н.Р.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Основи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технології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закладів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ресторанного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навчальний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посібник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/ Н.Р.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Джурик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Львів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Ліга-Прес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2012. – 358с.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43</TotalTime>
  <Words>590</Words>
  <Application>Microsoft Office PowerPoint</Application>
  <PresentationFormat>Экран (4:3)</PresentationFormat>
  <Paragraphs>33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Изящная</vt:lpstr>
      <vt:lpstr>“ Культура готельно-ресторанної справи ” </vt:lpstr>
      <vt:lpstr>Мета курсу:</vt:lpstr>
      <vt:lpstr>Компетенції :</vt:lpstr>
      <vt:lpstr>Слайд 4</vt:lpstr>
      <vt:lpstr>Слайд 5</vt:lpstr>
      <vt:lpstr>Слайд 6</vt:lpstr>
      <vt:lpstr>Нові тенденції:</vt:lpstr>
      <vt:lpstr>Список рекомендованих джерел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“Культура готельно-ресторанної справи” </dc:title>
  <dc:creator>Юдін Ілля Дмитрович</dc:creator>
  <cp:lastModifiedBy>iyudin</cp:lastModifiedBy>
  <cp:revision>7</cp:revision>
  <dcterms:created xsi:type="dcterms:W3CDTF">2021-01-20T13:16:29Z</dcterms:created>
  <dcterms:modified xsi:type="dcterms:W3CDTF">2021-01-21T14:55:14Z</dcterms:modified>
</cp:coreProperties>
</file>