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2" r:id="rId3"/>
    <p:sldId id="295" r:id="rId4"/>
    <p:sldId id="300" r:id="rId5"/>
    <p:sldId id="298" r:id="rId6"/>
    <p:sldId id="301" r:id="rId7"/>
    <p:sldId id="299" r:id="rId8"/>
    <p:sldId id="291" r:id="rId9"/>
    <p:sldId id="292" r:id="rId10"/>
    <p:sldId id="283" r:id="rId11"/>
    <p:sldId id="296" r:id="rId12"/>
    <p:sldId id="302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і слайди" id="{A20B76A2-4316-477D-AF86-7429618BC60A}">
          <p14:sldIdLst>
            <p14:sldId id="257"/>
            <p14:sldId id="262"/>
            <p14:sldId id="295"/>
            <p14:sldId id="300"/>
            <p14:sldId id="298"/>
            <p14:sldId id="301"/>
            <p14:sldId id="299"/>
            <p14:sldId id="291"/>
            <p14:sldId id="292"/>
            <p14:sldId id="283"/>
            <p14:sldId id="296"/>
            <p14:sldId id="302"/>
          </p14:sldIdLst>
        </p14:section>
        <p14:section name="Звичані інформаційні слайди" id="{400A2E87-DEDA-4406-A499-17582B27285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еркашина Татьяна Александровна" initials="ЧТА" lastIdx="1" clrIdx="0">
    <p:extLst>
      <p:ext uri="{19B8F6BF-5375-455C-9EA6-DF929625EA0E}">
        <p15:presenceInfo xmlns:p15="http://schemas.microsoft.com/office/powerpoint/2012/main" userId="S-1-5-21-1292428093-1606980848-1957994488-13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3DB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5256" autoAdjust="0"/>
  </p:normalViewPr>
  <p:slideViewPr>
    <p:cSldViewPr snapToGrid="0">
      <p:cViewPr varScale="1">
        <p:scale>
          <a:sx n="76" d="100"/>
          <a:sy n="76" d="100"/>
        </p:scale>
        <p:origin x="68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28371721712685E-2"/>
          <c:y val="5.3376213259213691E-2"/>
          <c:w val="0.94940598571011958"/>
          <c:h val="0.70811885993836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98425217920672E-3"/>
                  <c:y val="-7.02617054894866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42-4307-9DAC-4A579A6492A4}"/>
                </c:ext>
              </c:extLst>
            </c:dLbl>
            <c:dLbl>
              <c:idx val="1"/>
              <c:layout>
                <c:manualLayout>
                  <c:x val="-2.0222413996873627E-2"/>
                  <c:y val="-5.14588616792293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60-4F4E-AFE6-A0D7358791B8}"/>
                </c:ext>
              </c:extLst>
            </c:dLbl>
            <c:dLbl>
              <c:idx val="2"/>
              <c:layout>
                <c:manualLayout>
                  <c:x val="-6.796850435841344E-3"/>
                  <c:y val="2.34205684964953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91-48E7-B095-5CA5373DC661}"/>
                </c:ext>
              </c:extLst>
            </c:dLbl>
            <c:dLbl>
              <c:idx val="3"/>
              <c:layout>
                <c:manualLayout>
                  <c:x val="-5.6640420298678697E-3"/>
                  <c:y val="-9.368227398598159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C91-48E7-B095-5CA5373DC661}"/>
                </c:ext>
              </c:extLst>
            </c:dLbl>
            <c:dLbl>
              <c:idx val="4"/>
              <c:layout>
                <c:manualLayout>
                  <c:x val="5.664042029867704E-3"/>
                  <c:y val="-2.34205684964953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60-4F4E-AFE6-A0D7358791B8}"/>
                </c:ext>
              </c:extLst>
            </c:dLbl>
            <c:dLbl>
              <c:idx val="5"/>
              <c:layout>
                <c:manualLayout>
                  <c:x val="-2.4221584460009413E-3"/>
                  <c:y val="1.43160530108892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91-48E7-B095-5CA5373DC661}"/>
                </c:ext>
              </c:extLst>
            </c:dLbl>
            <c:dLbl>
              <c:idx val="6"/>
              <c:layout>
                <c:manualLayout>
                  <c:x val="5.6640420298677873E-3"/>
                  <c:y val="1.40523410978971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60-4F4E-AFE6-A0D7358791B8}"/>
                </c:ext>
              </c:extLst>
            </c:dLbl>
            <c:dLbl>
              <c:idx val="7"/>
              <c:layout>
                <c:manualLayout>
                  <c:x val="4.9931875399995091E-3"/>
                  <c:y val="-2.3088623431195032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91-48E7-B095-5CA5373DC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Лист1!$B$2:$B$9</c:f>
              <c:numCache>
                <c:formatCode>0.0%</c:formatCode>
                <c:ptCount val="8"/>
                <c:pt idx="0">
                  <c:v>0.71399999999999997</c:v>
                </c:pt>
                <c:pt idx="1">
                  <c:v>0.69</c:v>
                </c:pt>
                <c:pt idx="2">
                  <c:v>0.61699999999999999</c:v>
                </c:pt>
                <c:pt idx="3">
                  <c:v>0.68300000000000005</c:v>
                </c:pt>
                <c:pt idx="4">
                  <c:v>0.66500000000000004</c:v>
                </c:pt>
                <c:pt idx="5">
                  <c:v>0.83599999999999997</c:v>
                </c:pt>
                <c:pt idx="6">
                  <c:v>0.71899999999999997</c:v>
                </c:pt>
                <c:pt idx="7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60-4F4E-AFE6-A0D7358791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484139567347467E-2"/>
                  <c:y val="-3.513177481436980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702887546466332E-2"/>
                      <c:h val="3.372561863495336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1460-4F4E-AFE6-A0D7358791B8}"/>
                </c:ext>
              </c:extLst>
            </c:dLbl>
            <c:dLbl>
              <c:idx val="1"/>
              <c:layout>
                <c:manualLayout>
                  <c:x val="1.0539667248680435E-2"/>
                  <c:y val="7.02617054894860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60-4F4E-AFE6-A0D7358791B8}"/>
                </c:ext>
              </c:extLst>
            </c:dLbl>
            <c:dLbl>
              <c:idx val="2"/>
              <c:layout>
                <c:manualLayout>
                  <c:x val="2.0882564785268096E-2"/>
                  <c:y val="4.878670390352643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60,9%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460-4F4E-AFE6-A0D7358791B8}"/>
                </c:ext>
              </c:extLst>
            </c:dLbl>
            <c:dLbl>
              <c:idx val="3"/>
              <c:layout>
                <c:manualLayout>
                  <c:x val="1.9848141235340865E-2"/>
                  <c:y val="6.17786649317000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60-4F4E-AFE6-A0D7358791B8}"/>
                </c:ext>
              </c:extLst>
            </c:dLbl>
            <c:dLbl>
              <c:idx val="4"/>
              <c:layout>
                <c:manualLayout>
                  <c:x val="9.5052436987531595E-3"/>
                  <c:y val="7.93643768358406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60-4F4E-AFE6-A0D7358791B8}"/>
                </c:ext>
              </c:extLst>
            </c:dLbl>
            <c:dLbl>
              <c:idx val="5"/>
              <c:layout>
                <c:manualLayout>
                  <c:x val="6.796850435841344E-3"/>
                  <c:y val="-1.073430322397355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60-4F4E-AFE6-A0D7358791B8}"/>
                </c:ext>
              </c:extLst>
            </c:dLbl>
            <c:dLbl>
              <c:idx val="6"/>
              <c:layout>
                <c:manualLayout>
                  <c:x val="1.0687289131506123E-2"/>
                  <c:y val="7.02617054894861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42-4307-9DAC-4A579A6492A4}"/>
                </c:ext>
              </c:extLst>
            </c:dLbl>
            <c:dLbl>
              <c:idx val="7"/>
              <c:layout>
                <c:manualLayout>
                  <c:x val="1.5362130750173378E-2"/>
                  <c:y val="9.87979162701767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60-4F4E-AFE6-A0D7358791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Лист1!$C$2:$C$9</c:f>
              <c:numCache>
                <c:formatCode>0.0%</c:formatCode>
                <c:ptCount val="8"/>
                <c:pt idx="0">
                  <c:v>0.3</c:v>
                </c:pt>
                <c:pt idx="1">
                  <c:v>0.77800000000000002</c:v>
                </c:pt>
                <c:pt idx="2">
                  <c:v>0.63100000000000001</c:v>
                </c:pt>
                <c:pt idx="3">
                  <c:v>0.75</c:v>
                </c:pt>
                <c:pt idx="4">
                  <c:v>0.5</c:v>
                </c:pt>
                <c:pt idx="5">
                  <c:v>0.88100000000000001</c:v>
                </c:pt>
                <c:pt idx="6">
                  <c:v>0.88200000000000001</c:v>
                </c:pt>
                <c:pt idx="7">
                  <c:v>0.35699999999999998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460-4F4E-AFE6-A0D7358791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19598116088711"/>
          <c:y val="0"/>
          <c:w val="0.66044719561429055"/>
          <c:h val="0.91445396116985911"/>
        </c:manualLayout>
      </c:layout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9E-4A87-AB3E-7373230C5B5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9E-4A87-AB3E-7373230C5B5B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9E-4A87-AB3E-7373230C5B5B}"/>
              </c:ext>
            </c:extLst>
          </c:dPt>
          <c:dPt>
            <c:idx val="3"/>
            <c:bubble3D val="0"/>
            <c:spPr>
              <a:solidFill>
                <a:srgbClr val="FF43D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9E-4A87-AB3E-7373230C5B5B}"/>
              </c:ext>
            </c:extLst>
          </c:dPt>
          <c:dLbls>
            <c:dLbl>
              <c:idx val="1"/>
              <c:layout>
                <c:manualLayout>
                  <c:x val="-3.0725921994165326E-2"/>
                  <c:y val="-0.265823710481114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9E-4A87-AB3E-7373230C5B5B}"/>
                </c:ext>
              </c:extLst>
            </c:dLbl>
            <c:dLbl>
              <c:idx val="2"/>
              <c:layout>
                <c:manualLayout>
                  <c:x val="0.1304336632484436"/>
                  <c:y val="0.1318770293733254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9E-4A87-AB3E-7373230C5B5B}"/>
                </c:ext>
              </c:extLst>
            </c:dLbl>
            <c:dLbl>
              <c:idx val="3"/>
              <c:layout>
                <c:manualLayout>
                  <c:x val="4.4747291203984119E-3"/>
                  <c:y val="7.0736767434440939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9E-4A87-AB3E-7373230C5B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4"/>
                <c:pt idx="0">
                  <c:v>"відмінно"</c:v>
                </c:pt>
                <c:pt idx="1">
                  <c:v>"відмінно, "добре"</c:v>
                </c:pt>
                <c:pt idx="2">
                  <c:v>"задовільно"</c:v>
                </c:pt>
                <c:pt idx="3">
                  <c:v>"незадовільно"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19.5</c:v>
                </c:pt>
                <c:pt idx="1">
                  <c:v>56.5</c:v>
                </c:pt>
                <c:pt idx="2">
                  <c:v>21.9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9E-4A87-AB3E-7373230C5B5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288504085655843E-2"/>
          <c:y val="0"/>
          <c:w val="0.67452798100609734"/>
          <c:h val="0.89071036725350994"/>
        </c:manualLayout>
      </c:layout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7D-4403-B322-C8DF516F77F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7D-4403-B322-C8DF516F77F5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7D-4403-B322-C8DF516F77F5}"/>
              </c:ext>
            </c:extLst>
          </c:dPt>
          <c:dPt>
            <c:idx val="3"/>
            <c:bubble3D val="0"/>
            <c:spPr>
              <a:solidFill>
                <a:srgbClr val="FF43D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97D-4403-B322-C8DF516F77F5}"/>
              </c:ext>
            </c:extLst>
          </c:dPt>
          <c:dLbls>
            <c:dLbl>
              <c:idx val="1"/>
              <c:layout>
                <c:manualLayout>
                  <c:x val="-3.0725921994165326E-2"/>
                  <c:y val="-0.265823710481114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7D-4403-B322-C8DF516F77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4"/>
                <c:pt idx="0">
                  <c:v>"відмінно"</c:v>
                </c:pt>
                <c:pt idx="1">
                  <c:v>"відмінно, "добре"</c:v>
                </c:pt>
                <c:pt idx="2">
                  <c:v>"задовільно"</c:v>
                </c:pt>
                <c:pt idx="3">
                  <c:v>"незадовільно"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26.9</c:v>
                </c:pt>
                <c:pt idx="1">
                  <c:v>40.799999999999997</c:v>
                </c:pt>
                <c:pt idx="2">
                  <c:v>25.2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97D-4403-B322-C8DF516F77F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97762765169434"/>
          <c:y val="4.0786430067011603E-2"/>
          <c:w val="0.85402237234830569"/>
          <c:h val="0.617127006122590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8602397293275463E-2"/>
                  <c:y val="-4.56884738112758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95,7%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F4D-4D57-B3EF-9D3CE4C64A08}"/>
                </c:ext>
              </c:extLst>
            </c:dLbl>
            <c:dLbl>
              <c:idx val="1"/>
              <c:layout>
                <c:manualLayout>
                  <c:x val="-5.1628371925077278E-2"/>
                  <c:y val="-5.50227557816880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35D-46BA-A88C-9688B46B836C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95,4%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4F-4235-880D-534BA72AFB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2024/2025 року</c:v>
                </c:pt>
                <c:pt idx="1">
                  <c:v>літня  сесія 2024/2025 року</c:v>
                </c:pt>
                <c:pt idx="2">
                  <c:v>зимова сесія 2025/2026 року</c:v>
                </c:pt>
                <c:pt idx="3">
                  <c:v>літня  сесія 2025/2026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0.95699999999999996</c:v>
                </c:pt>
                <c:pt idx="1">
                  <c:v>0.94</c:v>
                </c:pt>
                <c:pt idx="2">
                  <c:v>0.95399999999999996</c:v>
                </c:pt>
                <c:pt idx="3" formatCode="0%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4D-4D57-B3EF-9D3CE4C64A0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92766572126298"/>
          <c:y val="3.1261186786788395E-2"/>
          <c:w val="0.87575858679821283"/>
          <c:h val="0.633668284518577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701559762766178E-2"/>
                  <c:y val="-6.13415166871495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7BA-485B-8247-92AC60B5B37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88,4%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5B-4B3D-8E19-8BB519A0360E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91,6%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7BA-485B-8247-92AC60B5B3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2024/2025 року</c:v>
                </c:pt>
                <c:pt idx="1">
                  <c:v>літня  сесія 2024/2025 року</c:v>
                </c:pt>
                <c:pt idx="2">
                  <c:v>зимова  сесія 2025/2026 року</c:v>
                </c:pt>
                <c:pt idx="3">
                  <c:v>літня  сесія 2025/2026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0.91400000000000003</c:v>
                </c:pt>
                <c:pt idx="1">
                  <c:v>0.88400000000000001</c:v>
                </c:pt>
                <c:pt idx="2">
                  <c:v>0.91600000000000004</c:v>
                </c:pt>
                <c:pt idx="3" formatCode="0%">
                  <c:v>0.93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BA-485B-8247-92AC60B5B37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08694225721784"/>
          <c:y val="1.7067865370929546E-2"/>
          <c:w val="0.86883973097112843"/>
          <c:h val="0.7528678006273281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11811023622047E-2"/>
                  <c:y val="4.3892471480374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39-4DB0-826B-D91F5E34DA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2024/2025 року</c:v>
                </c:pt>
                <c:pt idx="1">
                  <c:v>літня   сесія 2024/2025 року</c:v>
                </c:pt>
                <c:pt idx="2">
                  <c:v>зимова  сесія 2025/2026 року</c:v>
                </c:pt>
                <c:pt idx="3">
                  <c:v>літня   сесія 2025/2026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0.51200000000000001</c:v>
                </c:pt>
                <c:pt idx="1">
                  <c:v>0.60499999999999998</c:v>
                </c:pt>
                <c:pt idx="2">
                  <c:v>0.67</c:v>
                </c:pt>
                <c:pt idx="3">
                  <c:v>0.67700000000000005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39-4DB0-826B-D91F5E34DA7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93951039"/>
        <c:axId val="1893937119"/>
      </c:lineChart>
      <c:catAx>
        <c:axId val="1893951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93937119"/>
        <c:crosses val="autoZero"/>
        <c:auto val="1"/>
        <c:lblAlgn val="ctr"/>
        <c:lblOffset val="100"/>
        <c:noMultiLvlLbl val="0"/>
      </c:catAx>
      <c:valAx>
        <c:axId val="1893937119"/>
        <c:scaling>
          <c:orientation val="minMax"/>
          <c:max val="1"/>
          <c:min val="0.30000000000000004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9395103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80561023622048"/>
          <c:y val="1.9522435853752431E-2"/>
          <c:w val="0.86166633858267716"/>
          <c:h val="0.72885741601650345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637740594925634E-2"/>
                  <c:y val="3.27618196473415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23-4474-BBEE-99F6D7A972F0}"/>
                </c:ext>
              </c:extLst>
            </c:dLbl>
            <c:dLbl>
              <c:idx val="1"/>
              <c:layout>
                <c:manualLayout>
                  <c:x val="-6.649081364829397E-2"/>
                  <c:y val="4.60683995762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63-4A42-8D08-51A2DAF8B6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зимова  сесія 2024/2025 року</c:v>
                </c:pt>
                <c:pt idx="1">
                  <c:v>літня  сесія 2024/2025 року</c:v>
                </c:pt>
                <c:pt idx="2">
                  <c:v>зимова  сесія 2025/2026 року</c:v>
                </c:pt>
                <c:pt idx="3">
                  <c:v>літня  сесія 2025/2026 року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0.83799999999999997</c:v>
                </c:pt>
                <c:pt idx="1">
                  <c:v>0.63200000000000001</c:v>
                </c:pt>
                <c:pt idx="2">
                  <c:v>0.77300000000000002</c:v>
                </c:pt>
                <c:pt idx="3" formatCode="0%">
                  <c:v>0.76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23-4474-BBEE-99F6D7A972F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in val="0.4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 cmpd="sng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166781589789135E-2"/>
          <c:y val="9.6590936832772228E-2"/>
          <c:w val="0.93947302090994766"/>
          <c:h val="0.70947274234128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1464256967666382E-2"/>
                  <c:y val="9.18644412623144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FF-4AF1-AEC4-6C101CFFEA62}"/>
                </c:ext>
              </c:extLst>
            </c:dLbl>
            <c:dLbl>
              <c:idx val="2"/>
              <c:layout>
                <c:manualLayout>
                  <c:x val="-3.3747946836984147E-3"/>
                  <c:y val="2.29661103155787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FF-4AF1-AEC4-6C101CFFEA62}"/>
                </c:ext>
              </c:extLst>
            </c:dLbl>
            <c:dLbl>
              <c:idx val="3"/>
              <c:layout>
                <c:manualLayout>
                  <c:x val="-1.5539867804222228E-3"/>
                  <c:y val="9.67797294587203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ADB-4CB7-9B1F-6AED8750778D}"/>
                </c:ext>
              </c:extLst>
            </c:dLbl>
            <c:dLbl>
              <c:idx val="4"/>
              <c:layout>
                <c:manualLayout>
                  <c:x val="-9.5885166837899917E-3"/>
                  <c:y val="-2.71356694042672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83,2%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601-4F9D-A0F5-0A1CEB44D8CD}"/>
                </c:ext>
              </c:extLst>
            </c:dLbl>
            <c:dLbl>
              <c:idx val="5"/>
              <c:layout>
                <c:manualLayout>
                  <c:x val="-1.7552498805729955E-2"/>
                  <c:y val="9.21271346633444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DB-4CB7-9B1F-6AED8750778D}"/>
                </c:ext>
              </c:extLst>
            </c:dLbl>
            <c:dLbl>
              <c:idx val="6"/>
              <c:layout>
                <c:manualLayout>
                  <c:x val="4.2049239692816013E-3"/>
                  <c:y val="1.02655086180035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01-4F9D-A0F5-0A1CEB44D8CD}"/>
                </c:ext>
              </c:extLst>
            </c:dLbl>
            <c:dLbl>
              <c:idx val="7"/>
              <c:layout>
                <c:manualLayout>
                  <c:x val="-1.3296889008134125E-2"/>
                  <c:y val="-3.73005998724914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0.88600000000000001</c:v>
                </c:pt>
                <c:pt idx="1">
                  <c:v>0.94199999999999995</c:v>
                </c:pt>
                <c:pt idx="2">
                  <c:v>0.95</c:v>
                </c:pt>
                <c:pt idx="3">
                  <c:v>0.92900000000000005</c:v>
                </c:pt>
                <c:pt idx="4" formatCode="0%">
                  <c:v>0.88600000000000001</c:v>
                </c:pt>
                <c:pt idx="5">
                  <c:v>0.97799999999999998</c:v>
                </c:pt>
                <c:pt idx="6">
                  <c:v>0.92100000000000004</c:v>
                </c:pt>
                <c:pt idx="7">
                  <c:v>0.93799999999999994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01-4F9D-A0F5-0A1CEB44D8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796307127089031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01-4F9D-A0F5-0A1CEB44D8CD}"/>
                </c:ext>
              </c:extLst>
            </c:dLbl>
            <c:dLbl>
              <c:idx val="1"/>
              <c:layout>
                <c:manualLayout>
                  <c:x val="1.3197802943399442E-2"/>
                  <c:y val="4.593230554675979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601-4F9D-A0F5-0A1CEB44D8CD}"/>
                </c:ext>
              </c:extLst>
            </c:dLbl>
            <c:dLbl>
              <c:idx val="2"/>
              <c:layout>
                <c:manualLayout>
                  <c:x val="2.1812607566110212E-2"/>
                  <c:y val="-1.36656460748576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01-4F9D-A0F5-0A1CEB44D8CD}"/>
                </c:ext>
              </c:extLst>
            </c:dLbl>
            <c:dLbl>
              <c:idx val="3"/>
              <c:layout>
                <c:manualLayout>
                  <c:x val="1.431234684587303E-2"/>
                  <c:y val="9.570737287646638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601-4F9D-A0F5-0A1CEB44D8CD}"/>
                </c:ext>
              </c:extLst>
            </c:dLbl>
            <c:dLbl>
              <c:idx val="4"/>
              <c:layout>
                <c:manualLayout>
                  <c:x val="3.4158991537765319E-3"/>
                  <c:y val="3.672776085254699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601-4F9D-A0F5-0A1CEB44D8CD}"/>
                </c:ext>
              </c:extLst>
            </c:dLbl>
            <c:dLbl>
              <c:idx val="5"/>
              <c:layout>
                <c:manualLayout>
                  <c:x val="1.0909657555312778E-2"/>
                  <c:y val="-1.9680579728937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01-4F9D-A0F5-0A1CEB44D8CD}"/>
                </c:ext>
              </c:extLst>
            </c:dLbl>
            <c:dLbl>
              <c:idx val="6"/>
              <c:layout>
                <c:manualLayout>
                  <c:x val="6.8549933176280499E-3"/>
                  <c:y val="-3.100792296103517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601-4F9D-A0F5-0A1CEB44D8CD}"/>
                </c:ext>
              </c:extLst>
            </c:dLbl>
            <c:dLbl>
              <c:idx val="7"/>
              <c:layout>
                <c:manualLayout>
                  <c:x val="1.4298698081441309E-2"/>
                  <c:y val="1.07029505357894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0.0%</c:formatCode>
                <c:ptCount val="9"/>
                <c:pt idx="0" formatCode="0%">
                  <c:v>1</c:v>
                </c:pt>
                <c:pt idx="1">
                  <c:v>1</c:v>
                </c:pt>
                <c:pt idx="2">
                  <c:v>0.96899999999999997</c:v>
                </c:pt>
                <c:pt idx="3">
                  <c:v>0.92300000000000004</c:v>
                </c:pt>
                <c:pt idx="4" formatCode="0%">
                  <c:v>0.5</c:v>
                </c:pt>
                <c:pt idx="5">
                  <c:v>0.99299999999999999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601-4F9D-A0F5-0A1CEB44D8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  <c:max val="1"/>
          <c:min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39324401939544651"/>
          <c:y val="0.9143150923610055"/>
          <c:w val="0.20934175086034554"/>
          <c:h val="7.4201831252304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D5CED-0D6A-4A61-95F9-48F5A16AFC03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D4A98-35E7-4F44-89C9-BE48D7274B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59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847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00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25.08.2026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351" y="1017037"/>
            <a:ext cx="10515600" cy="2411963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літньої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заліково-екзаменаційної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2025/2026 н. р.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4111" y="5132506"/>
            <a:ext cx="10515600" cy="1162756"/>
          </a:xfrm>
        </p:spPr>
        <p:txBody>
          <a:bodyPr anchor="t"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                                                Доповідач:   керівниця відділу забезпечення якості освіти</a:t>
            </a:r>
          </a:p>
          <a:p>
            <a:pPr algn="r"/>
            <a:r>
              <a:rPr lang="uk-UA" sz="2000" dirty="0">
                <a:solidFill>
                  <a:schemeClr val="tx1"/>
                </a:solidFill>
              </a:rPr>
              <a:t>                                                  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20584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2936393" y="2786880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54958" y="926729"/>
            <a:ext cx="9056511" cy="7769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E8FA6C-C686-190E-EEFE-D58B5FDEFDB9}"/>
              </a:ext>
            </a:extLst>
          </p:cNvPr>
          <p:cNvSpPr txBox="1"/>
          <p:nvPr/>
        </p:nvSpPr>
        <p:spPr>
          <a:xfrm>
            <a:off x="699076" y="2331285"/>
            <a:ext cx="74548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Логопедія – 0 (1 особа);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освіта (Фізична культура) – 0 (1 особа);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 – 0 (1 особа);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про землю – 0 (1 особа).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3F78EBE-4774-DB67-AB08-7E8B6CC9EBD1}"/>
              </a:ext>
            </a:extLst>
          </p:cNvPr>
          <p:cNvSpPr/>
          <p:nvPr/>
        </p:nvSpPr>
        <p:spPr>
          <a:xfrm>
            <a:off x="7900516" y="2229010"/>
            <a:ext cx="2177143" cy="23999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05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1B3DE-311C-2F44-7D48-0E1121FE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60844"/>
            <a:ext cx="10515600" cy="617369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1E468D-B09A-98FE-67F0-654EDE92C8F3}"/>
              </a:ext>
            </a:extLst>
          </p:cNvPr>
          <p:cNvSpPr txBox="1"/>
          <p:nvPr/>
        </p:nvSpPr>
        <p:spPr>
          <a:xfrm>
            <a:off x="182580" y="795925"/>
            <a:ext cx="11653736" cy="590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180340" algn="l"/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Затвердити результати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літньої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2025/2026 н. р.  </a:t>
            </a:r>
          </a:p>
          <a:p>
            <a:pPr lvl="0" algn="just">
              <a:lnSpc>
                <a:spcPct val="115000"/>
              </a:lnSpc>
              <a:tabLst>
                <a:tab pos="180340" algn="l"/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</a:t>
            </a:r>
          </a:p>
          <a:p>
            <a:pPr lvl="0" algn="just">
              <a:lnSpc>
                <a:spcPct val="115000"/>
              </a:lnSpc>
              <a:tabLst>
                <a:tab pos="180340" algn="l"/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Деканам факультетів спільно із завідувачами кафедр і гарантами ОП:</a:t>
            </a:r>
          </a:p>
          <a:p>
            <a:pPr marL="361950" lvl="0" indent="180975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розглянути результати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літньої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та її динаміку на засіданнях кафедр, науково-методичних та вчених рад факультетів для визначення напрямів підвищення рівня успішності та якості знань здобувачів вищої освіти;</a:t>
            </a:r>
          </a:p>
          <a:p>
            <a:pPr marL="361950" lvl="0" indent="180975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залучати науково-педагогічних працівників, які викладають на освітніх програмах, що реалізуються на факультетах, до обговорення питань динаміки успішності та якості знань здобувачів; </a:t>
            </a:r>
          </a:p>
          <a:p>
            <a:pPr marL="361950" lvl="0" indent="180975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 разі необхідності, ініціювати перегляд та удосконалення навчально-методичного забезпечення освітніх програм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60363" lvl="0" algn="just">
              <a:lnSpc>
                <a:spcPct val="115000"/>
              </a:lnSpc>
              <a:tabLst>
                <a:tab pos="630555" algn="l"/>
              </a:tabLst>
            </a:pPr>
            <a:endParaRPr lang="uk-UA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 startAt="3"/>
              <a:tabLst>
                <a:tab pos="270510" algn="l"/>
                <a:tab pos="630555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Деканам факультетів спільно із заступниками деканів із забезпечення якості освіти здійснювати контрольно-моніторингові функції щодо кореляції відвідувань здобувачами навчальних занять та складання ними форм контролю.</a:t>
            </a:r>
          </a:p>
        </p:txBody>
      </p:sp>
    </p:spTree>
    <p:extLst>
      <p:ext uri="{BB962C8B-B14F-4D97-AF65-F5344CB8AC3E}">
        <p14:creationId xmlns:p14="http://schemas.microsoft.com/office/powerpoint/2010/main" val="3409698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4763-5156-6A13-9ACF-4DAE68B9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1E21F-17EA-60E2-A7FC-C2A81B33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60844"/>
            <a:ext cx="10515600" cy="617369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CF3CE-CC93-7941-1EC5-6774A943F539}"/>
              </a:ext>
            </a:extLst>
          </p:cNvPr>
          <p:cNvSpPr txBox="1"/>
          <p:nvPr/>
        </p:nvSpPr>
        <p:spPr>
          <a:xfrm>
            <a:off x="182580" y="1042577"/>
            <a:ext cx="11653736" cy="4977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lvl="0" indent="-271463" algn="just">
              <a:lnSpc>
                <a:spcPct val="100000"/>
              </a:lnSpc>
              <a:spcAft>
                <a:spcPts val="800"/>
              </a:spcAft>
              <a:tabLst>
                <a:tab pos="180340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В.о. д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екана факультету медицини, здоров’я та спорту Головченко І.В. проаналізувати причини істотного погіршення показників успішності (на 50% на денній формі) та якості знань (на 41,3% на заочній формі) (спеціальності колишнього медичного факультету) та розробити план коригувальних </a:t>
            </a:r>
            <a:r>
              <a:rPr lang="uk-UA" sz="2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 з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запобігання погіршенню якості освітнього процесу та підвищення рівня навчальних досягнень здобувачів під час підсумкового контролю.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  <a:tabLst>
                <a:tab pos="180340" algn="l"/>
              </a:tabLst>
            </a:pPr>
            <a:endParaRPr lang="uk-UA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  <a:tabLst>
                <a:tab pos="180340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Керівниці відділу забезпечення якості освіти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Черкашиній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Т.О.:</a:t>
            </a:r>
          </a:p>
          <a:p>
            <a:pPr marL="457200" lvl="0" indent="-457200" algn="just">
              <a:spcAft>
                <a:spcPts val="800"/>
              </a:spcAft>
              <a:buAutoNum type="arabicParenR"/>
              <a:tabLst>
                <a:tab pos="180340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оприлюднити узагальнені аналітичні результати сесії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літньої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2025/2026 н. р. 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офіційному сайті вишу;</a:t>
            </a:r>
          </a:p>
          <a:p>
            <a:pPr marL="457200" indent="-457200" algn="just">
              <a:spcAft>
                <a:spcPts val="800"/>
              </a:spcAft>
              <a:buFontTx/>
              <a:buAutoNum type="arabicParenR"/>
              <a:tabLst>
                <a:tab pos="180340" algn="l"/>
              </a:tabLst>
            </a:pP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зимової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2026/2027 </a:t>
            </a:r>
            <a:r>
              <a:rPr lang="uk-UA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здійснити контрольний моніторинг аналізу успішності та якості знань здобувачів вищої освіти.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  <a:tabLst>
                <a:tab pos="180340" algn="l"/>
              </a:tabLst>
            </a:pPr>
            <a:endParaRPr lang="uk-UA" sz="19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34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9344" y="1001745"/>
            <a:ext cx="4715933" cy="73353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Денна форма навчання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0223" y="2182604"/>
            <a:ext cx="5537799" cy="377997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1450 здобувачів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11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1439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102 здобувача (7,1%)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0" y="1009669"/>
            <a:ext cx="4715933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 форма навчання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517534" y="2216555"/>
            <a:ext cx="5674466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381 здобувачі</a:t>
            </a:r>
            <a:endParaRPr lang="uk-UA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6 здобувачів</a:t>
            </a:r>
            <a:endParaRPr lang="uk-UA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375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 8 здобувачів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2,1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uk-UA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7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36377447-5DE9-95A9-9EC3-592BFE6FF24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44101944"/>
              </p:ext>
            </p:extLst>
          </p:nvPr>
        </p:nvGraphicFramePr>
        <p:xfrm>
          <a:off x="6172200" y="2064728"/>
          <a:ext cx="6019800" cy="4630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E6BD64-CABE-CF60-99A1-09A7F2717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179" y="162325"/>
            <a:ext cx="7382486" cy="1012024"/>
          </a:xfrm>
          <a:prstGeom prst="rect">
            <a:avLst/>
          </a:prstGeom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3C271AFD-2AA9-B749-6FF4-70FE417CF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202494"/>
              </p:ext>
            </p:extLst>
          </p:nvPr>
        </p:nvGraphicFramePr>
        <p:xfrm>
          <a:off x="6096000" y="1982282"/>
          <a:ext cx="5486400" cy="448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EC84A6A1-756A-FFB7-7562-B27AF8E91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661729"/>
              </p:ext>
            </p:extLst>
          </p:nvPr>
        </p:nvGraphicFramePr>
        <p:xfrm>
          <a:off x="5977270" y="1982282"/>
          <a:ext cx="6214730" cy="469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Діаграма 10">
            <a:extLst>
              <a:ext uri="{FF2B5EF4-FFF2-40B4-BE49-F238E27FC236}">
                <a16:creationId xmlns:a16="http://schemas.microsoft.com/office/drawing/2014/main" id="{3EF36F6A-9340-FAD1-7D52-1DDD2BFAB8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9791128"/>
              </p:ext>
            </p:extLst>
          </p:nvPr>
        </p:nvGraphicFramePr>
        <p:xfrm>
          <a:off x="-1" y="2160434"/>
          <a:ext cx="6422065" cy="453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44729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2024/2025 – 2025/2026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н.р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24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6C91176-3D2D-DE62-D18D-06CBC81B2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526912"/>
              </p:ext>
            </p:extLst>
          </p:nvPr>
        </p:nvGraphicFramePr>
        <p:xfrm>
          <a:off x="6096000" y="2426379"/>
          <a:ext cx="6195237" cy="443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997AD080-E373-9647-AD25-6E933BED1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109092"/>
              </p:ext>
            </p:extLst>
          </p:nvPr>
        </p:nvGraphicFramePr>
        <p:xfrm>
          <a:off x="0" y="2426379"/>
          <a:ext cx="6195237" cy="4333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8951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06" y="1174875"/>
            <a:ext cx="10593388" cy="72548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95D14B8-7EEF-3477-BB8D-19D7E9E49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897496"/>
            <a:ext cx="6019800" cy="525535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літньою сесією маємо:</a:t>
            </a:r>
          </a:p>
          <a:p>
            <a:pPr marL="0" lvl="0" indent="0">
              <a:buNone/>
            </a:pP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динаміки показника абсолютної успішності на факультетах:</a:t>
            </a: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 виховання та спорту – 42%;</a:t>
            </a: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психології, історії та соціології – 3%;</a:t>
            </a: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 і права – 3%;</a:t>
            </a: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– 1%.</a:t>
            </a:r>
          </a:p>
          <a:p>
            <a:pPr marL="0" lvl="0" indent="0">
              <a:buNone/>
            </a:pPr>
            <a:endParaRPr lang="uk-UA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показнику успішності спостерігається на медичному факультеті - 50%.</a:t>
            </a:r>
          </a:p>
          <a:p>
            <a:pPr marL="0" indent="0">
              <a:buNone/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Порівнюючи дані абсолютної успішності з минулорічною літньою сесією, </a:t>
            </a: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змінилась</a:t>
            </a:r>
            <a:r>
              <a:rPr lang="uk-UA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на факультетах:</a:t>
            </a:r>
          </a:p>
          <a:p>
            <a:pPr lvl="0" fontAlgn="base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 – 100%;</a:t>
            </a:r>
          </a:p>
          <a:p>
            <a:pPr lvl="0" fontAlgn="base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комп’ютерних наук, фізики та математики – 100 %.</a:t>
            </a:r>
          </a:p>
          <a:p>
            <a:pPr>
              <a:buNone/>
            </a:pPr>
            <a:br>
              <a:rPr lang="ru-RU" sz="1200" dirty="0"/>
            </a:br>
            <a:endParaRPr lang="uk-UA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6A0D7A6-E384-6DC8-BF18-A5ADFE2AA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" y="2005872"/>
            <a:ext cx="5923812" cy="49385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2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літньою сесією маємо:</a:t>
            </a:r>
            <a:endParaRPr lang="uk-UA" sz="2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динаміки показника абсолютної успішності на факультетах: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 виховання та спорту – на 14,3%;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педагогічному – на 13,9%;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комп'ютерних наук,  фізики та математики – на 4,9%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– на  9,6%;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 і права – на 1,6%.</a:t>
            </a:r>
          </a:p>
          <a:p>
            <a:pPr marL="0" indent="0">
              <a:buNone/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зменшився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порівнянні з минулим роком на факультетах: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психології, історії та соціології – на 0,5%;</a:t>
            </a: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і екології – на 3,9%.</a:t>
            </a:r>
          </a:p>
          <a:p>
            <a:pPr marL="0" indent="0">
              <a:buNone/>
            </a:pPr>
            <a:r>
              <a:rPr lang="uk-UA" dirty="0"/>
              <a:t> </a:t>
            </a:r>
          </a:p>
          <a:p>
            <a:pPr marL="0" indent="0">
              <a:buNone/>
            </a:pPr>
            <a:endParaRPr lang="uk-UA" sz="1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літніх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59501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47" y="1315879"/>
            <a:ext cx="10951707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C9BE38-7636-E414-7D8A-ED028D7B2324}"/>
              </a:ext>
            </a:extLst>
          </p:cNvPr>
          <p:cNvSpPr txBox="1"/>
          <p:nvPr/>
        </p:nvSpPr>
        <p:spPr>
          <a:xfrm>
            <a:off x="291527" y="314400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2024/2025 -2025/2026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н.р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2400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3433711-716B-B7BD-4679-25524CB15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832953"/>
              </p:ext>
            </p:extLst>
          </p:nvPr>
        </p:nvGraphicFramePr>
        <p:xfrm>
          <a:off x="0" y="2399584"/>
          <a:ext cx="6096000" cy="429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B331D6B-A036-23B4-6182-BC21CF693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6522668"/>
              </p:ext>
            </p:extLst>
          </p:nvPr>
        </p:nvGraphicFramePr>
        <p:xfrm>
          <a:off x="6096001" y="2382329"/>
          <a:ext cx="6096000" cy="4475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6035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C9BE38-7636-E414-7D8A-ED028D7B2324}"/>
              </a:ext>
            </a:extLst>
          </p:cNvPr>
          <p:cNvSpPr txBox="1"/>
          <p:nvPr/>
        </p:nvSpPr>
        <p:spPr>
          <a:xfrm>
            <a:off x="282102" y="352907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літньої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uk-UA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59B34DD-693A-0FE1-19DB-735DD6CA1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2102" y="2055173"/>
            <a:ext cx="5715473" cy="51238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sz="27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сесії  показник якості знань здобувачів вищої освіти:</a:t>
            </a:r>
          </a:p>
          <a:p>
            <a:pPr marL="0" lvl="0" indent="0">
              <a:buNone/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збільшився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порівнянні з минулим роком на факультетах: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комп'ютерних наук,  фізики та математики – на 29,3%;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 виховання та спорту – на 26,8%;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 і права – на 26,3%;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і екології – на 22,3%;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психології, історії та соціології – на 20,2%;</a:t>
            </a:r>
          </a:p>
          <a:p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зменшився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порівнянні з минулим роком на факультетах:</a:t>
            </a:r>
          </a:p>
          <a:p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– на  1,8%;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педагогічному – на 1%.</a:t>
            </a:r>
          </a:p>
          <a:p>
            <a:pPr marL="0" indent="0">
              <a:buNone/>
            </a:pPr>
            <a:br>
              <a:rPr lang="uk-UA" b="0" dirty="0">
                <a:effectLst/>
              </a:rPr>
            </a:br>
            <a:endParaRPr lang="uk-UA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9C35685-AC88-6224-62C1-0527D9DB2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040071"/>
            <a:ext cx="5715472" cy="53238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sz="27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сесії  показник якості знань здобувачів вищої освіти:</a:t>
            </a:r>
          </a:p>
          <a:p>
            <a:pPr marL="0" indent="0">
              <a:buNone/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збільшився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порівнянні з минулим роком на факультетах: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 наук, фізики та математики –  на 26,7%;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 і права – на 20,2%;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 виховання та спорту – на 19%;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педагогічному – на 14,3%; 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психології, історії та соціології –  на 9,9%;</a:t>
            </a:r>
          </a:p>
          <a:p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зменшився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порівнянні з минулим роком на факультетах: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– на 41,3%;</a:t>
            </a:r>
          </a:p>
          <a:p>
            <a:pPr lvl="0" fontAlgn="base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 – на 14,4%. </a:t>
            </a:r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1763084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5D360-206E-64F3-BFEA-62A237CA8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421" y="262918"/>
            <a:ext cx="8766808" cy="810838"/>
          </a:xfrm>
          <a:prstGeom prst="rect">
            <a:avLst/>
          </a:prstGeom>
        </p:spPr>
      </p:pic>
      <p:graphicFrame>
        <p:nvGraphicFramePr>
          <p:cNvPr id="14" name="Объект 6">
            <a:extLst>
              <a:ext uri="{FF2B5EF4-FFF2-40B4-BE49-F238E27FC236}">
                <a16:creationId xmlns:a16="http://schemas.microsoft.com/office/drawing/2014/main" id="{769F0A8E-009B-2205-2646-B37FDEBA29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5697"/>
              </p:ext>
            </p:extLst>
          </p:nvPr>
        </p:nvGraphicFramePr>
        <p:xfrm>
          <a:off x="708535" y="939059"/>
          <a:ext cx="12225040" cy="5367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787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992DB-B694-42A2-5BC4-8B80CF2E7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664" y="335902"/>
            <a:ext cx="8632371" cy="733530"/>
          </a:xfrm>
        </p:spPr>
        <p:txBody>
          <a:bodyPr>
            <a:no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якості знань здобувачів за факультетами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4447FDE-5541-1B68-2DFF-D2043537F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366105"/>
              </p:ext>
            </p:extLst>
          </p:nvPr>
        </p:nvGraphicFramePr>
        <p:xfrm>
          <a:off x="338667" y="1208314"/>
          <a:ext cx="11211075" cy="542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01213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5312</TotalTime>
  <Words>830</Words>
  <Application>Microsoft Office PowerPoint</Application>
  <PresentationFormat>Широкий екран</PresentationFormat>
  <Paragraphs>141</Paragraphs>
  <Slides>12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Helvetica Bold</vt:lpstr>
      <vt:lpstr>Times New Roman</vt:lpstr>
      <vt:lpstr>Тема Office</vt:lpstr>
      <vt:lpstr>Про результати літньої заліково-екзаменаційної сесії 2025/2026 н. р.  денної та заочної форм навчання</vt:lpstr>
      <vt:lpstr>Денна форма навчання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Показник якості знань здобувачів за факультетами</vt:lpstr>
      <vt:lpstr>Нижче за 25% показник якості знань мають здобувачі освітніх програм першого (бакалаврського) рівня:</vt:lpstr>
      <vt:lpstr>Проєкт рішення:</vt:lpstr>
      <vt:lpstr>Проєкт рішення: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Черкашина Тетяна Олександрівна</cp:lastModifiedBy>
  <cp:revision>182</cp:revision>
  <dcterms:created xsi:type="dcterms:W3CDTF">2022-07-21T13:42:41Z</dcterms:created>
  <dcterms:modified xsi:type="dcterms:W3CDTF">2026-08-25T14:47:40Z</dcterms:modified>
</cp:coreProperties>
</file>