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3" r:id="rId5"/>
    <p:sldId id="264" r:id="rId6"/>
    <p:sldId id="265" r:id="rId7"/>
    <p:sldId id="259" r:id="rId8"/>
    <p:sldId id="266" r:id="rId9"/>
    <p:sldId id="267" r:id="rId10"/>
    <p:sldId id="268" r:id="rId11"/>
    <p:sldId id="269" r:id="rId12"/>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691" y="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6000" b="1" i="0">
                <a:solidFill>
                  <a:srgbClr val="252525"/>
                </a:solidFill>
                <a:latin typeface="Times New Roman"/>
                <a:cs typeface="Times New Roman"/>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4/4/2024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2000" cy="6858000"/>
          </a:xfrm>
          <a:prstGeom prst="rect">
            <a:avLst/>
          </a:prstGeom>
        </p:spPr>
      </p:pic>
      <p:pic>
        <p:nvPicPr>
          <p:cNvPr id="17" name="bg object 17"/>
          <p:cNvPicPr/>
          <p:nvPr/>
        </p:nvPicPr>
        <p:blipFill>
          <a:blip r:embed="rId3" cstate="print"/>
          <a:stretch>
            <a:fillRect/>
          </a:stretch>
        </p:blipFill>
        <p:spPr>
          <a:xfrm>
            <a:off x="0" y="-1523"/>
            <a:ext cx="2851404" cy="6859521"/>
          </a:xfrm>
          <a:prstGeom prst="rect">
            <a:avLst/>
          </a:prstGeom>
        </p:spPr>
      </p:pic>
      <p:sp>
        <p:nvSpPr>
          <p:cNvPr id="18" name="bg object 18"/>
          <p:cNvSpPr/>
          <p:nvPr/>
        </p:nvSpPr>
        <p:spPr>
          <a:xfrm>
            <a:off x="0" y="0"/>
            <a:ext cx="182880" cy="6858000"/>
          </a:xfrm>
          <a:custGeom>
            <a:avLst/>
            <a:gdLst/>
            <a:ahLst/>
            <a:cxnLst/>
            <a:rect l="l" t="t" r="r" b="b"/>
            <a:pathLst>
              <a:path w="182880" h="6858000">
                <a:moveTo>
                  <a:pt x="182880" y="0"/>
                </a:moveTo>
                <a:lnTo>
                  <a:pt x="0" y="0"/>
                </a:lnTo>
                <a:lnTo>
                  <a:pt x="0" y="6858000"/>
                </a:lnTo>
                <a:lnTo>
                  <a:pt x="182880" y="6858000"/>
                </a:lnTo>
                <a:lnTo>
                  <a:pt x="182880" y="0"/>
                </a:lnTo>
                <a:close/>
              </a:path>
            </a:pathLst>
          </a:custGeom>
          <a:solidFill>
            <a:srgbClr val="766E53"/>
          </a:solidFill>
        </p:spPr>
        <p:txBody>
          <a:bodyPr wrap="square" lIns="0" tIns="0" rIns="0" bIns="0" rtlCol="0"/>
          <a:lstStyle/>
          <a:p>
            <a:endParaRPr/>
          </a:p>
        </p:txBody>
      </p:sp>
      <p:sp>
        <p:nvSpPr>
          <p:cNvPr id="19" name="bg object 19"/>
          <p:cNvSpPr/>
          <p:nvPr/>
        </p:nvSpPr>
        <p:spPr>
          <a:xfrm>
            <a:off x="0" y="714756"/>
            <a:ext cx="1592580" cy="508000"/>
          </a:xfrm>
          <a:custGeom>
            <a:avLst/>
            <a:gdLst/>
            <a:ahLst/>
            <a:cxnLst/>
            <a:rect l="l" t="t" r="r" b="b"/>
            <a:pathLst>
              <a:path w="1592580" h="508000">
                <a:moveTo>
                  <a:pt x="0" y="0"/>
                </a:moveTo>
                <a:lnTo>
                  <a:pt x="0" y="503948"/>
                </a:lnTo>
                <a:lnTo>
                  <a:pt x="1245844" y="507491"/>
                </a:lnTo>
                <a:lnTo>
                  <a:pt x="1346200" y="507491"/>
                </a:lnTo>
                <a:lnTo>
                  <a:pt x="1350899" y="502665"/>
                </a:lnTo>
                <a:lnTo>
                  <a:pt x="1352423" y="501141"/>
                </a:lnTo>
                <a:lnTo>
                  <a:pt x="1354328" y="499617"/>
                </a:lnTo>
                <a:lnTo>
                  <a:pt x="1355852" y="497966"/>
                </a:lnTo>
                <a:lnTo>
                  <a:pt x="1584960" y="268858"/>
                </a:lnTo>
                <a:lnTo>
                  <a:pt x="1590246" y="261714"/>
                </a:lnTo>
                <a:lnTo>
                  <a:pt x="1592008" y="254571"/>
                </a:lnTo>
                <a:lnTo>
                  <a:pt x="1590246" y="247427"/>
                </a:lnTo>
                <a:lnTo>
                  <a:pt x="1584960" y="240283"/>
                </a:lnTo>
                <a:lnTo>
                  <a:pt x="1355852" y="11302"/>
                </a:lnTo>
                <a:lnTo>
                  <a:pt x="1350899" y="11302"/>
                </a:lnTo>
                <a:lnTo>
                  <a:pt x="1350899" y="6476"/>
                </a:lnTo>
                <a:lnTo>
                  <a:pt x="1346200" y="6476"/>
                </a:lnTo>
                <a:lnTo>
                  <a:pt x="1341374" y="1777"/>
                </a:lnTo>
                <a:lnTo>
                  <a:pt x="1245844" y="1777"/>
                </a:lnTo>
                <a:lnTo>
                  <a:pt x="0" y="0"/>
                </a:lnTo>
                <a:close/>
              </a:path>
            </a:pathLst>
          </a:custGeom>
          <a:solidFill>
            <a:srgbClr val="A42F0F"/>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6000" b="1" i="0">
                <a:solidFill>
                  <a:srgbClr val="252525"/>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4/4/2024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rgbClr val="252525"/>
                </a:solidFill>
                <a:latin typeface="Times New Roman"/>
                <a:cs typeface="Times New Roman"/>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4/4/2024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2000" cy="6858000"/>
          </a:xfrm>
          <a:prstGeom prst="rect">
            <a:avLst/>
          </a:prstGeom>
        </p:spPr>
      </p:pic>
      <p:pic>
        <p:nvPicPr>
          <p:cNvPr id="17" name="bg object 17"/>
          <p:cNvPicPr/>
          <p:nvPr/>
        </p:nvPicPr>
        <p:blipFill>
          <a:blip r:embed="rId3" cstate="print"/>
          <a:stretch>
            <a:fillRect/>
          </a:stretch>
        </p:blipFill>
        <p:spPr>
          <a:xfrm>
            <a:off x="0" y="-1523"/>
            <a:ext cx="2851404" cy="6859521"/>
          </a:xfrm>
          <a:prstGeom prst="rect">
            <a:avLst/>
          </a:prstGeom>
        </p:spPr>
      </p:pic>
      <p:sp>
        <p:nvSpPr>
          <p:cNvPr id="18" name="bg object 18"/>
          <p:cNvSpPr/>
          <p:nvPr/>
        </p:nvSpPr>
        <p:spPr>
          <a:xfrm>
            <a:off x="0" y="0"/>
            <a:ext cx="182880" cy="6858000"/>
          </a:xfrm>
          <a:custGeom>
            <a:avLst/>
            <a:gdLst/>
            <a:ahLst/>
            <a:cxnLst/>
            <a:rect l="l" t="t" r="r" b="b"/>
            <a:pathLst>
              <a:path w="182880" h="6858000">
                <a:moveTo>
                  <a:pt x="182880" y="0"/>
                </a:moveTo>
                <a:lnTo>
                  <a:pt x="0" y="0"/>
                </a:lnTo>
                <a:lnTo>
                  <a:pt x="0" y="6858000"/>
                </a:lnTo>
                <a:lnTo>
                  <a:pt x="182880" y="6858000"/>
                </a:lnTo>
                <a:lnTo>
                  <a:pt x="182880" y="0"/>
                </a:lnTo>
                <a:close/>
              </a:path>
            </a:pathLst>
          </a:custGeom>
          <a:solidFill>
            <a:srgbClr val="766E53"/>
          </a:solidFill>
        </p:spPr>
        <p:txBody>
          <a:bodyPr wrap="square" lIns="0" tIns="0" rIns="0" bIns="0" rtlCol="0"/>
          <a:lstStyle/>
          <a:p>
            <a:endParaRPr/>
          </a:p>
        </p:txBody>
      </p:sp>
      <p:sp>
        <p:nvSpPr>
          <p:cNvPr id="19" name="bg object 19"/>
          <p:cNvSpPr/>
          <p:nvPr/>
        </p:nvSpPr>
        <p:spPr>
          <a:xfrm>
            <a:off x="0" y="4323588"/>
            <a:ext cx="1743075" cy="779145"/>
          </a:xfrm>
          <a:custGeom>
            <a:avLst/>
            <a:gdLst/>
            <a:ahLst/>
            <a:cxnLst/>
            <a:rect l="l" t="t" r="r" b="b"/>
            <a:pathLst>
              <a:path w="1743075" h="779145">
                <a:moveTo>
                  <a:pt x="1346200" y="0"/>
                </a:moveTo>
                <a:lnTo>
                  <a:pt x="0" y="0"/>
                </a:lnTo>
                <a:lnTo>
                  <a:pt x="0" y="778763"/>
                </a:lnTo>
                <a:lnTo>
                  <a:pt x="1346200" y="778763"/>
                </a:lnTo>
                <a:lnTo>
                  <a:pt x="1355891" y="777956"/>
                </a:lnTo>
                <a:lnTo>
                  <a:pt x="1363821" y="775827"/>
                </a:lnTo>
                <a:lnTo>
                  <a:pt x="1369988" y="772816"/>
                </a:lnTo>
                <a:lnTo>
                  <a:pt x="1374394" y="769366"/>
                </a:lnTo>
                <a:lnTo>
                  <a:pt x="1374394" y="764667"/>
                </a:lnTo>
                <a:lnTo>
                  <a:pt x="1379093" y="764667"/>
                </a:lnTo>
                <a:lnTo>
                  <a:pt x="1735582" y="408178"/>
                </a:lnTo>
                <a:lnTo>
                  <a:pt x="1740868" y="399587"/>
                </a:lnTo>
                <a:lnTo>
                  <a:pt x="1742630" y="388794"/>
                </a:lnTo>
                <a:lnTo>
                  <a:pt x="1740868" y="377120"/>
                </a:lnTo>
                <a:lnTo>
                  <a:pt x="1735582" y="365887"/>
                </a:lnTo>
                <a:lnTo>
                  <a:pt x="1379093" y="14097"/>
                </a:lnTo>
                <a:lnTo>
                  <a:pt x="1379093" y="9398"/>
                </a:lnTo>
                <a:lnTo>
                  <a:pt x="1374394" y="9398"/>
                </a:lnTo>
                <a:lnTo>
                  <a:pt x="1369988" y="5947"/>
                </a:lnTo>
                <a:lnTo>
                  <a:pt x="1363821" y="2936"/>
                </a:lnTo>
                <a:lnTo>
                  <a:pt x="1355891" y="807"/>
                </a:lnTo>
                <a:lnTo>
                  <a:pt x="1346200" y="0"/>
                </a:lnTo>
                <a:close/>
              </a:path>
            </a:pathLst>
          </a:custGeom>
          <a:solidFill>
            <a:srgbClr val="A42F0F"/>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6000" b="1" i="0">
                <a:solidFill>
                  <a:srgbClr val="252525"/>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4/4/2024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2000" cy="6858000"/>
          </a:xfrm>
          <a:prstGeom prst="rect">
            <a:avLst/>
          </a:prstGeom>
        </p:spPr>
      </p:pic>
      <p:pic>
        <p:nvPicPr>
          <p:cNvPr id="17" name="bg object 17"/>
          <p:cNvPicPr/>
          <p:nvPr/>
        </p:nvPicPr>
        <p:blipFill>
          <a:blip r:embed="rId3" cstate="print"/>
          <a:stretch>
            <a:fillRect/>
          </a:stretch>
        </p:blipFill>
        <p:spPr>
          <a:xfrm>
            <a:off x="0" y="-1523"/>
            <a:ext cx="2851404" cy="6859521"/>
          </a:xfrm>
          <a:prstGeom prst="rect">
            <a:avLst/>
          </a:prstGeom>
        </p:spPr>
      </p:pic>
      <p:sp>
        <p:nvSpPr>
          <p:cNvPr id="18" name="bg object 18"/>
          <p:cNvSpPr/>
          <p:nvPr/>
        </p:nvSpPr>
        <p:spPr>
          <a:xfrm>
            <a:off x="0" y="0"/>
            <a:ext cx="182880" cy="6858000"/>
          </a:xfrm>
          <a:custGeom>
            <a:avLst/>
            <a:gdLst/>
            <a:ahLst/>
            <a:cxnLst/>
            <a:rect l="l" t="t" r="r" b="b"/>
            <a:pathLst>
              <a:path w="182880" h="6858000">
                <a:moveTo>
                  <a:pt x="182880" y="0"/>
                </a:moveTo>
                <a:lnTo>
                  <a:pt x="0" y="0"/>
                </a:lnTo>
                <a:lnTo>
                  <a:pt x="0" y="6858000"/>
                </a:lnTo>
                <a:lnTo>
                  <a:pt x="182880" y="6858000"/>
                </a:lnTo>
                <a:lnTo>
                  <a:pt x="182880" y="0"/>
                </a:lnTo>
                <a:close/>
              </a:path>
            </a:pathLst>
          </a:custGeom>
          <a:solidFill>
            <a:srgbClr val="766E53"/>
          </a:solidFill>
        </p:spPr>
        <p:txBody>
          <a:bodyPr wrap="square" lIns="0" tIns="0" rIns="0" bIns="0" rtlCol="0"/>
          <a:lstStyle/>
          <a:p>
            <a:endParaRPr/>
          </a:p>
        </p:txBody>
      </p:sp>
      <p:sp>
        <p:nvSpPr>
          <p:cNvPr id="19" name="bg object 19"/>
          <p:cNvSpPr/>
          <p:nvPr/>
        </p:nvSpPr>
        <p:spPr>
          <a:xfrm>
            <a:off x="0" y="714756"/>
            <a:ext cx="1592580" cy="508000"/>
          </a:xfrm>
          <a:custGeom>
            <a:avLst/>
            <a:gdLst/>
            <a:ahLst/>
            <a:cxnLst/>
            <a:rect l="l" t="t" r="r" b="b"/>
            <a:pathLst>
              <a:path w="1592580" h="508000">
                <a:moveTo>
                  <a:pt x="0" y="0"/>
                </a:moveTo>
                <a:lnTo>
                  <a:pt x="0" y="503948"/>
                </a:lnTo>
                <a:lnTo>
                  <a:pt x="1245844" y="507491"/>
                </a:lnTo>
                <a:lnTo>
                  <a:pt x="1346200" y="507491"/>
                </a:lnTo>
                <a:lnTo>
                  <a:pt x="1350899" y="502665"/>
                </a:lnTo>
                <a:lnTo>
                  <a:pt x="1352423" y="501141"/>
                </a:lnTo>
                <a:lnTo>
                  <a:pt x="1354328" y="499617"/>
                </a:lnTo>
                <a:lnTo>
                  <a:pt x="1355852" y="497966"/>
                </a:lnTo>
                <a:lnTo>
                  <a:pt x="1584960" y="268858"/>
                </a:lnTo>
                <a:lnTo>
                  <a:pt x="1590246" y="261714"/>
                </a:lnTo>
                <a:lnTo>
                  <a:pt x="1592008" y="254571"/>
                </a:lnTo>
                <a:lnTo>
                  <a:pt x="1590246" y="247427"/>
                </a:lnTo>
                <a:lnTo>
                  <a:pt x="1584960" y="240283"/>
                </a:lnTo>
                <a:lnTo>
                  <a:pt x="1355852" y="11302"/>
                </a:lnTo>
                <a:lnTo>
                  <a:pt x="1350899" y="11302"/>
                </a:lnTo>
                <a:lnTo>
                  <a:pt x="1350899" y="6476"/>
                </a:lnTo>
                <a:lnTo>
                  <a:pt x="1346200" y="6476"/>
                </a:lnTo>
                <a:lnTo>
                  <a:pt x="1341374" y="1777"/>
                </a:lnTo>
                <a:lnTo>
                  <a:pt x="1245844" y="1777"/>
                </a:lnTo>
                <a:lnTo>
                  <a:pt x="0" y="0"/>
                </a:lnTo>
                <a:close/>
              </a:path>
            </a:pathLst>
          </a:custGeom>
          <a:solidFill>
            <a:srgbClr val="A42F0F"/>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4/4/2024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12192000" cy="6858000"/>
          </a:xfrm>
          <a:prstGeom prst="rect">
            <a:avLst/>
          </a:prstGeom>
        </p:spPr>
      </p:pic>
      <p:pic>
        <p:nvPicPr>
          <p:cNvPr id="17" name="bg object 17"/>
          <p:cNvPicPr/>
          <p:nvPr/>
        </p:nvPicPr>
        <p:blipFill>
          <a:blip r:embed="rId8" cstate="print"/>
          <a:stretch>
            <a:fillRect/>
          </a:stretch>
        </p:blipFill>
        <p:spPr>
          <a:xfrm>
            <a:off x="0" y="-1523"/>
            <a:ext cx="2851404" cy="6859521"/>
          </a:xfrm>
          <a:prstGeom prst="rect">
            <a:avLst/>
          </a:prstGeom>
        </p:spPr>
      </p:pic>
      <p:sp>
        <p:nvSpPr>
          <p:cNvPr id="18" name="bg object 18"/>
          <p:cNvSpPr/>
          <p:nvPr/>
        </p:nvSpPr>
        <p:spPr>
          <a:xfrm>
            <a:off x="0" y="0"/>
            <a:ext cx="182880" cy="6858000"/>
          </a:xfrm>
          <a:custGeom>
            <a:avLst/>
            <a:gdLst/>
            <a:ahLst/>
            <a:cxnLst/>
            <a:rect l="l" t="t" r="r" b="b"/>
            <a:pathLst>
              <a:path w="182880" h="6858000">
                <a:moveTo>
                  <a:pt x="182880" y="0"/>
                </a:moveTo>
                <a:lnTo>
                  <a:pt x="0" y="0"/>
                </a:lnTo>
                <a:lnTo>
                  <a:pt x="0" y="6858000"/>
                </a:lnTo>
                <a:lnTo>
                  <a:pt x="182880" y="6858000"/>
                </a:lnTo>
                <a:lnTo>
                  <a:pt x="182880" y="0"/>
                </a:lnTo>
                <a:close/>
              </a:path>
            </a:pathLst>
          </a:custGeom>
          <a:solidFill>
            <a:srgbClr val="766E53"/>
          </a:solidFill>
        </p:spPr>
        <p:txBody>
          <a:bodyPr wrap="square" lIns="0" tIns="0" rIns="0" bIns="0" rtlCol="0"/>
          <a:lstStyle/>
          <a:p>
            <a:endParaRPr/>
          </a:p>
        </p:txBody>
      </p:sp>
      <p:sp>
        <p:nvSpPr>
          <p:cNvPr id="2" name="Holder 2"/>
          <p:cNvSpPr>
            <a:spLocks noGrp="1"/>
          </p:cNvSpPr>
          <p:nvPr>
            <p:ph type="title"/>
          </p:nvPr>
        </p:nvSpPr>
        <p:spPr>
          <a:xfrm>
            <a:off x="2735960" y="1590802"/>
            <a:ext cx="7593330" cy="1856104"/>
          </a:xfrm>
          <a:prstGeom prst="rect">
            <a:avLst/>
          </a:prstGeom>
        </p:spPr>
        <p:txBody>
          <a:bodyPr wrap="square" lIns="0" tIns="0" rIns="0" bIns="0">
            <a:spAutoFit/>
          </a:bodyPr>
          <a:lstStyle>
            <a:lvl1pPr>
              <a:defRPr sz="6000" b="1" i="0">
                <a:solidFill>
                  <a:srgbClr val="252525"/>
                </a:solidFill>
                <a:latin typeface="Times New Roman"/>
                <a:cs typeface="Times New Roman"/>
              </a:defRPr>
            </a:lvl1pPr>
          </a:lstStyle>
          <a:p>
            <a:endParaRPr/>
          </a:p>
        </p:txBody>
      </p:sp>
      <p:sp>
        <p:nvSpPr>
          <p:cNvPr id="3" name="Holder 3"/>
          <p:cNvSpPr>
            <a:spLocks noGrp="1"/>
          </p:cNvSpPr>
          <p:nvPr>
            <p:ph type="body" idx="1"/>
          </p:nvPr>
        </p:nvSpPr>
        <p:spPr>
          <a:xfrm>
            <a:off x="1044651" y="1644998"/>
            <a:ext cx="10898428" cy="3836738"/>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4/4/2024</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7800" y="1590802"/>
            <a:ext cx="9372600" cy="1672894"/>
          </a:xfrm>
          <a:prstGeom prst="rect">
            <a:avLst/>
          </a:prstGeom>
        </p:spPr>
        <p:txBody>
          <a:bodyPr vert="horz" wrap="square" lIns="0" tIns="10795" rIns="0" bIns="0" rtlCol="0">
            <a:spAutoFit/>
          </a:bodyPr>
          <a:lstStyle/>
          <a:p>
            <a:pPr marL="12700" marR="5080" indent="972185" algn="ctr">
              <a:lnSpc>
                <a:spcPct val="100200"/>
              </a:lnSpc>
              <a:spcBef>
                <a:spcPts val="85"/>
              </a:spcBef>
              <a:tabLst>
                <a:tab pos="4036060" algn="l"/>
              </a:tabLst>
            </a:pPr>
            <a:r>
              <a:rPr lang="uk-UA" sz="5400" i="1" spc="-10" dirty="0" smtClean="0"/>
              <a:t>ФУНКЦІОНАЛЬНА АНАТОМІЯ</a:t>
            </a:r>
            <a:endParaRPr sz="5400" i="1" spc="-20" dirty="0"/>
          </a:p>
        </p:txBody>
      </p:sp>
      <p:sp>
        <p:nvSpPr>
          <p:cNvPr id="3" name="Прямокутник 2"/>
          <p:cNvSpPr/>
          <p:nvPr/>
        </p:nvSpPr>
        <p:spPr>
          <a:xfrm>
            <a:off x="1600200" y="3446906"/>
            <a:ext cx="9753600" cy="3108543"/>
          </a:xfrm>
          <a:prstGeom prst="rect">
            <a:avLst/>
          </a:prstGeom>
        </p:spPr>
        <p:txBody>
          <a:bodyPr wrap="square">
            <a:spAutoFit/>
          </a:bodyPr>
          <a:lstStyle/>
          <a:p>
            <a:pPr algn="ctr"/>
            <a:endParaRPr lang="uk-UA" sz="2400" b="1" i="1" dirty="0" smtClean="0"/>
          </a:p>
          <a:p>
            <a:pPr algn="ctr"/>
            <a:r>
              <a:rPr lang="uk-UA" sz="2400" b="1" i="1" dirty="0" smtClean="0"/>
              <a:t>Дисципліна вільного вибору студента</a:t>
            </a:r>
          </a:p>
          <a:p>
            <a:pPr algn="ctr"/>
            <a:r>
              <a:rPr lang="uk-UA" sz="2400" b="1" i="1" dirty="0" smtClean="0"/>
              <a:t>Освітня програма «Фізична терапія, </a:t>
            </a:r>
            <a:r>
              <a:rPr lang="uk-UA" sz="2400" b="1" i="1" dirty="0" err="1" smtClean="0"/>
              <a:t>ерготерапія</a:t>
            </a:r>
            <a:r>
              <a:rPr lang="uk-UA" sz="2400" b="1" i="1" dirty="0" smtClean="0"/>
              <a:t>» </a:t>
            </a:r>
          </a:p>
          <a:p>
            <a:pPr algn="ctr"/>
            <a:r>
              <a:rPr lang="uk-UA" sz="2400" b="1" i="1" dirty="0" smtClean="0"/>
              <a:t>першого (бакалаврського) рівня вищої освіти</a:t>
            </a:r>
          </a:p>
          <a:p>
            <a:pPr algn="ctr"/>
            <a:endParaRPr lang="uk-UA" sz="2400" b="1" i="1" dirty="0" smtClean="0"/>
          </a:p>
          <a:p>
            <a:r>
              <a:rPr lang="uk-UA" dirty="0" smtClean="0"/>
              <a:t> </a:t>
            </a:r>
          </a:p>
          <a:p>
            <a:endParaRPr lang="uk-UA" dirty="0" smtClean="0"/>
          </a:p>
          <a:p>
            <a:r>
              <a:rPr lang="uk-UA" sz="2000" i="1" dirty="0" smtClean="0"/>
              <a:t>Медичний факультет</a:t>
            </a:r>
          </a:p>
          <a:p>
            <a:r>
              <a:rPr lang="uk-UA" sz="2000" i="1" dirty="0" smtClean="0"/>
              <a:t>Кафедра фізичної терапії та </a:t>
            </a:r>
            <a:r>
              <a:rPr lang="uk-UA" sz="2000" i="1" dirty="0" err="1" smtClean="0"/>
              <a:t>ерготерапії</a:t>
            </a:r>
            <a:endParaRPr lang="uk-UA" sz="20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228600"/>
            <a:ext cx="10515599" cy="11800666"/>
          </a:xfrm>
          <a:prstGeom prst="rect">
            <a:avLst/>
          </a:prstGeom>
        </p:spPr>
        <p:txBody>
          <a:bodyPr vert="horz" wrap="square" lIns="0" tIns="12700" rIns="0" bIns="0" rtlCol="0">
            <a:spAutoFit/>
          </a:bodyPr>
          <a:lstStyle/>
          <a:p>
            <a:r>
              <a:rPr lang="uk-UA" sz="1800" u="sng" dirty="0" smtClean="0"/>
              <a:t>Тема 16</a:t>
            </a:r>
            <a:r>
              <a:rPr lang="uk-UA" sz="1800" u="sng" dirty="0"/>
              <a:t>. Рельєфна анатомія та типи конституцій людини.</a:t>
            </a:r>
            <a:r>
              <a:rPr lang="uk-UA" sz="1800" dirty="0"/>
              <a:t/>
            </a:r>
            <a:br>
              <a:rPr lang="uk-UA" sz="1800" dirty="0"/>
            </a:br>
            <a:r>
              <a:rPr lang="uk-UA" sz="1800" b="0" dirty="0"/>
              <a:t>Анатомічні підвищення та заглиблення рельєфу людського тіла. Вплив зовнішніх і внутрішніх факторів на рельєф людини. Форми статури за різними вченими. Вікові і статеві особливості рельєфу тіла людини. </a:t>
            </a:r>
            <a:r>
              <a:rPr lang="uk-UA" sz="1800" dirty="0"/>
              <a:t/>
            </a:r>
            <a:br>
              <a:rPr lang="uk-UA" sz="1800" dirty="0"/>
            </a:br>
            <a:r>
              <a:rPr lang="uk-UA" sz="1800" dirty="0"/>
              <a:t> </a:t>
            </a:r>
            <a:br>
              <a:rPr lang="uk-UA" sz="1800" dirty="0"/>
            </a:br>
            <a:r>
              <a:rPr lang="uk-UA" sz="1800" u="sng" dirty="0" smtClean="0"/>
              <a:t>Тема 17</a:t>
            </a:r>
            <a:r>
              <a:rPr lang="uk-UA" sz="1800" u="sng" dirty="0"/>
              <a:t>. Рельєфна анатомія голови і шиї.</a:t>
            </a:r>
            <a:r>
              <a:rPr lang="uk-UA" sz="1800" dirty="0"/>
              <a:t/>
            </a:r>
            <a:br>
              <a:rPr lang="uk-UA" sz="1800" dirty="0"/>
            </a:br>
            <a:r>
              <a:rPr lang="uk-UA" sz="1800" b="0" dirty="0"/>
              <a:t> Форма голови за типом черепа та </a:t>
            </a:r>
            <a:r>
              <a:rPr lang="uk-UA" sz="1800" b="0" dirty="0" err="1"/>
              <a:t>вираженістю</a:t>
            </a:r>
            <a:r>
              <a:rPr lang="uk-UA" sz="1800" b="0" dirty="0"/>
              <a:t> рельєфу кісткових утворів в залежності від статі і віку. Рельєф ділянок: очноямкової, носу, ротової і підборідної, бічної ділянки обличчя,  бічної поверхні голови. Форми шиї. Рельєф передньої, груднино-</a:t>
            </a:r>
            <a:r>
              <a:rPr lang="uk-UA" sz="1800" b="0" dirty="0" err="1"/>
              <a:t>ключично</a:t>
            </a:r>
            <a:r>
              <a:rPr lang="uk-UA" sz="1800" b="0" dirty="0"/>
              <a:t>-соскоподібної, бічної, задньої ділянок шиї.</a:t>
            </a:r>
            <a:r>
              <a:rPr lang="uk-UA" sz="1800" dirty="0"/>
              <a:t/>
            </a:r>
            <a:br>
              <a:rPr lang="uk-UA" sz="1800" dirty="0"/>
            </a:br>
            <a:r>
              <a:rPr lang="uk-UA" sz="1800" dirty="0"/>
              <a:t> </a:t>
            </a:r>
            <a:br>
              <a:rPr lang="uk-UA" sz="1800" dirty="0"/>
            </a:br>
            <a:r>
              <a:rPr lang="uk-UA" sz="1800" u="sng" dirty="0" smtClean="0"/>
              <a:t>Тема </a:t>
            </a:r>
            <a:r>
              <a:rPr lang="ru-RU" sz="1800" u="sng" dirty="0" smtClean="0"/>
              <a:t>18</a:t>
            </a:r>
            <a:r>
              <a:rPr lang="uk-UA" sz="1800" u="sng" dirty="0"/>
              <a:t>. Рельєфна анатомія тулуба і таза.</a:t>
            </a:r>
            <a:r>
              <a:rPr lang="uk-UA" sz="1800" dirty="0"/>
              <a:t/>
            </a:r>
            <a:br>
              <a:rPr lang="uk-UA" sz="1800" dirty="0"/>
            </a:br>
            <a:r>
              <a:rPr lang="uk-UA" sz="1800" b="0" dirty="0"/>
              <a:t>Форми грудної клітки та її вікові зміни. Особливості рельєфу грудної клітки у жінок та чоловіків. Конституційні особливості рельєфу грудної клітки. Рельєф передньої, бічної та задньої ділянок грудної клітки. Стадії розвитку та форми молочної залози. Вікові та статеві особливості форми живота. Рельєф передньої, бічної, задньої стінок живота. Рельєф таза і промежини</a:t>
            </a:r>
            <a:r>
              <a:rPr lang="uk-UA" sz="1800" b="0" dirty="0" smtClean="0"/>
              <a:t>.</a:t>
            </a:r>
            <a:br>
              <a:rPr lang="uk-UA" sz="1800" b="0" dirty="0" smtClean="0"/>
            </a:br>
            <a:r>
              <a:rPr lang="uk-UA" sz="1800" b="0" dirty="0" smtClean="0"/>
              <a:t/>
            </a:r>
            <a:br>
              <a:rPr lang="uk-UA" sz="1800" b="0" dirty="0" smtClean="0"/>
            </a:br>
            <a:r>
              <a:rPr lang="uk-UA" sz="1800" u="sng" dirty="0" smtClean="0"/>
              <a:t>Тема 19. </a:t>
            </a:r>
            <a:r>
              <a:rPr lang="uk-UA" sz="1800" u="sng" dirty="0"/>
              <a:t>Рельєфна анатомія верхньої кінцівки.</a:t>
            </a:r>
            <a:r>
              <a:rPr lang="uk-UA" sz="1800" dirty="0"/>
              <a:t/>
            </a:r>
            <a:br>
              <a:rPr lang="uk-UA" sz="1800" dirty="0"/>
            </a:br>
            <a:r>
              <a:rPr lang="uk-UA" sz="1800" b="0" dirty="0"/>
              <a:t> Рельєф дельтоподібної ділянки. Рельєф плечової  і ліктьової ділянок. Рельєф ділянки передпліччя і кисті. Вікові та статеві особливості рельєфу верхньої кінцівки. Професійні особливості рельєфу верхньої кінцівки.</a:t>
            </a:r>
            <a:r>
              <a:rPr lang="uk-UA" sz="1800" dirty="0"/>
              <a:t/>
            </a:r>
            <a:br>
              <a:rPr lang="uk-UA" sz="1800" dirty="0"/>
            </a:br>
            <a:r>
              <a:rPr lang="ru-RU" sz="1800" dirty="0"/>
              <a:t> </a:t>
            </a:r>
            <a:r>
              <a:rPr lang="uk-UA" sz="1800" u="sng" dirty="0"/>
              <a:t/>
            </a:r>
            <a:br>
              <a:rPr lang="uk-UA" sz="1800" u="sng" dirty="0"/>
            </a:br>
            <a:r>
              <a:rPr lang="uk-UA" sz="1800" u="sng" dirty="0" smtClean="0"/>
              <a:t>Тема 2</a:t>
            </a:r>
            <a:r>
              <a:rPr lang="ru-RU" sz="1800" u="sng" dirty="0"/>
              <a:t>0</a:t>
            </a:r>
            <a:r>
              <a:rPr lang="uk-UA" sz="1800" u="sng" dirty="0"/>
              <a:t>. Рельєфна анатомія нижньої кінцівки.</a:t>
            </a:r>
            <a:r>
              <a:rPr lang="uk-UA" sz="1800" dirty="0"/>
              <a:t/>
            </a:r>
            <a:br>
              <a:rPr lang="uk-UA" sz="1800" dirty="0"/>
            </a:br>
            <a:r>
              <a:rPr lang="uk-UA" sz="1800" b="0" dirty="0"/>
              <a:t>Загальна характеристика. Рельєф сідничної ділянки і кульшової ділянки. Рельєф стегнової ділянки і колонної. Рельєф гомілкової ділянки і </a:t>
            </a:r>
            <a:r>
              <a:rPr lang="uk-UA" sz="1800" b="0" dirty="0" err="1"/>
              <a:t>надп’ятково</a:t>
            </a:r>
            <a:r>
              <a:rPr lang="uk-UA" sz="1800" b="0" dirty="0"/>
              <a:t>-гомілкового суглоба, стопи. Особливості рельєфу нижньої кінцівки в залежності від рівня тренованості людини.</a:t>
            </a:r>
            <a:r>
              <a:rPr lang="uk-UA" dirty="0"/>
              <a:t/>
            </a:r>
            <a:br>
              <a:rPr lang="uk-UA" dirty="0"/>
            </a:br>
            <a:r>
              <a:rPr lang="uk-UA" dirty="0"/>
              <a:t/>
            </a:r>
            <a:br>
              <a:rPr lang="uk-UA" dirty="0"/>
            </a:br>
            <a:r>
              <a:rPr lang="uk-UA" sz="2000" dirty="0"/>
              <a:t/>
            </a:r>
            <a:br>
              <a:rPr lang="uk-UA" sz="2000" dirty="0"/>
            </a:br>
            <a:r>
              <a:rPr lang="uk-UA" sz="2000" dirty="0" smtClean="0"/>
              <a:t> </a:t>
            </a:r>
            <a:r>
              <a:rPr lang="uk-UA" dirty="0"/>
              <a:t/>
            </a:r>
            <a:br>
              <a:rPr lang="uk-UA" dirty="0"/>
            </a:br>
            <a:r>
              <a:rPr lang="uk-UA" dirty="0"/>
              <a:t> </a:t>
            </a:r>
            <a:br>
              <a:rPr lang="uk-UA" dirty="0"/>
            </a:br>
            <a:r>
              <a:rPr lang="uk-UA" dirty="0"/>
              <a:t/>
            </a:r>
            <a:br>
              <a:rPr lang="uk-UA" dirty="0"/>
            </a:br>
            <a:r>
              <a:rPr lang="uk-UA" dirty="0"/>
              <a:t/>
            </a:r>
            <a:br>
              <a:rPr lang="uk-UA" dirty="0"/>
            </a:br>
            <a:endParaRPr sz="3600" dirty="0"/>
          </a:p>
        </p:txBody>
      </p:sp>
    </p:spTree>
    <p:extLst>
      <p:ext uri="{BB962C8B-B14F-4D97-AF65-F5344CB8AC3E}">
        <p14:creationId xmlns:p14="http://schemas.microsoft.com/office/powerpoint/2010/main" val="53635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2819400" y="1295400"/>
            <a:ext cx="7593330" cy="1661993"/>
          </a:xfrm>
        </p:spPr>
        <p:txBody>
          <a:bodyPr/>
          <a:lstStyle/>
          <a:p>
            <a:pPr algn="ctr"/>
            <a:r>
              <a:rPr lang="uk-UA" sz="5400" dirty="0" smtClean="0">
                <a:solidFill>
                  <a:srgbClr val="FF0000"/>
                </a:solidFill>
              </a:rPr>
              <a:t>ДЯКУЄМО ЗА УВАГУ!!!</a:t>
            </a:r>
            <a:endParaRPr lang="uk-UA" sz="5400" dirty="0">
              <a:solidFill>
                <a:srgbClr val="FF0000"/>
              </a:solidFill>
            </a:endParaRPr>
          </a:p>
        </p:txBody>
      </p:sp>
      <p:pic>
        <p:nvPicPr>
          <p:cNvPr id="7" name="Image 16"/>
          <p:cNvPicPr/>
          <p:nvPr/>
        </p:nvPicPr>
        <p:blipFill>
          <a:blip r:embed="rId2" cstate="print"/>
          <a:stretch>
            <a:fillRect/>
          </a:stretch>
        </p:blipFill>
        <p:spPr>
          <a:xfrm>
            <a:off x="4572000" y="3413295"/>
            <a:ext cx="4536503" cy="3429154"/>
          </a:xfrm>
          <a:prstGeom prst="rect">
            <a:avLst/>
          </a:prstGeom>
        </p:spPr>
      </p:pic>
    </p:spTree>
    <p:extLst>
      <p:ext uri="{BB962C8B-B14F-4D97-AF65-F5344CB8AC3E}">
        <p14:creationId xmlns:p14="http://schemas.microsoft.com/office/powerpoint/2010/main" val="793529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00200" y="291465"/>
            <a:ext cx="10374375" cy="6503319"/>
          </a:xfrm>
          <a:prstGeom prst="rect">
            <a:avLst/>
          </a:prstGeom>
        </p:spPr>
        <p:txBody>
          <a:bodyPr vert="horz" wrap="square" lIns="0" tIns="106680" rIns="0" bIns="0" rtlCol="0">
            <a:spAutoFit/>
          </a:bodyPr>
          <a:lstStyle/>
          <a:p>
            <a:pPr lvl="0"/>
            <a:r>
              <a:rPr lang="uk-UA" sz="2400" b="1" u="sng" dirty="0" smtClean="0">
                <a:latin typeface="Times New Roman" panose="02020603050405020304" pitchFamily="18" charset="0"/>
                <a:cs typeface="Times New Roman" panose="02020603050405020304" pitchFamily="18" charset="0"/>
              </a:rPr>
              <a:t>Функціональна анатомія </a:t>
            </a:r>
            <a:r>
              <a:rPr lang="uk-UA" sz="2400" b="1" u="sng" dirty="0" smtClean="0">
                <a:latin typeface="Times New Roman" panose="02020603050405020304" pitchFamily="18" charset="0"/>
                <a:cs typeface="Times New Roman" panose="02020603050405020304" pitchFamily="18" charset="0"/>
              </a:rPr>
              <a:t>вивчає:</a:t>
            </a:r>
          </a:p>
          <a:p>
            <a:pPr marL="342900" lvl="0" indent="-342900">
              <a:buFont typeface="Wingdings" panose="05000000000000000000" pitchFamily="2" charset="2"/>
              <a:buChar char="ü"/>
            </a:pPr>
            <a:r>
              <a:rPr lang="uk-UA" sz="2400" dirty="0" smtClean="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особливості будови різних систем організму, основний акцент робиться на опорно-руховій, її адаптаційних змінах під впливом статичних і динамічних навантажень у спортсменів різних спеціалізацій; </a:t>
            </a:r>
            <a:endParaRPr lang="uk-UA" sz="24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ü"/>
            </a:pPr>
            <a:r>
              <a:rPr lang="uk-UA" sz="2400" dirty="0" smtClean="0">
                <a:latin typeface="Times New Roman" panose="02020603050405020304" pitchFamily="18" charset="0"/>
                <a:cs typeface="Times New Roman" panose="02020603050405020304" pitchFamily="18" charset="0"/>
              </a:rPr>
              <a:t>види </a:t>
            </a:r>
            <a:r>
              <a:rPr lang="uk-UA" sz="2400" dirty="0">
                <a:latin typeface="Times New Roman" panose="02020603050405020304" pitchFamily="18" charset="0"/>
                <a:cs typeface="Times New Roman" panose="02020603050405020304" pitchFamily="18" charset="0"/>
              </a:rPr>
              <a:t>роботи м’язів, елементи біомеханіки м’язів; </a:t>
            </a:r>
            <a:endParaRPr lang="uk-UA" sz="24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ü"/>
            </a:pPr>
            <a:r>
              <a:rPr lang="uk-UA" sz="2400" dirty="0" smtClean="0">
                <a:latin typeface="Times New Roman" panose="02020603050405020304" pitchFamily="18" charset="0"/>
                <a:cs typeface="Times New Roman" panose="02020603050405020304" pitchFamily="18" charset="0"/>
              </a:rPr>
              <a:t>основні </a:t>
            </a:r>
            <a:r>
              <a:rPr lang="uk-UA" sz="2400" dirty="0">
                <a:latin typeface="Times New Roman" panose="02020603050405020304" pitchFamily="18" charset="0"/>
                <a:cs typeface="Times New Roman" panose="02020603050405020304" pitchFamily="18" charset="0"/>
              </a:rPr>
              <a:t>принципи анатомічного аналізу положень і рухів тіла </a:t>
            </a:r>
            <a:r>
              <a:rPr lang="uk-UA" sz="2400" dirty="0" smtClean="0">
                <a:latin typeface="Times New Roman" panose="02020603050405020304" pitchFamily="18" charset="0"/>
                <a:cs typeface="Times New Roman" panose="02020603050405020304" pitchFamily="18" charset="0"/>
              </a:rPr>
              <a:t>людини;</a:t>
            </a:r>
          </a:p>
          <a:p>
            <a:pPr marL="342900" lvl="0" indent="-342900">
              <a:buFont typeface="Wingdings" panose="05000000000000000000" pitchFamily="2" charset="2"/>
              <a:buChar char="ü"/>
            </a:pPr>
            <a:r>
              <a:rPr lang="uk-UA" sz="2400" dirty="0">
                <a:latin typeface="Times New Roman" panose="02020603050405020304" pitchFamily="18" charset="0"/>
                <a:cs typeface="Times New Roman" panose="02020603050405020304" pitchFamily="18" charset="0"/>
              </a:rPr>
              <a:t>а</a:t>
            </a:r>
            <a:r>
              <a:rPr lang="uk-UA" sz="2400" dirty="0" smtClean="0">
                <a:latin typeface="Times New Roman" panose="02020603050405020304" pitchFamily="18" charset="0"/>
                <a:cs typeface="Times New Roman" panose="02020603050405020304" pitchFamily="18" charset="0"/>
              </a:rPr>
              <a:t>натомічну </a:t>
            </a:r>
            <a:r>
              <a:rPr lang="uk-UA" sz="2400" dirty="0">
                <a:latin typeface="Times New Roman" panose="02020603050405020304" pitchFamily="18" charset="0"/>
                <a:cs typeface="Times New Roman" panose="02020603050405020304" pitchFamily="18" charset="0"/>
              </a:rPr>
              <a:t>характеристику циклічних та ациклічних рухів, біодинаміку внутрішніх органів, рельєфну анатомію. </a:t>
            </a:r>
            <a:endParaRPr lang="uk-UA" sz="2400" dirty="0" smtClean="0">
              <a:latin typeface="Times New Roman" panose="02020603050405020304" pitchFamily="18" charset="0"/>
              <a:cs typeface="Times New Roman" panose="02020603050405020304" pitchFamily="18" charset="0"/>
            </a:endParaRPr>
          </a:p>
          <a:p>
            <a:pPr lvl="0"/>
            <a:endParaRPr lang="uk-UA" sz="2400" dirty="0">
              <a:latin typeface="Times New Roman" panose="02020603050405020304" pitchFamily="18" charset="0"/>
              <a:cs typeface="Times New Roman" panose="02020603050405020304" pitchFamily="18" charset="0"/>
            </a:endParaRPr>
          </a:p>
          <a:p>
            <a:pPr lvl="0"/>
            <a:r>
              <a:rPr lang="uk-UA" sz="2400" dirty="0" smtClean="0">
                <a:latin typeface="Times New Roman" panose="02020603050405020304" pitchFamily="18" charset="0"/>
                <a:cs typeface="Times New Roman" panose="02020603050405020304" pitchFamily="18" charset="0"/>
              </a:rPr>
              <a:t>       Ця </a:t>
            </a:r>
            <a:r>
              <a:rPr lang="uk-UA" sz="2400" dirty="0">
                <a:latin typeface="Times New Roman" panose="02020603050405020304" pitchFamily="18" charset="0"/>
                <a:cs typeface="Times New Roman" panose="02020603050405020304" pitchFamily="18" charset="0"/>
              </a:rPr>
              <a:t>дисципліна важлива для розуміння можливостей коригувального впливу фізичних вправ на організм людини різного віку для оздоровлення та отримання лікувального ефекту при різних патологіях</a:t>
            </a:r>
            <a:r>
              <a:rPr lang="uk-UA" sz="2400" dirty="0" smtClean="0">
                <a:latin typeface="Times New Roman" panose="02020603050405020304" pitchFamily="18" charset="0"/>
                <a:cs typeface="Times New Roman" panose="02020603050405020304" pitchFamily="18" charset="0"/>
              </a:rPr>
              <a:t>.</a:t>
            </a:r>
          </a:p>
          <a:p>
            <a:pPr lvl="0"/>
            <a:endParaRPr lang="uk-UA" sz="2000" dirty="0">
              <a:latin typeface="Times New Roman" panose="02020603050405020304" pitchFamily="18" charset="0"/>
              <a:cs typeface="Times New Roman" panose="02020603050405020304" pitchFamily="18" charset="0"/>
            </a:endParaRPr>
          </a:p>
          <a:p>
            <a:pPr marL="355600" marR="5080" algn="just">
              <a:lnSpc>
                <a:spcPct val="80000"/>
              </a:lnSpc>
              <a:spcBef>
                <a:spcPts val="1010"/>
              </a:spcBef>
            </a:pPr>
            <a:r>
              <a:rPr sz="2400" b="1" dirty="0" err="1" smtClean="0">
                <a:solidFill>
                  <a:srgbClr val="404040"/>
                </a:solidFill>
                <a:latin typeface="Times New Roman"/>
                <a:cs typeface="Times New Roman"/>
              </a:rPr>
              <a:t>Програма</a:t>
            </a:r>
            <a:r>
              <a:rPr sz="2400" b="1" spc="140" dirty="0" smtClean="0">
                <a:solidFill>
                  <a:srgbClr val="404040"/>
                </a:solidFill>
                <a:latin typeface="Times New Roman"/>
                <a:cs typeface="Times New Roman"/>
              </a:rPr>
              <a:t>  </a:t>
            </a:r>
            <a:r>
              <a:rPr sz="2400" b="1" dirty="0">
                <a:solidFill>
                  <a:srgbClr val="404040"/>
                </a:solidFill>
                <a:latin typeface="Times New Roman"/>
                <a:cs typeface="Times New Roman"/>
              </a:rPr>
              <a:t>навчальної</a:t>
            </a:r>
            <a:r>
              <a:rPr sz="2400" b="1" spc="150" dirty="0">
                <a:solidFill>
                  <a:srgbClr val="404040"/>
                </a:solidFill>
                <a:latin typeface="Times New Roman"/>
                <a:cs typeface="Times New Roman"/>
              </a:rPr>
              <a:t>  </a:t>
            </a:r>
            <a:r>
              <a:rPr sz="2400" b="1" dirty="0">
                <a:solidFill>
                  <a:srgbClr val="404040"/>
                </a:solidFill>
                <a:latin typeface="Times New Roman"/>
                <a:cs typeface="Times New Roman"/>
              </a:rPr>
              <a:t>дисципліни</a:t>
            </a:r>
            <a:r>
              <a:rPr sz="2400" b="1" spc="150" dirty="0">
                <a:solidFill>
                  <a:srgbClr val="404040"/>
                </a:solidFill>
                <a:latin typeface="Times New Roman"/>
                <a:cs typeface="Times New Roman"/>
              </a:rPr>
              <a:t>  </a:t>
            </a:r>
            <a:r>
              <a:rPr sz="2400" b="1" dirty="0">
                <a:solidFill>
                  <a:srgbClr val="404040"/>
                </a:solidFill>
                <a:latin typeface="Times New Roman"/>
                <a:cs typeface="Times New Roman"/>
              </a:rPr>
              <a:t>складається</a:t>
            </a:r>
            <a:r>
              <a:rPr sz="2400" b="1" spc="145" dirty="0">
                <a:solidFill>
                  <a:srgbClr val="404040"/>
                </a:solidFill>
                <a:latin typeface="Times New Roman"/>
                <a:cs typeface="Times New Roman"/>
              </a:rPr>
              <a:t>  </a:t>
            </a:r>
            <a:r>
              <a:rPr sz="2400" b="1" dirty="0">
                <a:solidFill>
                  <a:srgbClr val="404040"/>
                </a:solidFill>
                <a:latin typeface="Times New Roman"/>
                <a:cs typeface="Times New Roman"/>
              </a:rPr>
              <a:t>з</a:t>
            </a:r>
            <a:r>
              <a:rPr sz="2400" b="1" spc="145" dirty="0">
                <a:solidFill>
                  <a:srgbClr val="404040"/>
                </a:solidFill>
                <a:latin typeface="Times New Roman"/>
                <a:cs typeface="Times New Roman"/>
              </a:rPr>
              <a:t>  </a:t>
            </a:r>
            <a:r>
              <a:rPr sz="2400" b="1" spc="-10" dirty="0">
                <a:solidFill>
                  <a:srgbClr val="404040"/>
                </a:solidFill>
                <a:latin typeface="Times New Roman"/>
                <a:cs typeface="Times New Roman"/>
              </a:rPr>
              <a:t>таких змістових</a:t>
            </a:r>
            <a:r>
              <a:rPr sz="2400" b="1" spc="-114" dirty="0">
                <a:solidFill>
                  <a:srgbClr val="404040"/>
                </a:solidFill>
                <a:latin typeface="Times New Roman"/>
                <a:cs typeface="Times New Roman"/>
              </a:rPr>
              <a:t> </a:t>
            </a:r>
            <a:r>
              <a:rPr sz="2400" b="1" spc="-10" dirty="0">
                <a:solidFill>
                  <a:srgbClr val="404040"/>
                </a:solidFill>
                <a:latin typeface="Times New Roman"/>
                <a:cs typeface="Times New Roman"/>
              </a:rPr>
              <a:t>модулів:</a:t>
            </a:r>
            <a:endParaRPr sz="2400" b="1" dirty="0">
              <a:latin typeface="Times New Roman"/>
              <a:cs typeface="Times New Roman"/>
            </a:endParaRPr>
          </a:p>
          <a:p>
            <a:pPr marL="354330" marR="6350" indent="-341630" algn="just">
              <a:lnSpc>
                <a:spcPts val="2980"/>
              </a:lnSpc>
              <a:spcBef>
                <a:spcPts val="965"/>
              </a:spcBef>
              <a:buClr>
                <a:srgbClr val="A42F0F"/>
              </a:buClr>
              <a:buAutoNum type="arabicPeriod"/>
              <a:tabLst>
                <a:tab pos="355600" algn="l"/>
              </a:tabLst>
            </a:pPr>
            <a:r>
              <a:rPr lang="uk-UA" sz="2400" dirty="0" smtClean="0">
                <a:solidFill>
                  <a:srgbClr val="404040"/>
                </a:solidFill>
                <a:latin typeface="Times New Roman"/>
                <a:cs typeface="Times New Roman"/>
              </a:rPr>
              <a:t>Опорно-рухова система. Аналіз положень тіла людини.</a:t>
            </a:r>
            <a:endParaRPr sz="2400" dirty="0">
              <a:latin typeface="Times New Roman"/>
              <a:cs typeface="Times New Roman"/>
            </a:endParaRPr>
          </a:p>
          <a:p>
            <a:pPr marL="355600" marR="7620" indent="-342900" algn="just">
              <a:lnSpc>
                <a:spcPct val="80000"/>
              </a:lnSpc>
              <a:spcBef>
                <a:spcPts val="1019"/>
              </a:spcBef>
              <a:buClr>
                <a:srgbClr val="A42F0F"/>
              </a:buClr>
              <a:buAutoNum type="arabicPeriod"/>
              <a:tabLst>
                <a:tab pos="355600" algn="l"/>
              </a:tabLst>
            </a:pPr>
            <a:r>
              <a:rPr lang="uk-UA" sz="2400" dirty="0" smtClean="0">
                <a:solidFill>
                  <a:srgbClr val="404040"/>
                </a:solidFill>
                <a:latin typeface="Times New Roman"/>
                <a:cs typeface="Times New Roman"/>
              </a:rPr>
              <a:t>Анатомічний аналіз рухів.  Рельєфна анатомія.</a:t>
            </a:r>
            <a:endParaRPr sz="2400" dirty="0">
              <a:latin typeface="Times New Roman"/>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445513" y="682497"/>
            <a:ext cx="10375265" cy="6070893"/>
          </a:xfrm>
          <a:prstGeom prst="rect">
            <a:avLst/>
          </a:prstGeom>
        </p:spPr>
        <p:txBody>
          <a:bodyPr vert="horz" wrap="square" lIns="0" tIns="12700" rIns="0" bIns="0" rtlCol="0">
            <a:spAutoFit/>
          </a:bodyPr>
          <a:lstStyle/>
          <a:p>
            <a:pPr marL="355600" marR="335280" indent="-342900">
              <a:lnSpc>
                <a:spcPct val="100000"/>
              </a:lnSpc>
              <a:spcBef>
                <a:spcPts val="100"/>
              </a:spcBef>
              <a:buFont typeface="Wingdings" panose="05000000000000000000" pitchFamily="2" charset="2"/>
              <a:buChar char="Ø"/>
              <a:tabLst>
                <a:tab pos="6684009" algn="l"/>
              </a:tabLst>
            </a:pPr>
            <a:r>
              <a:rPr sz="2400" b="1" dirty="0" err="1" smtClean="0">
                <a:latin typeface="Times New Roman" panose="02020603050405020304" pitchFamily="18" charset="0"/>
                <a:cs typeface="Times New Roman" panose="02020603050405020304" pitchFamily="18" charset="0"/>
              </a:rPr>
              <a:t>Мет</a:t>
            </a:r>
            <a:r>
              <a:rPr lang="uk-UA" sz="2400" b="1" dirty="0" err="1">
                <a:latin typeface="Times New Roman" panose="02020603050405020304" pitchFamily="18" charset="0"/>
                <a:cs typeface="Times New Roman" panose="02020603050405020304" pitchFamily="18" charset="0"/>
              </a:rPr>
              <a:t>ою</a:t>
            </a:r>
            <a:r>
              <a:rPr sz="2400" b="1" dirty="0">
                <a:latin typeface="Times New Roman" panose="02020603050405020304" pitchFamily="18" charset="0"/>
                <a:cs typeface="Times New Roman" panose="02020603050405020304" pitchFamily="18" charset="0"/>
              </a:rPr>
              <a:t> </a:t>
            </a:r>
            <a:r>
              <a:rPr lang="uk-UA" sz="2400" b="1" dirty="0" smtClean="0">
                <a:solidFill>
                  <a:srgbClr val="404040"/>
                </a:solidFill>
                <a:latin typeface="Times New Roman" panose="02020603050405020304" pitchFamily="18" charset="0"/>
                <a:cs typeface="Times New Roman" panose="02020603050405020304" pitchFamily="18" charset="0"/>
              </a:rPr>
              <a:t>курсу </a:t>
            </a:r>
            <a:r>
              <a:rPr sz="2400" dirty="0" smtClean="0">
                <a:solidFill>
                  <a:srgbClr val="404040"/>
                </a:solidFill>
                <a:latin typeface="Times New Roman" panose="02020603050405020304" pitchFamily="18" charset="0"/>
                <a:cs typeface="Times New Roman" panose="02020603050405020304" pitchFamily="18" charset="0"/>
              </a:rPr>
              <a:t>«</a:t>
            </a:r>
            <a:r>
              <a:rPr lang="uk-UA" sz="2400" dirty="0" smtClean="0">
                <a:solidFill>
                  <a:srgbClr val="404040"/>
                </a:solidFill>
                <a:latin typeface="Times New Roman" panose="02020603050405020304" pitchFamily="18" charset="0"/>
                <a:cs typeface="Times New Roman" panose="02020603050405020304" pitchFamily="18" charset="0"/>
              </a:rPr>
              <a:t>Функціональна анатомія</a:t>
            </a:r>
            <a:r>
              <a:rPr sz="2400" dirty="0" smtClean="0">
                <a:solidFill>
                  <a:srgbClr val="404040"/>
                </a:solidFill>
                <a:latin typeface="Times New Roman" panose="02020603050405020304" pitchFamily="18" charset="0"/>
                <a:cs typeface="Times New Roman" panose="02020603050405020304" pitchFamily="18" charset="0"/>
              </a:rPr>
              <a:t>»</a:t>
            </a:r>
            <a:r>
              <a:rPr sz="2400" spc="-60" dirty="0" smtClean="0">
                <a:solidFill>
                  <a:srgbClr val="404040"/>
                </a:solidFill>
                <a:latin typeface="Times New Roman" panose="02020603050405020304" pitchFamily="18" charset="0"/>
                <a:cs typeface="Times New Roman" panose="02020603050405020304" pitchFamily="18" charset="0"/>
              </a:rPr>
              <a:t> </a:t>
            </a:r>
            <a:r>
              <a:rPr sz="2400" dirty="0" smtClean="0">
                <a:solidFill>
                  <a:srgbClr val="404040"/>
                </a:solidFill>
                <a:latin typeface="Times New Roman" panose="02020603050405020304" pitchFamily="18" charset="0"/>
                <a:cs typeface="Times New Roman" panose="02020603050405020304" pitchFamily="18" charset="0"/>
              </a:rPr>
              <a:t>є</a:t>
            </a:r>
            <a:r>
              <a:rPr lang="uk-UA" sz="2400" dirty="0" smtClean="0">
                <a:solidFill>
                  <a:srgbClr val="404040"/>
                </a:solidFill>
                <a:latin typeface="Times New Roman" panose="02020603050405020304" pitchFamily="18" charset="0"/>
                <a:cs typeface="Times New Roman" panose="02020603050405020304" pitchFamily="18" charset="0"/>
              </a:rPr>
              <a:t>:</a:t>
            </a:r>
            <a:r>
              <a:rPr sz="2400" spc="-55" dirty="0" smtClean="0">
                <a:solidFill>
                  <a:srgbClr val="404040"/>
                </a:solidFill>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набути знання про будову тіла людини, особливості формування структурного сліду адаптації при м’язовій діяльності, під впливом фізичних навантажень, вікові особливості рельєфу людського тіла</a:t>
            </a:r>
            <a:r>
              <a:rPr lang="uk-UA" sz="2400" dirty="0" smtClean="0">
                <a:latin typeface="Times New Roman" panose="02020603050405020304" pitchFamily="18" charset="0"/>
                <a:cs typeface="Times New Roman" panose="02020603050405020304" pitchFamily="18" charset="0"/>
              </a:rPr>
              <a:t>.</a:t>
            </a:r>
          </a:p>
          <a:p>
            <a:pPr marL="355600" marR="335280" indent="-342900">
              <a:lnSpc>
                <a:spcPct val="100000"/>
              </a:lnSpc>
              <a:spcBef>
                <a:spcPts val="100"/>
              </a:spcBef>
              <a:tabLst>
                <a:tab pos="6684009" algn="l"/>
              </a:tabLst>
            </a:pPr>
            <a:endParaRPr lang="uk-UA" sz="4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r>
              <a:rPr lang="uk-UA" sz="2400" b="1" dirty="0">
                <a:latin typeface="Times New Roman" panose="02020603050405020304" pitchFamily="18" charset="0"/>
                <a:cs typeface="Times New Roman" panose="02020603050405020304" pitchFamily="18" charset="0"/>
              </a:rPr>
              <a:t>Завдання курсу:</a:t>
            </a:r>
            <a:endParaRPr lang="uk-UA" sz="24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uk-UA" sz="2400" b="1" dirty="0">
                <a:latin typeface="Times New Roman" panose="02020603050405020304" pitchFamily="18" charset="0"/>
                <a:cs typeface="Times New Roman" panose="02020603050405020304" pitchFamily="18" charset="0"/>
              </a:rPr>
              <a:t>Теоретичні:</a:t>
            </a:r>
            <a:r>
              <a:rPr lang="uk-UA" sz="2400" dirty="0">
                <a:latin typeface="Times New Roman" panose="02020603050405020304" pitchFamily="18" charset="0"/>
                <a:cs typeface="Times New Roman" panose="02020603050405020304" pitchFamily="18" charset="0"/>
              </a:rPr>
              <a:t> набути знання про будову тіла людини, адаптаційні зміни під впливом фізичних навантажень та методи корекції статури; дати уявлення студентам</a:t>
            </a:r>
            <a:r>
              <a:rPr lang="uk-UA" sz="2400" b="1"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про анатомічний аналіз рухів</a:t>
            </a:r>
            <a:r>
              <a:rPr lang="uk-UA" sz="2400" b="1"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та спортивних вправ, рельєф тіла людини.</a:t>
            </a:r>
          </a:p>
          <a:p>
            <a:pPr marL="342900" indent="-342900">
              <a:buFont typeface="Wingdings" panose="05000000000000000000" pitchFamily="2" charset="2"/>
              <a:buChar char="ü"/>
            </a:pPr>
            <a:r>
              <a:rPr lang="uk-UA" sz="2400" b="1" dirty="0">
                <a:latin typeface="Times New Roman" panose="02020603050405020304" pitchFamily="18" charset="0"/>
                <a:cs typeface="Times New Roman" panose="02020603050405020304" pitchFamily="18" charset="0"/>
              </a:rPr>
              <a:t>Практичні: </a:t>
            </a:r>
            <a:r>
              <a:rPr lang="uk-UA" sz="2400" dirty="0">
                <a:latin typeface="Times New Roman" panose="02020603050405020304" pitchFamily="18" charset="0"/>
                <a:cs typeface="Times New Roman" panose="02020603050405020304" pitchFamily="18" charset="0"/>
              </a:rPr>
              <a:t>набути знання для більш ефективного використання фізичних вправ, для корекції будови тіла, керування фізичним розвитком дітей і підлітків, розробки </a:t>
            </a:r>
            <a:r>
              <a:rPr lang="uk-UA" sz="2400" dirty="0" err="1">
                <a:latin typeface="Times New Roman" panose="02020603050405020304" pitchFamily="18" charset="0"/>
                <a:cs typeface="Times New Roman" panose="02020603050405020304" pitchFamily="18" charset="0"/>
              </a:rPr>
              <a:t>морфофункціональних</a:t>
            </a:r>
            <a:r>
              <a:rPr lang="uk-UA" sz="2400" dirty="0">
                <a:latin typeface="Times New Roman" panose="02020603050405020304" pitchFamily="18" charset="0"/>
                <a:cs typeface="Times New Roman" panose="02020603050405020304" pitchFamily="18" charset="0"/>
              </a:rPr>
              <a:t> моделей для різних видів спорту та шляхів реабілітації при спортивних травмах.</a:t>
            </a:r>
          </a:p>
          <a:p>
            <a:pPr marL="355600" marR="335280" indent="-342900">
              <a:lnSpc>
                <a:spcPct val="100000"/>
              </a:lnSpc>
              <a:spcBef>
                <a:spcPts val="100"/>
              </a:spcBef>
              <a:tabLst>
                <a:tab pos="6684009" algn="l"/>
              </a:tabLst>
            </a:pPr>
            <a:r>
              <a:rPr lang="uk-UA" sz="4000" dirty="0" smtClean="0">
                <a:latin typeface="Times New Roman" panose="02020603050405020304" pitchFamily="18" charset="0"/>
                <a:cs typeface="Times New Roman" panose="02020603050405020304" pitchFamily="18" charset="0"/>
              </a:rPr>
              <a:t> </a:t>
            </a:r>
            <a:endParaRPr sz="40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057400" y="381000"/>
            <a:ext cx="7467600" cy="1938992"/>
          </a:xfrm>
          <a:prstGeom prst="rect">
            <a:avLst/>
          </a:prstGeom>
        </p:spPr>
        <p:txBody>
          <a:bodyPr wrap="square">
            <a:spAutoFit/>
          </a:bodyPr>
          <a:lstStyle/>
          <a:p>
            <a:pPr algn="ctr"/>
            <a:r>
              <a:rPr lang="ru-RU" dirty="0" smtClean="0"/>
              <a:t/>
            </a:r>
            <a:br>
              <a:rPr lang="ru-RU" dirty="0" smtClean="0"/>
            </a:br>
            <a:r>
              <a:rPr lang="ru-RU" sz="2800" b="1" i="1" dirty="0" err="1" smtClean="0">
                <a:solidFill>
                  <a:srgbClr val="FF0000"/>
                </a:solidFill>
              </a:rPr>
              <a:t>Компетентності</a:t>
            </a:r>
            <a:r>
              <a:rPr lang="ru-RU" sz="2800" b="1" i="1" dirty="0" smtClean="0">
                <a:solidFill>
                  <a:srgbClr val="FF0000"/>
                </a:solidFill>
              </a:rPr>
              <a:t> </a:t>
            </a:r>
            <a:r>
              <a:rPr lang="ru-RU" sz="2800" b="1" i="1" dirty="0" err="1" smtClean="0">
                <a:solidFill>
                  <a:srgbClr val="FF0000"/>
                </a:solidFill>
              </a:rPr>
              <a:t>згідно</a:t>
            </a:r>
            <a:r>
              <a:rPr lang="ru-RU" sz="2800" b="1" i="1" dirty="0" smtClean="0">
                <a:solidFill>
                  <a:srgbClr val="FF0000"/>
                </a:solidFill>
              </a:rPr>
              <a:t> з </a:t>
            </a:r>
            <a:r>
              <a:rPr lang="ru-RU" sz="2800" b="1" i="1" dirty="0" err="1" smtClean="0">
                <a:solidFill>
                  <a:srgbClr val="FF0000"/>
                </a:solidFill>
              </a:rPr>
              <a:t>вимогами</a:t>
            </a:r>
            <a:r>
              <a:rPr lang="ru-RU" sz="2800" b="1" i="1" dirty="0" smtClean="0">
                <a:solidFill>
                  <a:srgbClr val="FF0000"/>
                </a:solidFill>
              </a:rPr>
              <a:t> </a:t>
            </a:r>
            <a:r>
              <a:rPr lang="ru-RU" sz="2800" b="1" i="1" dirty="0" err="1" smtClean="0">
                <a:solidFill>
                  <a:srgbClr val="FF0000"/>
                </a:solidFill>
              </a:rPr>
              <a:t>освітньо-професійної</a:t>
            </a:r>
            <a:r>
              <a:rPr lang="ru-RU" sz="2800" b="1" i="1" dirty="0" smtClean="0">
                <a:solidFill>
                  <a:srgbClr val="FF0000"/>
                </a:solidFill>
              </a:rPr>
              <a:t> </a:t>
            </a:r>
            <a:r>
              <a:rPr lang="ru-RU" sz="2800" b="1" i="1" dirty="0" err="1" smtClean="0">
                <a:solidFill>
                  <a:srgbClr val="FF0000"/>
                </a:solidFill>
              </a:rPr>
              <a:t>програми</a:t>
            </a:r>
            <a:r>
              <a:rPr lang="ru-RU" sz="2800" b="1" i="1" dirty="0" smtClean="0">
                <a:solidFill>
                  <a:srgbClr val="FF0000"/>
                </a:solidFill>
              </a:rPr>
              <a:t> «</a:t>
            </a:r>
            <a:r>
              <a:rPr lang="ru-RU" sz="2800" b="1" i="1" dirty="0" err="1" smtClean="0">
                <a:solidFill>
                  <a:srgbClr val="FF0000"/>
                </a:solidFill>
              </a:rPr>
              <a:t>Фізична</a:t>
            </a:r>
            <a:r>
              <a:rPr lang="ru-RU" sz="2800" b="1" i="1" dirty="0" smtClean="0">
                <a:solidFill>
                  <a:srgbClr val="FF0000"/>
                </a:solidFill>
              </a:rPr>
              <a:t> </a:t>
            </a:r>
            <a:r>
              <a:rPr lang="ru-RU" sz="2800" b="1" i="1" dirty="0" err="1" smtClean="0">
                <a:solidFill>
                  <a:srgbClr val="FF0000"/>
                </a:solidFill>
              </a:rPr>
              <a:t>терапія</a:t>
            </a:r>
            <a:r>
              <a:rPr lang="ru-RU" sz="2800" b="1" i="1" dirty="0" smtClean="0">
                <a:solidFill>
                  <a:srgbClr val="FF0000"/>
                </a:solidFill>
              </a:rPr>
              <a:t>, </a:t>
            </a:r>
            <a:r>
              <a:rPr lang="ru-RU" sz="2800" b="1" i="1" dirty="0" err="1" smtClean="0">
                <a:solidFill>
                  <a:srgbClr val="FF0000"/>
                </a:solidFill>
              </a:rPr>
              <a:t>ерготерапія</a:t>
            </a:r>
            <a:r>
              <a:rPr lang="ru-RU" sz="2800" b="1" i="1" dirty="0" smtClean="0">
                <a:solidFill>
                  <a:srgbClr val="FF0000"/>
                </a:solidFill>
              </a:rPr>
              <a:t>»:</a:t>
            </a:r>
            <a:r>
              <a:rPr lang="ru-RU" dirty="0" smtClean="0"/>
              <a:t/>
            </a:r>
            <a:br>
              <a:rPr lang="ru-RU" dirty="0" smtClean="0"/>
            </a:br>
            <a:endParaRPr lang="uk-UA" dirty="0"/>
          </a:p>
        </p:txBody>
      </p:sp>
      <p:sp>
        <p:nvSpPr>
          <p:cNvPr id="3" name="Прямокутник 2"/>
          <p:cNvSpPr/>
          <p:nvPr/>
        </p:nvSpPr>
        <p:spPr>
          <a:xfrm>
            <a:off x="1371600" y="2319992"/>
            <a:ext cx="8839200" cy="4431983"/>
          </a:xfrm>
          <a:prstGeom prst="rect">
            <a:avLst/>
          </a:prstGeom>
        </p:spPr>
        <p:txBody>
          <a:bodyPr wrap="square">
            <a:spAutoFit/>
          </a:bodyPr>
          <a:lstStyle/>
          <a:p>
            <a:r>
              <a:rPr lang="uk-UA" sz="2400" b="1" i="1" dirty="0" smtClean="0"/>
              <a:t>Загальні компетентності:</a:t>
            </a:r>
          </a:p>
          <a:p>
            <a:pPr marL="285750" indent="-285750">
              <a:buFont typeface="Wingdings" panose="05000000000000000000" pitchFamily="2" charset="2"/>
              <a:buChar char="v"/>
            </a:pPr>
            <a:r>
              <a:rPr lang="uk-UA" sz="1800" dirty="0" smtClean="0"/>
              <a:t>Знання </a:t>
            </a:r>
            <a:r>
              <a:rPr lang="uk-UA" sz="1800" dirty="0"/>
              <a:t>та розуміння предметної області та розуміння професійної </a:t>
            </a:r>
            <a:r>
              <a:rPr lang="uk-UA" sz="1800" dirty="0" smtClean="0"/>
              <a:t>діяльності.</a:t>
            </a:r>
          </a:p>
          <a:p>
            <a:pPr marL="285750" indent="-285750">
              <a:buFont typeface="Wingdings" panose="05000000000000000000" pitchFamily="2" charset="2"/>
              <a:buChar char="v"/>
            </a:pPr>
            <a:r>
              <a:rPr lang="uk-UA" sz="1800" dirty="0" smtClean="0"/>
              <a:t>Здатність </a:t>
            </a:r>
            <a:r>
              <a:rPr lang="uk-UA" sz="1800" dirty="0"/>
              <a:t>застосовувати знання у практичних ситуаціях. </a:t>
            </a:r>
            <a:endParaRPr lang="uk-UA" sz="1800" dirty="0" smtClean="0"/>
          </a:p>
          <a:p>
            <a:pPr marL="285750" indent="-285750">
              <a:buFont typeface="Wingdings" panose="05000000000000000000" pitchFamily="2" charset="2"/>
              <a:buChar char="v"/>
            </a:pPr>
            <a:endParaRPr lang="uk-UA" dirty="0"/>
          </a:p>
          <a:p>
            <a:r>
              <a:rPr lang="uk-UA" sz="2400" b="1" dirty="0" smtClean="0"/>
              <a:t>Спеціальні (фахові, предметні) компетентності:</a:t>
            </a:r>
            <a:r>
              <a:rPr lang="uk-UA" sz="2400" dirty="0" smtClean="0"/>
              <a:t> </a:t>
            </a:r>
          </a:p>
          <a:p>
            <a:pPr marL="285750" indent="-285750">
              <a:buFont typeface="Wingdings" panose="05000000000000000000" pitchFamily="2" charset="2"/>
              <a:buChar char="v"/>
            </a:pPr>
            <a:r>
              <a:rPr lang="uk-UA" dirty="0" smtClean="0"/>
              <a:t>Здатність </a:t>
            </a:r>
            <a:r>
              <a:rPr lang="uk-UA" dirty="0"/>
              <a:t>аналізувати будову, нормальний та індивідуальний розвиток людського організму та його рухові функції. </a:t>
            </a:r>
            <a:endParaRPr lang="uk-UA" dirty="0" smtClean="0"/>
          </a:p>
          <a:p>
            <a:pPr marL="285750" indent="-285750">
              <a:buFont typeface="Wingdings" panose="05000000000000000000" pitchFamily="2" charset="2"/>
              <a:buChar char="v"/>
            </a:pPr>
            <a:r>
              <a:rPr lang="uk-UA" dirty="0" smtClean="0"/>
              <a:t>Здатність </a:t>
            </a:r>
            <a:r>
              <a:rPr lang="uk-UA" dirty="0"/>
              <a:t>трактувати патологічні процеси та порушення і застосовувати для їх корекції придатні засоби фізичної терапії, </a:t>
            </a:r>
            <a:r>
              <a:rPr lang="uk-UA" dirty="0" err="1"/>
              <a:t>ерготерапії</a:t>
            </a:r>
            <a:r>
              <a:rPr lang="uk-UA" dirty="0"/>
              <a:t>. </a:t>
            </a:r>
            <a:endParaRPr lang="uk-UA" dirty="0" smtClean="0"/>
          </a:p>
          <a:p>
            <a:pPr marL="285750" indent="-285750">
              <a:buFont typeface="Wingdings" panose="05000000000000000000" pitchFamily="2" charset="2"/>
              <a:buChar char="v"/>
            </a:pPr>
            <a:r>
              <a:rPr lang="uk-UA" dirty="0" smtClean="0"/>
              <a:t>Здатність </a:t>
            </a:r>
            <a:r>
              <a:rPr lang="uk-UA" dirty="0"/>
              <a:t>враховувати медичні, психолого-педагогічні, соціальні аспекти у практиці фізичної терапії, </a:t>
            </a:r>
            <a:r>
              <a:rPr lang="uk-UA" dirty="0" err="1" smtClean="0"/>
              <a:t>ерготерапії</a:t>
            </a:r>
            <a:r>
              <a:rPr lang="uk-UA" dirty="0" smtClean="0"/>
              <a:t>.</a:t>
            </a:r>
          </a:p>
          <a:p>
            <a:pPr marL="285750" indent="-285750">
              <a:buFont typeface="Wingdings" panose="05000000000000000000" pitchFamily="2" charset="2"/>
              <a:buChar char="v"/>
            </a:pPr>
            <a:r>
              <a:rPr lang="uk-UA" dirty="0" smtClean="0"/>
              <a:t>Здатність </a:t>
            </a:r>
            <a:r>
              <a:rPr lang="uk-UA" dirty="0"/>
              <a:t>виконувати базові компоненти обстеження у фізичній терапії та/або </a:t>
            </a:r>
            <a:r>
              <a:rPr lang="uk-UA" dirty="0" err="1"/>
              <a:t>ерготерапії</a:t>
            </a:r>
            <a:r>
              <a:rPr lang="uk-UA" dirty="0"/>
              <a:t>: спостереження, опитування, вимірювання та тестування, документувати їх результати.</a:t>
            </a:r>
          </a:p>
          <a:p>
            <a:pPr marL="285750" indent="-285750">
              <a:buFont typeface="Wingdings" panose="05000000000000000000" pitchFamily="2" charset="2"/>
              <a:buChar char="v"/>
            </a:pPr>
            <a:endParaRPr lang="uk-UA" sz="1800" dirty="0"/>
          </a:p>
        </p:txBody>
      </p:sp>
    </p:spTree>
    <p:extLst>
      <p:ext uri="{BB962C8B-B14F-4D97-AF65-F5344CB8AC3E}">
        <p14:creationId xmlns:p14="http://schemas.microsoft.com/office/powerpoint/2010/main" val="3388045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600200" y="751344"/>
            <a:ext cx="9448800" cy="6494085"/>
          </a:xfrm>
          <a:prstGeom prst="rect">
            <a:avLst/>
          </a:prstGeom>
        </p:spPr>
        <p:txBody>
          <a:bodyPr wrap="square">
            <a:spAutoFit/>
          </a:bodyPr>
          <a:lstStyle/>
          <a:p>
            <a:pPr algn="ctr"/>
            <a:r>
              <a:rPr lang="uk-UA" sz="2800" b="1" i="1" dirty="0" smtClean="0">
                <a:solidFill>
                  <a:srgbClr val="FF0000"/>
                </a:solidFill>
              </a:rPr>
              <a:t>Після успішного вивчення навчальної дисципліни здобувач вищої освіти зможе:</a:t>
            </a:r>
          </a:p>
          <a:p>
            <a:endParaRPr lang="uk-UA" dirty="0" smtClean="0"/>
          </a:p>
          <a:p>
            <a:endParaRPr lang="uk-UA" dirty="0" smtClean="0"/>
          </a:p>
          <a:p>
            <a:pPr marL="285750" indent="-285750">
              <a:buFont typeface="Wingdings" panose="05000000000000000000" pitchFamily="2" charset="2"/>
              <a:buChar char="v"/>
            </a:pPr>
            <a:r>
              <a:rPr lang="uk-UA" sz="1800" dirty="0" smtClean="0"/>
              <a:t>Демонструвати </a:t>
            </a:r>
            <a:r>
              <a:rPr lang="uk-UA" sz="1800" dirty="0"/>
              <a:t>готовність до зміцнення та збереження особистого та громадського здоров'я шляхом використання рухової активності людини та проведення роз’яснювальної роботи серед пацієнтів/клієнтів, членів їх родин, медичних фахівців, а також покращенню довкілля громади. </a:t>
            </a:r>
            <a:endParaRPr lang="uk-UA" sz="1800" dirty="0" smtClean="0"/>
          </a:p>
          <a:p>
            <a:pPr marL="285750" indent="-285750">
              <a:buFont typeface="Wingdings" panose="05000000000000000000" pitchFamily="2" charset="2"/>
              <a:buChar char="v"/>
            </a:pPr>
            <a:endParaRPr lang="uk-UA" sz="1800" dirty="0" smtClean="0"/>
          </a:p>
          <a:p>
            <a:pPr marL="285750" indent="-285750">
              <a:buFont typeface="Wingdings" panose="05000000000000000000" pitchFamily="2" charset="2"/>
              <a:buChar char="v"/>
            </a:pPr>
            <a:r>
              <a:rPr lang="uk-UA" sz="1800" dirty="0" smtClean="0"/>
              <a:t>Застосовувати </a:t>
            </a:r>
            <a:r>
              <a:rPr lang="uk-UA" sz="1800" dirty="0"/>
              <a:t>у професійній діяльності знання біологічних, медичних, педагогічних та психосоціальних аспектів фізичної терапії та </a:t>
            </a:r>
            <a:r>
              <a:rPr lang="uk-UA" sz="1800" dirty="0" err="1"/>
              <a:t>ерготерапії</a:t>
            </a:r>
            <a:r>
              <a:rPr lang="uk-UA" sz="1800" dirty="0"/>
              <a:t>. </a:t>
            </a:r>
            <a:endParaRPr lang="uk-UA" sz="1800" dirty="0" smtClean="0"/>
          </a:p>
          <a:p>
            <a:pPr marL="285750" indent="-285750">
              <a:buFont typeface="Wingdings" panose="05000000000000000000" pitchFamily="2" charset="2"/>
              <a:buChar char="v"/>
            </a:pPr>
            <a:endParaRPr lang="uk-UA" sz="1800" dirty="0" smtClean="0"/>
          </a:p>
          <a:p>
            <a:pPr marL="285750" indent="-285750">
              <a:buFont typeface="Wingdings" panose="05000000000000000000" pitchFamily="2" charset="2"/>
              <a:buChar char="v"/>
            </a:pPr>
            <a:r>
              <a:rPr lang="uk-UA" sz="1800" dirty="0" smtClean="0"/>
              <a:t>Застосовувати </a:t>
            </a:r>
            <a:r>
              <a:rPr lang="uk-UA" sz="1800" dirty="0"/>
              <a:t>методи й інструменти визначення та вимірювання структурних змін та порушених функцій </a:t>
            </a:r>
            <a:r>
              <a:rPr lang="uk-UA" sz="1800" dirty="0" smtClean="0"/>
              <a:t>організму.</a:t>
            </a:r>
          </a:p>
          <a:p>
            <a:pPr marL="285750" indent="-285750">
              <a:buFont typeface="Wingdings" panose="05000000000000000000" pitchFamily="2" charset="2"/>
              <a:buChar char="v"/>
            </a:pPr>
            <a:endParaRPr lang="uk-UA" sz="1800" dirty="0" smtClean="0"/>
          </a:p>
          <a:p>
            <a:pPr marL="285750" indent="-285750">
              <a:buFont typeface="Wingdings" panose="05000000000000000000" pitchFamily="2" charset="2"/>
              <a:buChar char="v"/>
            </a:pPr>
            <a:r>
              <a:rPr lang="uk-UA" sz="1800" dirty="0" smtClean="0"/>
              <a:t>Трактувати </a:t>
            </a:r>
            <a:r>
              <a:rPr lang="uk-UA" sz="1800" dirty="0"/>
              <a:t>інформацію про наявні у пацієнта/клієнта порушення за Міжнародною класифікацією функціонування, обмеження життєдіяльності та здоров’я (МКФ) та Міжнародною класифікацією функціонування, обмеження життєдіяльності та здоров’я дітей та підлітків (МКФ ДП). </a:t>
            </a:r>
          </a:p>
          <a:p>
            <a:r>
              <a:rPr lang="uk-UA" sz="1800" b="1" dirty="0"/>
              <a:t> </a:t>
            </a:r>
            <a:endParaRPr lang="uk-UA" sz="1800" dirty="0"/>
          </a:p>
          <a:p>
            <a:r>
              <a:rPr lang="uk-UA" sz="1800" b="1" dirty="0"/>
              <a:t> </a:t>
            </a:r>
            <a:endParaRPr lang="uk-UA" sz="1800" dirty="0"/>
          </a:p>
          <a:p>
            <a:endParaRPr lang="uk-UA" dirty="0"/>
          </a:p>
        </p:txBody>
      </p:sp>
    </p:spTree>
    <p:extLst>
      <p:ext uri="{BB962C8B-B14F-4D97-AF65-F5344CB8AC3E}">
        <p14:creationId xmlns:p14="http://schemas.microsoft.com/office/powerpoint/2010/main" val="2780283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286000" y="304800"/>
            <a:ext cx="8229600" cy="1138773"/>
          </a:xfrm>
          <a:prstGeom prst="rect">
            <a:avLst/>
          </a:prstGeom>
        </p:spPr>
        <p:txBody>
          <a:bodyPr wrap="square">
            <a:spAutoFit/>
          </a:bodyPr>
          <a:lstStyle/>
          <a:p>
            <a:pPr algn="ctr"/>
            <a:r>
              <a:rPr lang="ru-RU" sz="2000" b="1" u="sng" dirty="0" smtClean="0"/>
              <a:t>Модуль 1.</a:t>
            </a:r>
          </a:p>
          <a:p>
            <a:pPr algn="ctr"/>
            <a:endParaRPr lang="ru-RU" sz="800" b="1" u="sng" dirty="0" smtClean="0"/>
          </a:p>
          <a:p>
            <a:pPr algn="ctr"/>
            <a:r>
              <a:rPr lang="ru-RU" sz="2000" b="1" u="sng" dirty="0" smtClean="0"/>
              <a:t>Опорно-</a:t>
            </a:r>
            <a:r>
              <a:rPr lang="ru-RU" sz="2000" b="1" u="sng" dirty="0" err="1" smtClean="0"/>
              <a:t>рухова</a:t>
            </a:r>
            <a:r>
              <a:rPr lang="ru-RU" sz="2000" b="1" u="sng" dirty="0" smtClean="0"/>
              <a:t> система. </a:t>
            </a:r>
            <a:r>
              <a:rPr lang="ru-RU" sz="2000" b="1" u="sng" dirty="0" err="1" smtClean="0"/>
              <a:t>Аналіз</a:t>
            </a:r>
            <a:r>
              <a:rPr lang="ru-RU" sz="2000" b="1" u="sng" dirty="0" smtClean="0"/>
              <a:t> </a:t>
            </a:r>
            <a:r>
              <a:rPr lang="ru-RU" sz="2000" b="1" u="sng" dirty="0" err="1" smtClean="0"/>
              <a:t>положення</a:t>
            </a:r>
            <a:r>
              <a:rPr lang="ru-RU" sz="2000" b="1" u="sng" dirty="0" smtClean="0"/>
              <a:t> </a:t>
            </a:r>
            <a:r>
              <a:rPr lang="ru-RU" sz="2000" b="1" u="sng" dirty="0" err="1" smtClean="0"/>
              <a:t>тіла</a:t>
            </a:r>
            <a:r>
              <a:rPr lang="ru-RU" sz="2000" b="1" u="sng" dirty="0" smtClean="0"/>
              <a:t> </a:t>
            </a:r>
            <a:r>
              <a:rPr lang="ru-RU" sz="2000" b="1" u="sng" dirty="0" err="1" smtClean="0"/>
              <a:t>людини</a:t>
            </a:r>
            <a:r>
              <a:rPr lang="ru-RU" sz="2000" b="1" u="sng" dirty="0" smtClean="0"/>
              <a:t>.</a:t>
            </a:r>
            <a:r>
              <a:rPr lang="ru-RU" sz="2000" u="sng" dirty="0" smtClean="0"/>
              <a:t/>
            </a:r>
            <a:br>
              <a:rPr lang="ru-RU" sz="2000" u="sng" dirty="0" smtClean="0"/>
            </a:br>
            <a:endParaRPr lang="uk-UA" sz="2000" u="sng" dirty="0"/>
          </a:p>
        </p:txBody>
      </p:sp>
      <p:sp>
        <p:nvSpPr>
          <p:cNvPr id="3" name="Прямокутник 2"/>
          <p:cNvSpPr/>
          <p:nvPr/>
        </p:nvSpPr>
        <p:spPr>
          <a:xfrm>
            <a:off x="990600" y="1418691"/>
            <a:ext cx="10591800" cy="6186309"/>
          </a:xfrm>
          <a:prstGeom prst="rect">
            <a:avLst/>
          </a:prstGeom>
        </p:spPr>
        <p:txBody>
          <a:bodyPr wrap="square">
            <a:spAutoFit/>
          </a:bodyPr>
          <a:lstStyle/>
          <a:p>
            <a:r>
              <a:rPr lang="uk-UA" b="1" u="sng" dirty="0" smtClean="0"/>
              <a:t>Тема 1. Функціональна анатомія – галузь медико-біологічного забезпечення фізичної реабілітації</a:t>
            </a:r>
            <a:r>
              <a:rPr lang="uk-UA" dirty="0" smtClean="0"/>
              <a:t>.</a:t>
            </a:r>
            <a:br>
              <a:rPr lang="uk-UA" dirty="0" smtClean="0"/>
            </a:br>
            <a:r>
              <a:rPr lang="uk-UA" dirty="0" smtClean="0"/>
              <a:t>  Предмет, мета і завдання функціональної анатомії. Короткий історичний нарис. Методи функціональної анатомії. Площини та </a:t>
            </a:r>
            <a:r>
              <a:rPr lang="uk-UA" dirty="0" err="1" smtClean="0"/>
              <a:t>вісі</a:t>
            </a:r>
            <a:r>
              <a:rPr lang="uk-UA" dirty="0" smtClean="0"/>
              <a:t> тіла людини. Клітини та тканини. Місце людини в природі.</a:t>
            </a:r>
            <a:br>
              <a:rPr lang="uk-UA" dirty="0" smtClean="0"/>
            </a:br>
            <a:r>
              <a:rPr lang="uk-UA" dirty="0" smtClean="0"/>
              <a:t> </a:t>
            </a:r>
            <a:br>
              <a:rPr lang="uk-UA" dirty="0" smtClean="0"/>
            </a:br>
            <a:r>
              <a:rPr lang="uk-UA" b="1" u="sng" dirty="0" smtClean="0"/>
              <a:t>Тема 2. Опорно-руховий апарат. Будова скелета, кісток та їх з’єднання</a:t>
            </a:r>
            <a:r>
              <a:rPr lang="uk-UA" dirty="0" smtClean="0"/>
              <a:t>.</a:t>
            </a:r>
            <a:br>
              <a:rPr lang="uk-UA" dirty="0" smtClean="0"/>
            </a:br>
            <a:r>
              <a:rPr lang="uk-UA" dirty="0" smtClean="0"/>
              <a:t> Загальна характеристика скелета, будова і функції його відділів. </a:t>
            </a:r>
            <a:br>
              <a:rPr lang="uk-UA" dirty="0" smtClean="0"/>
            </a:br>
            <a:r>
              <a:rPr lang="uk-UA" dirty="0" smtClean="0"/>
              <a:t> Класифікація кісток, їх будова і розвиток. Артрологія - наука про з’єднання кісток. Класифікація з’єднань кісток. Допоміжний апарат суглобів.</a:t>
            </a:r>
          </a:p>
          <a:p>
            <a:endParaRPr lang="uk-UA" dirty="0" smtClean="0"/>
          </a:p>
          <a:p>
            <a:r>
              <a:rPr lang="uk-UA" sz="1800" b="1" u="sng" dirty="0" smtClean="0"/>
              <a:t>Тема 3</a:t>
            </a:r>
            <a:r>
              <a:rPr lang="uk-UA" sz="1800" b="1" u="sng" dirty="0"/>
              <a:t>. Адаптаційні зміни кісткової системи у спортсменів різної спеціалізації. </a:t>
            </a:r>
            <a:endParaRPr lang="uk-UA" sz="1800" dirty="0"/>
          </a:p>
          <a:p>
            <a:r>
              <a:rPr lang="uk-UA" sz="1800" dirty="0"/>
              <a:t>Зміни кісткової системи у спортсменів. Залежність розвитку кісток від внутрішніх і зовнішніх чинників. Структурно-функціональні зміни грудної клітини у спортсменів різних спеціалізацій.</a:t>
            </a:r>
          </a:p>
          <a:p>
            <a:r>
              <a:rPr lang="uk-UA" sz="1800" dirty="0"/>
              <a:t> </a:t>
            </a:r>
          </a:p>
          <a:p>
            <a:r>
              <a:rPr lang="uk-UA" sz="1800" b="1" u="sng" dirty="0" smtClean="0"/>
              <a:t>Тема 4</a:t>
            </a:r>
            <a:r>
              <a:rPr lang="uk-UA" sz="1800" b="1" u="sng" dirty="0"/>
              <a:t>. Класифікації м’язів, їх будова і розвиток. </a:t>
            </a:r>
            <a:endParaRPr lang="uk-UA" sz="1800" b="1" dirty="0"/>
          </a:p>
          <a:p>
            <a:r>
              <a:rPr lang="uk-UA" sz="1800" dirty="0"/>
              <a:t>Класифікації м’язів за: формою, функцією, кількістю головок, кількістю </a:t>
            </a:r>
            <a:r>
              <a:rPr lang="uk-UA" sz="1800" dirty="0" err="1"/>
              <a:t>черевців</a:t>
            </a:r>
            <a:r>
              <a:rPr lang="uk-UA" sz="1800" dirty="0"/>
              <a:t>, приєднанням м’язових пучків, розташуванням тощо. Будова та розвиток м’язів.</a:t>
            </a:r>
            <a:r>
              <a:rPr lang="uk-UA" sz="1800" b="1" dirty="0"/>
              <a:t>  </a:t>
            </a:r>
            <a:r>
              <a:rPr lang="uk-UA" sz="1800" dirty="0"/>
              <a:t>М’яз як орган</a:t>
            </a:r>
            <a:r>
              <a:rPr lang="uk-UA" sz="1800" b="1" dirty="0"/>
              <a:t>. </a:t>
            </a:r>
            <a:r>
              <a:rPr lang="uk-UA" sz="1800" dirty="0"/>
              <a:t>Допоміжний апарат м’язів. Тонус та сила м’яза.</a:t>
            </a:r>
            <a:r>
              <a:rPr lang="uk-UA" sz="1800" b="1" dirty="0"/>
              <a:t>  </a:t>
            </a:r>
            <a:r>
              <a:rPr lang="uk-UA" sz="1800" dirty="0"/>
              <a:t>Значення фізичного тренування для розвитку м’язів. </a:t>
            </a:r>
          </a:p>
          <a:p>
            <a:r>
              <a:rPr lang="uk-UA" sz="1800" dirty="0"/>
              <a:t> </a:t>
            </a:r>
          </a:p>
          <a:p>
            <a:r>
              <a:rPr lang="uk-UA" dirty="0" smtClean="0"/>
              <a:t/>
            </a:r>
            <a:br>
              <a:rPr lang="uk-UA" dirty="0" smtClean="0"/>
            </a:br>
            <a:endParaRPr lang="uk-UA" dirty="0"/>
          </a:p>
        </p:txBody>
      </p:sp>
    </p:spTree>
    <p:extLst>
      <p:ext uri="{BB962C8B-B14F-4D97-AF65-F5344CB8AC3E}">
        <p14:creationId xmlns:p14="http://schemas.microsoft.com/office/powerpoint/2010/main" val="3108949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6800" y="294258"/>
            <a:ext cx="10286999" cy="6106800"/>
          </a:xfrm>
          <a:prstGeom prst="rect">
            <a:avLst/>
          </a:prstGeom>
        </p:spPr>
        <p:txBody>
          <a:bodyPr vert="horz" wrap="square" lIns="0" tIns="12700" rIns="0" bIns="0" rtlCol="0">
            <a:spAutoFit/>
          </a:bodyPr>
          <a:lstStyle/>
          <a:p>
            <a:r>
              <a:rPr lang="uk-UA" sz="2000" dirty="0" smtClean="0"/>
              <a:t>Тема 5</a:t>
            </a:r>
            <a:r>
              <a:rPr lang="uk-UA" sz="2000" dirty="0"/>
              <a:t>. М’язи та фасції голови і шиї.  Рухи голови і шиї.  </a:t>
            </a:r>
            <a:br>
              <a:rPr lang="uk-UA" sz="2000" dirty="0"/>
            </a:br>
            <a:r>
              <a:rPr lang="uk-UA" sz="2000" b="0" dirty="0"/>
              <a:t>М’язи голови – жувальні та мімічні, їх функції та фасції. Поверхневі та глибокі м’язи шиї, їх функції, фасції шиї. Рухи голови і шиї</a:t>
            </a:r>
            <a:r>
              <a:rPr lang="uk-UA" sz="2000" b="0" dirty="0" smtClean="0"/>
              <a:t>.</a:t>
            </a:r>
            <a:r>
              <a:rPr lang="uk-UA" sz="2000" dirty="0" smtClean="0"/>
              <a:t/>
            </a:r>
            <a:br>
              <a:rPr lang="uk-UA" sz="2000" dirty="0" smtClean="0"/>
            </a:br>
            <a:r>
              <a:rPr lang="uk-UA" sz="2000" dirty="0"/>
              <a:t/>
            </a:r>
            <a:br>
              <a:rPr lang="uk-UA" sz="2000" dirty="0"/>
            </a:br>
            <a:r>
              <a:rPr lang="uk-UA" sz="2000" u="sng" dirty="0" smtClean="0"/>
              <a:t>Тема 6</a:t>
            </a:r>
            <a:r>
              <a:rPr lang="uk-UA" sz="2000" u="sng" dirty="0"/>
              <a:t>. М’язи та фасції тулуба. Рухи тулуба.</a:t>
            </a:r>
            <a:r>
              <a:rPr lang="uk-UA" sz="2000" dirty="0"/>
              <a:t/>
            </a:r>
            <a:br>
              <a:rPr lang="uk-UA" sz="2000" dirty="0"/>
            </a:br>
            <a:r>
              <a:rPr lang="uk-UA" sz="2000" b="0" dirty="0"/>
              <a:t>Поверхневі та глибокі м’язи спини, їх фасції. М’язи та фасції грудної клітини. Будова діафрагми. М’язи та фасції живота. Рухи тулуба.</a:t>
            </a:r>
            <a:r>
              <a:rPr lang="uk-UA" sz="2000" dirty="0"/>
              <a:t/>
            </a:r>
            <a:br>
              <a:rPr lang="uk-UA" sz="2000" dirty="0"/>
            </a:br>
            <a:r>
              <a:rPr lang="uk-UA" sz="2000" dirty="0"/>
              <a:t> </a:t>
            </a:r>
            <a:br>
              <a:rPr lang="uk-UA" sz="2000" dirty="0"/>
            </a:br>
            <a:r>
              <a:rPr lang="uk-UA" sz="2000" u="sng" dirty="0" smtClean="0"/>
              <a:t>Тема 7</a:t>
            </a:r>
            <a:r>
              <a:rPr lang="uk-UA" sz="2000" u="sng" dirty="0"/>
              <a:t>. Рухи верхньої і нижньої кінцівок.</a:t>
            </a:r>
            <a:r>
              <a:rPr lang="uk-UA" sz="2000" dirty="0"/>
              <a:t/>
            </a:r>
            <a:br>
              <a:rPr lang="uk-UA" sz="2000" dirty="0"/>
            </a:br>
            <a:r>
              <a:rPr lang="uk-UA" sz="2000" b="0" dirty="0"/>
              <a:t>Загальна характеристика м’язів і фасцій верхньої і нижньої кінцівок. Рухи </a:t>
            </a:r>
            <a:r>
              <a:rPr lang="uk-UA" sz="2000" b="0" dirty="0" err="1"/>
              <a:t>пояса</a:t>
            </a:r>
            <a:r>
              <a:rPr lang="uk-UA" sz="2000" b="0" dirty="0"/>
              <a:t> верхньої кінцівки та вільної верхньої кінцівки. Особливості руху нижньої кінцівки. </a:t>
            </a:r>
            <a:r>
              <a:rPr lang="uk-UA" sz="2000" dirty="0"/>
              <a:t/>
            </a:r>
            <a:br>
              <a:rPr lang="uk-UA" sz="2000" dirty="0"/>
            </a:br>
            <a:r>
              <a:rPr lang="uk-UA" sz="2000" dirty="0"/>
              <a:t> </a:t>
            </a:r>
            <a:br>
              <a:rPr lang="uk-UA" sz="2000" dirty="0"/>
            </a:br>
            <a:r>
              <a:rPr lang="uk-UA" sz="2000" u="sng" dirty="0" smtClean="0"/>
              <a:t>Тема 8</a:t>
            </a:r>
            <a:r>
              <a:rPr lang="uk-UA" sz="2000" u="sng" dirty="0"/>
              <a:t>. Робота м’язів. Біомеханіка м’язів.</a:t>
            </a:r>
            <a:r>
              <a:rPr lang="uk-UA" sz="2000" dirty="0"/>
              <a:t/>
            </a:r>
            <a:br>
              <a:rPr lang="uk-UA" sz="2000" dirty="0"/>
            </a:br>
            <a:r>
              <a:rPr lang="uk-UA" sz="2000" b="0" dirty="0"/>
              <a:t> Вплив навантажень на перебудову м’язів. Статичні та динамічні навантаження. Сила м’язів. М’язи- синергісти та антагоністи. Види роботи м’язів. Робота на подолання. </a:t>
            </a:r>
            <a:r>
              <a:rPr lang="uk-UA" sz="2000" b="0" dirty="0" err="1"/>
              <a:t>Поступаюча</a:t>
            </a:r>
            <a:r>
              <a:rPr lang="uk-UA" sz="2000" b="0" dirty="0"/>
              <a:t>, утримуюча та балістична робота м’язів. Визначення характеру роботи м’язів. Рівнодійна сила м’язів. Корисна складова сила тяги м’язів та рух кісткової ланки. Принцип важеля першого та другого роду.</a:t>
            </a:r>
            <a:r>
              <a:rPr lang="uk-UA" dirty="0"/>
              <a:t/>
            </a:r>
            <a:br>
              <a:rPr lang="uk-UA" dirty="0"/>
            </a:br>
            <a:endParaRPr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6800" y="294258"/>
            <a:ext cx="10286999" cy="8261236"/>
          </a:xfrm>
          <a:prstGeom prst="rect">
            <a:avLst/>
          </a:prstGeom>
        </p:spPr>
        <p:txBody>
          <a:bodyPr vert="horz" wrap="square" lIns="0" tIns="12700" rIns="0" bIns="0" rtlCol="0">
            <a:spAutoFit/>
          </a:bodyPr>
          <a:lstStyle/>
          <a:p>
            <a:r>
              <a:rPr lang="uk-UA" sz="2000" u="sng" dirty="0" smtClean="0"/>
              <a:t>Тема 9</a:t>
            </a:r>
            <a:r>
              <a:rPr lang="uk-UA" sz="2000" u="sng" dirty="0"/>
              <a:t>. Анатомічний аналіз положень і рухів тіла людини.</a:t>
            </a:r>
            <a:r>
              <a:rPr lang="uk-UA" sz="2000" dirty="0"/>
              <a:t/>
            </a:r>
            <a:br>
              <a:rPr lang="uk-UA" sz="2000" dirty="0"/>
            </a:br>
            <a:r>
              <a:rPr lang="uk-UA" sz="2000" dirty="0"/>
              <a:t>   </a:t>
            </a:r>
            <a:r>
              <a:rPr lang="uk-UA" sz="2000" b="0" dirty="0"/>
              <a:t>Основні принципи анатомічного аналізу положень і рухів тіла. Характеристика положень тіла. Загальний центр ваги і його роль у механічній стійкості тіла. Складання та розкладання сил. Стабільна та хитка рівновага. Загальна класифікація рухів.</a:t>
            </a:r>
            <a:r>
              <a:rPr lang="uk-UA" sz="2000" dirty="0"/>
              <a:t/>
            </a:r>
            <a:br>
              <a:rPr lang="uk-UA" sz="2000" dirty="0"/>
            </a:br>
            <a:r>
              <a:rPr lang="uk-UA" sz="2000" dirty="0"/>
              <a:t> </a:t>
            </a:r>
            <a:br>
              <a:rPr lang="uk-UA" sz="2000" dirty="0"/>
            </a:br>
            <a:r>
              <a:rPr lang="uk-UA" sz="2000" u="sng" dirty="0" smtClean="0"/>
              <a:t>Тема 10</a:t>
            </a:r>
            <a:r>
              <a:rPr lang="uk-UA" sz="2000" u="sng" dirty="0"/>
              <a:t>. Анатомічний аналіз положень тіла при нижній опорі.</a:t>
            </a:r>
            <a:r>
              <a:rPr lang="uk-UA" sz="2000" dirty="0"/>
              <a:t/>
            </a:r>
            <a:br>
              <a:rPr lang="uk-UA" sz="2000" dirty="0"/>
            </a:br>
            <a:r>
              <a:rPr lang="uk-UA" sz="2000" b="0" dirty="0"/>
              <a:t>Вертикальна симетрична стійка – загальна характеристика. Особливості видів положення стоячи, особливості дихання під час положення стоячи. Характеристика опори лежачи, аналіз роботи рухового апарату за законами механіки. Оцінка механізму зовнішнього дихання, вплив положення на організм. </a:t>
            </a:r>
            <a:r>
              <a:rPr lang="uk-UA" sz="2000" dirty="0"/>
              <a:t/>
            </a:r>
            <a:br>
              <a:rPr lang="uk-UA" sz="2000" dirty="0"/>
            </a:br>
            <a:r>
              <a:rPr lang="uk-UA" sz="2000" dirty="0"/>
              <a:t> </a:t>
            </a:r>
            <a:br>
              <a:rPr lang="uk-UA" sz="2000" dirty="0"/>
            </a:br>
            <a:r>
              <a:rPr lang="uk-UA" sz="2000" u="sng" dirty="0" smtClean="0"/>
              <a:t>Тема 11</a:t>
            </a:r>
            <a:r>
              <a:rPr lang="uk-UA" sz="2000" u="sng" dirty="0"/>
              <a:t>. Анатомічний аналіз положень тіла при верхній опорі.</a:t>
            </a:r>
            <a:r>
              <a:rPr lang="uk-UA" sz="2000" dirty="0"/>
              <a:t/>
            </a:r>
            <a:br>
              <a:rPr lang="uk-UA" sz="2000" dirty="0"/>
            </a:br>
            <a:r>
              <a:rPr lang="uk-UA" sz="2000" b="0" dirty="0"/>
              <a:t>Характеристика вису на випрямлених руках. Аналіз вису на зігнутих руках. Аналіз опори на паралельних брусах. Особливості дихання при цих анатомічних положеннях. Робота рухового апарату при цих положеннях.</a:t>
            </a:r>
            <a:r>
              <a:rPr lang="uk-UA" sz="2000" dirty="0"/>
              <a:t/>
            </a:r>
            <a:br>
              <a:rPr lang="uk-UA" sz="2000" dirty="0"/>
            </a:br>
            <a:r>
              <a:rPr lang="uk-UA" sz="2000" dirty="0"/>
              <a:t> </a:t>
            </a:r>
            <a:r>
              <a:rPr lang="uk-UA" sz="2000" u="sng" dirty="0"/>
              <a:t/>
            </a:r>
            <a:br>
              <a:rPr lang="uk-UA" sz="2000" u="sng" dirty="0"/>
            </a:br>
            <a:r>
              <a:rPr lang="uk-UA" sz="2000" u="sng" dirty="0" smtClean="0"/>
              <a:t>Тема 12</a:t>
            </a:r>
            <a:r>
              <a:rPr lang="uk-UA" sz="2000" u="sng" dirty="0"/>
              <a:t>. Анатомічна характеристика циклічних рухів. Ходьба.</a:t>
            </a:r>
            <a:r>
              <a:rPr lang="uk-UA" sz="2000" dirty="0"/>
              <a:t/>
            </a:r>
            <a:br>
              <a:rPr lang="uk-UA" sz="2000" dirty="0"/>
            </a:br>
            <a:r>
              <a:rPr lang="uk-UA" sz="2000" b="0" dirty="0"/>
              <a:t>Ходьба та її види. </a:t>
            </a:r>
            <a:r>
              <a:rPr lang="uk-UA" sz="2000" b="0" dirty="0" err="1"/>
              <a:t>Одноопорний</a:t>
            </a:r>
            <a:r>
              <a:rPr lang="uk-UA" sz="2000" b="0" dirty="0"/>
              <a:t> та </a:t>
            </a:r>
            <a:r>
              <a:rPr lang="uk-UA" sz="2000" b="0" dirty="0" err="1"/>
              <a:t>двоопорний</a:t>
            </a:r>
            <a:r>
              <a:rPr lang="uk-UA" sz="2000" b="0" dirty="0"/>
              <a:t> періоди під час ходьби.  Структура циклу ходьби. Біомеханічна та </a:t>
            </a:r>
            <a:r>
              <a:rPr lang="uk-UA" sz="2000" b="0" dirty="0" err="1"/>
              <a:t>морфофункціональна</a:t>
            </a:r>
            <a:r>
              <a:rPr lang="uk-UA" sz="2000" b="0" dirty="0"/>
              <a:t> характеристики: переднього кроку опорної нижньої кінцівки, моменту вертикалі та заднього кроку опорної нижньої кінцівки, переднього кроку вільної нижньої кінцівки, моменту вертикалі та заднього кроку вільної нижньої кінцівки. Рухи верхньої кінцівки.  Рухи тулуба.</a:t>
            </a:r>
            <a:r>
              <a:rPr lang="uk-UA" dirty="0"/>
              <a:t/>
            </a:r>
            <a:br>
              <a:rPr lang="uk-UA" dirty="0"/>
            </a:br>
            <a:r>
              <a:rPr lang="uk-UA" dirty="0"/>
              <a:t/>
            </a:r>
            <a:br>
              <a:rPr lang="uk-UA" dirty="0"/>
            </a:br>
            <a:endParaRPr sz="3600" dirty="0"/>
          </a:p>
        </p:txBody>
      </p:sp>
    </p:spTree>
    <p:extLst>
      <p:ext uri="{BB962C8B-B14F-4D97-AF65-F5344CB8AC3E}">
        <p14:creationId xmlns:p14="http://schemas.microsoft.com/office/powerpoint/2010/main" val="3827419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6800" y="381000"/>
            <a:ext cx="10286999" cy="9800119"/>
          </a:xfrm>
          <a:prstGeom prst="rect">
            <a:avLst/>
          </a:prstGeom>
        </p:spPr>
        <p:txBody>
          <a:bodyPr vert="horz" wrap="square" lIns="0" tIns="12700" rIns="0" bIns="0" rtlCol="0">
            <a:spAutoFit/>
          </a:bodyPr>
          <a:lstStyle/>
          <a:p>
            <a:r>
              <a:rPr lang="uk-UA" sz="2000" dirty="0" smtClean="0"/>
              <a:t>                                                 МОДУЛЬ 2.</a:t>
            </a:r>
            <a:r>
              <a:rPr lang="uk-UA" sz="2000" dirty="0"/>
              <a:t/>
            </a:r>
            <a:br>
              <a:rPr lang="uk-UA" sz="2000" dirty="0"/>
            </a:br>
            <a:r>
              <a:rPr lang="uk-UA" sz="2000" dirty="0" smtClean="0"/>
              <a:t>                  Анатомічний </a:t>
            </a:r>
            <a:r>
              <a:rPr lang="uk-UA" sz="2000" dirty="0"/>
              <a:t>аналіз рухів. Рельєфна анатомія</a:t>
            </a:r>
            <a:r>
              <a:rPr lang="uk-UA" sz="2000" dirty="0" smtClean="0"/>
              <a:t>.</a:t>
            </a:r>
            <a:r>
              <a:rPr lang="uk-UA" sz="2000" dirty="0"/>
              <a:t/>
            </a:r>
            <a:br>
              <a:rPr lang="uk-UA" sz="2000" dirty="0"/>
            </a:br>
            <a:r>
              <a:rPr lang="uk-UA" sz="2000" dirty="0"/>
              <a:t> </a:t>
            </a:r>
            <a:br>
              <a:rPr lang="uk-UA" sz="2000" dirty="0"/>
            </a:br>
            <a:r>
              <a:rPr lang="uk-UA" sz="2000" u="sng" dirty="0" smtClean="0"/>
              <a:t>Тема 13.Спеціальні </a:t>
            </a:r>
            <a:r>
              <a:rPr lang="uk-UA" sz="2000" u="sng" dirty="0"/>
              <a:t>види ходьби. Анатомічна характеристика бігу. </a:t>
            </a:r>
            <a:r>
              <a:rPr lang="uk-UA" sz="2000" dirty="0"/>
              <a:t/>
            </a:r>
            <a:br>
              <a:rPr lang="uk-UA" sz="2000" dirty="0"/>
            </a:br>
            <a:r>
              <a:rPr lang="uk-UA" sz="2000" b="0" dirty="0"/>
              <a:t> Ходьба «</a:t>
            </a:r>
            <a:r>
              <a:rPr lang="uk-UA" sz="2000" b="0" dirty="0" err="1"/>
              <a:t>напівприсідом</a:t>
            </a:r>
            <a:r>
              <a:rPr lang="uk-UA" sz="2000" b="0" dirty="0"/>
              <a:t>». Робота м’язів опорної нижньої кінцівки, вільної нижньої кінцівки під час ходьби «</a:t>
            </a:r>
            <a:r>
              <a:rPr lang="uk-UA" sz="2000" b="0" dirty="0" err="1"/>
              <a:t>напівприсідом</a:t>
            </a:r>
            <a:r>
              <a:rPr lang="uk-UA" sz="2000" b="0" dirty="0"/>
              <a:t>». Особливості біомеханіки спортивної ходьби. Біомеханічна характеристика ходьби угору та вниз по сходах. Основні відмінності між бігом і ходьбою. Взаємодія зовнішніх і внутрішніх сил під час бігу. Біомеханіка тіла та робота м’язів під час бігу.</a:t>
            </a:r>
            <a:r>
              <a:rPr lang="uk-UA" sz="2000" dirty="0"/>
              <a:t/>
            </a:r>
            <a:br>
              <a:rPr lang="uk-UA" sz="2000" dirty="0"/>
            </a:br>
            <a:r>
              <a:rPr lang="uk-UA" sz="2000" dirty="0"/>
              <a:t> </a:t>
            </a:r>
            <a:br>
              <a:rPr lang="uk-UA" sz="2000" dirty="0"/>
            </a:br>
            <a:r>
              <a:rPr lang="uk-UA" sz="2000" u="sng" dirty="0" smtClean="0"/>
              <a:t>Тема 14</a:t>
            </a:r>
            <a:r>
              <a:rPr lang="uk-UA" sz="2000" u="sng" dirty="0"/>
              <a:t>. Анатомічна характеристика ациклічних рухів тіла.</a:t>
            </a:r>
            <a:r>
              <a:rPr lang="uk-UA" sz="2000" dirty="0"/>
              <a:t/>
            </a:r>
            <a:br>
              <a:rPr lang="uk-UA" sz="2000" dirty="0"/>
            </a:br>
            <a:r>
              <a:rPr lang="uk-UA" sz="2000" dirty="0"/>
              <a:t> </a:t>
            </a:r>
            <a:r>
              <a:rPr lang="uk-UA" sz="2000" b="0" dirty="0"/>
              <a:t>Основні відмінності циклічних і ациклічних рухів. Взаємодія зовнішніх і внутрішніх сил під час стрибка у довжину. Рухи тіла та робота м’язового апарату у підготовчій фазі, фазі поштовху, польоту та приземлення під час стрибка у довжину з місця</a:t>
            </a:r>
            <a:r>
              <a:rPr lang="uk-UA" sz="2000" b="0" dirty="0" smtClean="0"/>
              <a:t>.</a:t>
            </a:r>
            <a:r>
              <a:rPr lang="uk-UA" sz="2000" dirty="0" smtClean="0"/>
              <a:t/>
            </a:r>
            <a:br>
              <a:rPr lang="uk-UA" sz="2000" dirty="0" smtClean="0"/>
            </a:br>
            <a:r>
              <a:rPr lang="uk-UA" sz="2000" dirty="0"/>
              <a:t/>
            </a:r>
            <a:br>
              <a:rPr lang="uk-UA" sz="2000" dirty="0"/>
            </a:br>
            <a:r>
              <a:rPr lang="uk-UA" sz="2000" u="sng" dirty="0" smtClean="0"/>
              <a:t>Тема 15</a:t>
            </a:r>
            <a:r>
              <a:rPr lang="uk-UA" sz="2000" u="sng" dirty="0"/>
              <a:t>. Анатомічна характеристика обертальних рухів тіла.</a:t>
            </a:r>
            <a:r>
              <a:rPr lang="uk-UA" sz="2000" dirty="0"/>
              <a:t/>
            </a:r>
            <a:br>
              <a:rPr lang="uk-UA" sz="2000" dirty="0"/>
            </a:br>
            <a:r>
              <a:rPr lang="uk-UA" sz="2000" b="0" dirty="0" err="1"/>
              <a:t>Морфокінетичний</a:t>
            </a:r>
            <a:r>
              <a:rPr lang="uk-UA" sz="2000" b="0" dirty="0"/>
              <a:t> аналіз положення і рухів тіла у підготовчій фазі, фазі поштовху, фазі польоту та приземлення при виконанні сальто назад. Взаємодія зовнішніх і внутрішніх сил, робота м’язового апарату у різні фази при виконанні сальто назад. </a:t>
            </a:r>
            <a:r>
              <a:rPr lang="uk-UA" sz="2000" b="0" dirty="0" err="1"/>
              <a:t>Морфокінетичний</a:t>
            </a:r>
            <a:r>
              <a:rPr lang="uk-UA" sz="2000" b="0" dirty="0"/>
              <a:t> аналіз положення і рухів тіла під час виконання підйому розгином на турніку.</a:t>
            </a:r>
            <a:r>
              <a:rPr lang="uk-UA" sz="2000" dirty="0"/>
              <a:t/>
            </a:r>
            <a:br>
              <a:rPr lang="uk-UA" sz="2000" dirty="0"/>
            </a:br>
            <a:r>
              <a:rPr lang="uk-UA" sz="2000" dirty="0" smtClean="0"/>
              <a:t> </a:t>
            </a:r>
            <a:r>
              <a:rPr lang="uk-UA" dirty="0"/>
              <a:t/>
            </a:r>
            <a:br>
              <a:rPr lang="uk-UA" dirty="0"/>
            </a:br>
            <a:r>
              <a:rPr lang="uk-UA" dirty="0"/>
              <a:t> </a:t>
            </a:r>
            <a:br>
              <a:rPr lang="uk-UA" dirty="0"/>
            </a:br>
            <a:r>
              <a:rPr lang="uk-UA" dirty="0"/>
              <a:t/>
            </a:r>
            <a:br>
              <a:rPr lang="uk-UA" dirty="0"/>
            </a:br>
            <a:r>
              <a:rPr lang="uk-UA" dirty="0"/>
              <a:t/>
            </a:r>
            <a:br>
              <a:rPr lang="uk-UA" dirty="0"/>
            </a:br>
            <a:endParaRPr sz="3600" dirty="0"/>
          </a:p>
        </p:txBody>
      </p:sp>
    </p:spTree>
    <p:extLst>
      <p:ext uri="{BB962C8B-B14F-4D97-AF65-F5344CB8AC3E}">
        <p14:creationId xmlns:p14="http://schemas.microsoft.com/office/powerpoint/2010/main" val="5756462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TotalTime>
  <Words>532</Words>
  <Application>Microsoft Office PowerPoint</Application>
  <PresentationFormat>Широкий екран</PresentationFormat>
  <Paragraphs>66</Paragraphs>
  <Slides>11</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11</vt:i4>
      </vt:variant>
    </vt:vector>
  </HeadingPairs>
  <TitlesOfParts>
    <vt:vector size="15" baseType="lpstr">
      <vt:lpstr>Calibri</vt:lpstr>
      <vt:lpstr>Times New Roman</vt:lpstr>
      <vt:lpstr>Wingdings</vt:lpstr>
      <vt:lpstr>Office Theme</vt:lpstr>
      <vt:lpstr>ФУНКЦІОНАЛЬНА АНАТОМІЯ</vt:lpstr>
      <vt:lpstr>Презентація PowerPoint</vt:lpstr>
      <vt:lpstr>Презентація PowerPoint</vt:lpstr>
      <vt:lpstr>Презентація PowerPoint</vt:lpstr>
      <vt:lpstr>Презентація PowerPoint</vt:lpstr>
      <vt:lpstr>Презентація PowerPoint</vt:lpstr>
      <vt:lpstr>Тема 5. М’язи та фасції голови і шиї.  Рухи голови і шиї.   М’язи голови – жувальні та мімічні, їх функції та фасції. Поверхневі та глибокі м’язи шиї, їх функції, фасції шиї. Рухи голови і шиї.  Тема 6. М’язи та фасції тулуба. Рухи тулуба. Поверхневі та глибокі м’язи спини, їх фасції. М’язи та фасції грудної клітини. Будова діафрагми. М’язи та фасції живота. Рухи тулуба.   Тема 7. Рухи верхньої і нижньої кінцівок. Загальна характеристика м’язів і фасцій верхньої і нижньої кінцівок. Рухи пояса верхньої кінцівки та вільної верхньої кінцівки. Особливості руху нижньої кінцівки.    Тема 8. Робота м’язів. Біомеханіка м’язів.  Вплив навантажень на перебудову м’язів. Статичні та динамічні навантаження. Сила м’язів. М’язи- синергісти та антагоністи. Види роботи м’язів. Робота на подолання. Поступаюча, утримуюча та балістична робота м’язів. Визначення характеру роботи м’язів. Рівнодійна сила м’язів. Корисна складова сила тяги м’язів та рух кісткової ланки. Принцип важеля першого та другого роду. </vt:lpstr>
      <vt:lpstr>Тема 9. Анатомічний аналіз положень і рухів тіла людини.    Основні принципи анатомічного аналізу положень і рухів тіла. Характеристика положень тіла. Загальний центр ваги і його роль у механічній стійкості тіла. Складання та розкладання сил. Стабільна та хитка рівновага. Загальна класифікація рухів.   Тема 10. Анатомічний аналіз положень тіла при нижній опорі. Вертикальна симетрична стійка – загальна характеристика. Особливості видів положення стоячи, особливості дихання під час положення стоячи. Характеристика опори лежачи, аналіз роботи рухового апарату за законами механіки. Оцінка механізму зовнішнього дихання, вплив положення на організм.    Тема 11. Анатомічний аналіз положень тіла при верхній опорі. Характеристика вису на випрямлених руках. Аналіз вису на зігнутих руках. Аналіз опори на паралельних брусах. Особливості дихання при цих анатомічних положеннях. Робота рухового апарату при цих положеннях.   Тема 12. Анатомічна характеристика циклічних рухів. Ходьба. Ходьба та її види. Одноопорний та двоопорний періоди під час ходьби.  Структура циклу ходьби. Біомеханічна та морфофункціональна характеристики: переднього кроку опорної нижньої кінцівки, моменту вертикалі та заднього кроку опорної нижньої кінцівки, переднього кроку вільної нижньої кінцівки, моменту вертикалі та заднього кроку вільної нижньої кінцівки. Рухи верхньої кінцівки.  Рухи тулуба.  </vt:lpstr>
      <vt:lpstr>                                                 МОДУЛЬ 2.                   Анатомічний аналіз рухів. Рельєфна анатомія.   Тема 13.Спеціальні види ходьби. Анатомічна характеристика бігу.   Ходьба «напівприсідом». Робота м’язів опорної нижньої кінцівки, вільної нижньої кінцівки під час ходьби «напівприсідом». Особливості біомеханіки спортивної ходьби. Біомеханічна характеристика ходьби угору та вниз по сходах. Основні відмінності між бігом і ходьбою. Взаємодія зовнішніх і внутрішніх сил під час бігу. Біомеханіка тіла та робота м’язів під час бігу.   Тема 14. Анатомічна характеристика ациклічних рухів тіла.  Основні відмінності циклічних і ациклічних рухів. Взаємодія зовнішніх і внутрішніх сил під час стрибка у довжину. Рухи тіла та робота м’язового апарату у підготовчій фазі, фазі поштовху, польоту та приземлення під час стрибка у довжину з місця.  Тема 15. Анатомічна характеристика обертальних рухів тіла. Морфокінетичний аналіз положення і рухів тіла у підготовчій фазі, фазі поштовху, фазі польоту та приземлення при виконанні сальто назад. Взаємодія зовнішніх і внутрішніх сил, робота м’язового апарату у різні фази при виконанні сальто назад. Морфокінетичний аналіз положення і рухів тіла під час виконання підйому розгином на турніку.       </vt:lpstr>
      <vt:lpstr>Тема 16. Рельєфна анатомія та типи конституцій людини. Анатомічні підвищення та заглиблення рельєфу людського тіла. Вплив зовнішніх і внутрішніх факторів на рельєф людини. Форми статури за різними вченими. Вікові і статеві особливості рельєфу тіла людини.    Тема 17. Рельєфна анатомія голови і шиї.  Форма голови за типом черепа та вираженістю рельєфу кісткових утворів в залежності від статі і віку. Рельєф ділянок: очноямкової, носу, ротової і підборідної, бічної ділянки обличчя,  бічної поверхні голови. Форми шиї. Рельєф передньої, груднино-ключично-соскоподібної, бічної, задньої ділянок шиї.   Тема 18. Рельєфна анатомія тулуба і таза. Форми грудної клітки та її вікові зміни. Особливості рельєфу грудної клітки у жінок та чоловіків. Конституційні особливості рельєфу грудної клітки. Рельєф передньої, бічної та задньої ділянок грудної клітки. Стадії розвитку та форми молочної залози. Вікові та статеві особливості форми живота. Рельєф передньої, бічної, задньої стінок живота. Рельєф таза і промежини.  Тема 19. Рельєфна анатомія верхньої кінцівки.  Рельєф дельтоподібної ділянки. Рельєф плечової  і ліктьової ділянок. Рельєф ділянки передпліччя і кисті. Вікові та статеві особливості рельєфу верхньої кінцівки. Професійні особливості рельєфу верхньої кінцівки.   Тема 20. Рельєфна анатомія нижньої кінцівки. Загальна характеристика. Рельєф сідничної ділянки і кульшової ділянки. Рельєф стегнової ділянки і колонної. Рельєф гомілкової ділянки і надп’ятково-гомілкового суглоба, стопи. Особливості рельєфу нижньої кінцівки в залежності від рівня тренованості людини.         </vt:lpstr>
      <vt:lpstr>ДЯКУЄМО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Фізична терапія неповносправних осіб</dc:title>
  <dc:creator>User</dc:creator>
  <cp:lastModifiedBy>Адмін</cp:lastModifiedBy>
  <cp:revision>15</cp:revision>
  <dcterms:created xsi:type="dcterms:W3CDTF">2024-04-02T13:00:07Z</dcterms:created>
  <dcterms:modified xsi:type="dcterms:W3CDTF">2024-04-04T08:35:53Z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2024-04-01T00:00:00Z</vt:filetime>
  </property>
  <property fmtid="{D5CDD505-2E9C-101B-9397-08002B2CF9AE}" pid="3" name="Creator">
    <vt:lpwstr>Microsoft® PowerPoint® 2019</vt:lpwstr>
  </property>
  <property fmtid="{D5CDD505-2E9C-101B-9397-08002B2CF9AE}" pid="4" name="LastSaved">
    <vt:filetime>2024-04-02T00:00:00Z</vt:filetime>
  </property>
  <property fmtid="{D5CDD505-2E9C-101B-9397-08002B2CF9AE}" pid="5" name="Producer">
    <vt:lpwstr>Microsoft® PowerPoint® 2019</vt:lpwstr>
  </property>
</Properties>
</file>