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3608" y="2132856"/>
            <a:ext cx="7772400" cy="1975104"/>
          </a:xfrm>
        </p:spPr>
        <p:txBody>
          <a:bodyPr/>
          <a:lstStyle/>
          <a:p>
            <a:r>
              <a:rPr lang="uk-UA" dirty="0" smtClean="0"/>
              <a:t>“ </a:t>
            </a:r>
            <a:r>
              <a:rPr lang="uk-UA" dirty="0" err="1" smtClean="0"/>
              <a:t>Соціалогія</a:t>
            </a:r>
            <a:r>
              <a:rPr lang="uk-UA" dirty="0" smtClean="0"/>
              <a:t> ”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Компетентності: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820472" cy="5661248"/>
          </a:xfrm>
        </p:spPr>
        <p:txBody>
          <a:bodyPr>
            <a:normAutofit/>
          </a:bodyPr>
          <a:lstStyle/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світогляду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людського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буття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духовної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розглядати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суспільні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історичних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знати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потреби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інформаційно-пошукові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управляти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інформацією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професійній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предметної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професії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фахові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та завдання курсу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uk-UA" dirty="0" smtClean="0"/>
              <a:t>      </a:t>
            </a:r>
            <a:r>
              <a:rPr lang="uk-UA" sz="2600" dirty="0" smtClean="0"/>
              <a:t>Соціологія дає можливість студентам зрозуміти сутність та особливості соціальних законів та закономірностей, за якими функціонують соціальні групи, спільноти, суспільства в цілому.</a:t>
            </a:r>
            <a:endParaRPr lang="ru-RU" sz="2600" dirty="0" smtClean="0"/>
          </a:p>
          <a:p>
            <a:pPr algn="ctr">
              <a:buNone/>
            </a:pPr>
            <a:r>
              <a:rPr lang="uk-UA" sz="2900" b="1" u="sng" dirty="0" smtClean="0"/>
              <a:t>Завдання курсу</a:t>
            </a:r>
            <a:r>
              <a:rPr lang="uk-UA" sz="2900" b="1" dirty="0" smtClean="0"/>
              <a:t>:</a:t>
            </a:r>
            <a:endParaRPr lang="ru-RU" sz="2900" dirty="0" smtClean="0"/>
          </a:p>
          <a:p>
            <a:r>
              <a:rPr lang="uk-UA" sz="2900" dirty="0" smtClean="0"/>
              <a:t>розкриття специфіки соціології як науки про суспільство</a:t>
            </a:r>
          </a:p>
          <a:p>
            <a:r>
              <a:rPr lang="uk-UA" sz="2900" dirty="0" smtClean="0"/>
              <a:t>обґрунтування важливості існуючих теоретичних концепцій класичного та сучасного періодів розвитку соціологічного знання, виявлення їх особливостей і взаємозв’язку</a:t>
            </a:r>
          </a:p>
          <a:p>
            <a:r>
              <a:rPr lang="uk-UA" sz="2900" dirty="0" smtClean="0"/>
              <a:t>розкриття та пояснення особливостей функціонування різних соціальних інститутів, важливості вивчення їх для особистого життя людини, </a:t>
            </a:r>
          </a:p>
          <a:p>
            <a:r>
              <a:rPr lang="uk-UA" sz="2900" dirty="0" smtClean="0"/>
              <a:t>усвідомлення значення спеціальних соціологічних теорій та галузевих </a:t>
            </a:r>
            <a:r>
              <a:rPr lang="uk-UA" sz="2900" dirty="0" err="1" smtClean="0"/>
              <a:t>соціологій</a:t>
            </a:r>
            <a:r>
              <a:rPr lang="uk-UA" sz="2900" dirty="0" smtClean="0"/>
              <a:t> для досягнення якісного рівня професійної підготовки студентів. </a:t>
            </a:r>
            <a:endParaRPr lang="ru-RU" sz="2900" dirty="0" smtClean="0"/>
          </a:p>
          <a:p>
            <a:r>
              <a:rPr lang="uk-UA" sz="2900" dirty="0" smtClean="0"/>
              <a:t>вміння аналізувати проблеми, що породженні сучасною суспільною практикою, </a:t>
            </a:r>
          </a:p>
          <a:p>
            <a:r>
              <a:rPr lang="uk-UA" sz="2900" dirty="0" smtClean="0"/>
              <a:t>вміння самостійно підготувати та провести соціологічне дослідження на рівні невеликої соціальної групи.</a:t>
            </a:r>
            <a:endParaRPr lang="ru-RU" sz="29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Тематика курсу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Історія, теорія та методологія соціології</a:t>
            </a:r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Спеціальні та галузеві соціологічні теорії</a:t>
            </a:r>
          </a:p>
          <a:p>
            <a:pPr marL="514350" indent="-514350">
              <a:buFont typeface="+mj-lt"/>
              <a:buAutoNum type="arabicPeriod"/>
            </a:pPr>
            <a:endParaRPr lang="uk-UA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Емпіричні соціологічні дослідження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uk-UA" sz="1800" dirty="0" smtClean="0"/>
              <a:t>Соціологія як наука</a:t>
            </a:r>
          </a:p>
          <a:p>
            <a:r>
              <a:rPr lang="uk-UA" sz="1800" dirty="0" smtClean="0"/>
              <a:t>Основні етапи розвитку соціології</a:t>
            </a:r>
          </a:p>
          <a:p>
            <a:r>
              <a:rPr lang="uk-UA" sz="1800" dirty="0" smtClean="0"/>
              <a:t>Сучасні західні соціологічні теорії</a:t>
            </a:r>
          </a:p>
          <a:p>
            <a:r>
              <a:rPr lang="uk-UA" sz="1800" dirty="0" smtClean="0"/>
              <a:t>Соціологічні ідеї українських мислителів</a:t>
            </a:r>
          </a:p>
          <a:p>
            <a:r>
              <a:rPr lang="uk-UA" sz="1800" dirty="0" smtClean="0"/>
              <a:t>Соціологія особистості</a:t>
            </a:r>
          </a:p>
          <a:p>
            <a:r>
              <a:rPr lang="uk-UA" sz="1800" dirty="0" smtClean="0"/>
              <a:t>Суспільство як цілісна система</a:t>
            </a:r>
          </a:p>
          <a:p>
            <a:r>
              <a:rPr lang="uk-UA" sz="1800" dirty="0" smtClean="0"/>
              <a:t>Соціальна структура суспільства</a:t>
            </a:r>
          </a:p>
          <a:p>
            <a:r>
              <a:rPr lang="uk-UA" sz="1800" dirty="0" smtClean="0"/>
              <a:t>Спеціальні соціологічні теорії</a:t>
            </a:r>
          </a:p>
          <a:p>
            <a:r>
              <a:rPr lang="uk-UA" sz="1800" dirty="0" smtClean="0"/>
              <a:t>Галузеві соціологічні теорії</a:t>
            </a:r>
          </a:p>
          <a:p>
            <a:r>
              <a:rPr lang="uk-UA" sz="1800" dirty="0" smtClean="0"/>
              <a:t>Методика та техніка соціологічного дослідження </a:t>
            </a:r>
            <a:endParaRPr lang="ru-RU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Переваги курсу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dirty="0" smtClean="0"/>
              <a:t>    </a:t>
            </a:r>
            <a:r>
              <a:rPr lang="uk-UA" sz="2400" dirty="0" smtClean="0"/>
              <a:t>Зазначений курс сприятиме професійній підготовці студентів тому що: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2400" dirty="0" smtClean="0"/>
              <a:t>Дозволить зрозуміти яким чином функціонують малі групи та окремі індивіди. Це дозволить ефективно будувати співпрацю в різних колективах 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2400" dirty="0" smtClean="0"/>
              <a:t>Знання галузевих та спеціальних соціологічних теорій  (соціології спорту, соціології культури, соціології освіти тощо) дозволить краще розуміти ту сферу у якій працюватиме майбутній фахівець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uk-UA" sz="2400" dirty="0" smtClean="0"/>
              <a:t>Знання методології соціологічного дослідження дозволить  критично сприймати інформацію, що ретранслюється ЗМІ та не </a:t>
            </a:r>
            <a:r>
              <a:rPr lang="uk-UA" sz="2400" smtClean="0"/>
              <a:t>буди об'єктом </a:t>
            </a:r>
            <a:r>
              <a:rPr lang="uk-UA" sz="2400" dirty="0" smtClean="0"/>
              <a:t>маніпуляцій </a:t>
            </a:r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914400"/>
          </a:xfrm>
        </p:spPr>
        <p:txBody>
          <a:bodyPr/>
          <a:lstStyle/>
          <a:p>
            <a:r>
              <a:rPr lang="uk-UA" dirty="0" smtClean="0"/>
              <a:t>Додаткові джерела інформації: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Сердюк, О. В. </a:t>
            </a:r>
            <a:r>
              <a:rPr lang="ru-RU" dirty="0" err="1" smtClean="0"/>
              <a:t>Соціологічний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у </a:t>
            </a:r>
            <a:r>
              <a:rPr lang="ru-RU" dirty="0" err="1" smtClean="0"/>
              <a:t>сучасному</a:t>
            </a:r>
            <a:r>
              <a:rPr lang="ru-RU" dirty="0" smtClean="0"/>
              <a:t> </a:t>
            </a:r>
            <a:r>
              <a:rPr lang="ru-RU" dirty="0" err="1" smtClean="0"/>
              <a:t>правознавстві</a:t>
            </a:r>
            <a:r>
              <a:rPr lang="ru-RU" dirty="0" smtClean="0"/>
              <a:t>: </a:t>
            </a: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 smtClean="0"/>
              <a:t>соціальності</a:t>
            </a:r>
            <a:r>
              <a:rPr lang="ru-RU" dirty="0" smtClean="0"/>
              <a:t> права [Текст] : </a:t>
            </a:r>
            <a:r>
              <a:rPr lang="ru-RU" dirty="0" err="1" smtClean="0"/>
              <a:t>монографія</a:t>
            </a:r>
            <a:r>
              <a:rPr lang="ru-RU" dirty="0" smtClean="0"/>
              <a:t> / О. В. Сердюк. — Х. : Яшма, 2007. — 320 с. </a:t>
            </a:r>
          </a:p>
          <a:p>
            <a:r>
              <a:rPr lang="ru-RU" dirty="0" err="1" smtClean="0"/>
              <a:t>Соціологія</a:t>
            </a:r>
            <a:r>
              <a:rPr lang="ru-RU" dirty="0" smtClean="0"/>
              <a:t> права [Текст]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 за </a:t>
            </a:r>
            <a:r>
              <a:rPr lang="ru-RU" dirty="0" err="1" smtClean="0"/>
              <a:t>заг</a:t>
            </a:r>
            <a:r>
              <a:rPr lang="ru-RU" dirty="0" smtClean="0"/>
              <a:t>. ред. О. М. </a:t>
            </a:r>
            <a:r>
              <a:rPr lang="ru-RU" dirty="0" err="1" smtClean="0"/>
              <a:t>Джужи</a:t>
            </a:r>
            <a:r>
              <a:rPr lang="ru-RU" dirty="0" smtClean="0"/>
              <a:t>. — К. : </a:t>
            </a:r>
            <a:r>
              <a:rPr lang="ru-RU" dirty="0" err="1" smtClean="0"/>
              <a:t>Юрінком</a:t>
            </a:r>
            <a:r>
              <a:rPr lang="ru-RU" dirty="0" smtClean="0"/>
              <a:t> </a:t>
            </a:r>
            <a:r>
              <a:rPr lang="ru-RU" dirty="0" err="1" smtClean="0"/>
              <a:t>Інтер</a:t>
            </a:r>
            <a:r>
              <a:rPr lang="ru-RU" dirty="0" smtClean="0"/>
              <a:t>, 2004. — 288 с. </a:t>
            </a:r>
          </a:p>
          <a:p>
            <a:r>
              <a:rPr lang="ru-RU" dirty="0" err="1" smtClean="0"/>
              <a:t>Соціологія</a:t>
            </a:r>
            <a:r>
              <a:rPr lang="ru-RU" dirty="0" smtClean="0"/>
              <a:t> права [Текст] : </a:t>
            </a:r>
            <a:r>
              <a:rPr lang="ru-RU" dirty="0" err="1" smtClean="0"/>
              <a:t>підруч</a:t>
            </a:r>
            <a:r>
              <a:rPr lang="ru-RU" dirty="0" smtClean="0"/>
              <a:t>. для студ. </a:t>
            </a:r>
            <a:r>
              <a:rPr lang="ru-RU" dirty="0" err="1" smtClean="0"/>
              <a:t>юрид</a:t>
            </a:r>
            <a:r>
              <a:rPr lang="ru-RU" dirty="0" smtClean="0"/>
              <a:t>. </a:t>
            </a:r>
            <a:r>
              <a:rPr lang="ru-RU" dirty="0" err="1" smtClean="0"/>
              <a:t>вищ</a:t>
            </a:r>
            <a:r>
              <a:rPr lang="ru-RU" dirty="0" smtClean="0"/>
              <a:t>.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закл</a:t>
            </a:r>
            <a:r>
              <a:rPr lang="ru-RU" dirty="0" smtClean="0"/>
              <a:t>. / за ред. Л. М. </a:t>
            </a:r>
            <a:r>
              <a:rPr lang="ru-RU" dirty="0" err="1" smtClean="0"/>
              <a:t>Герасіної</a:t>
            </a:r>
            <a:r>
              <a:rPr lang="ru-RU" dirty="0" smtClean="0"/>
              <a:t>, Н. П. </a:t>
            </a:r>
            <a:r>
              <a:rPr lang="ru-RU" dirty="0" err="1" smtClean="0"/>
              <a:t>Осипової</a:t>
            </a:r>
            <a:r>
              <a:rPr lang="ru-RU" dirty="0" smtClean="0"/>
              <a:t>. — К. : </a:t>
            </a:r>
            <a:r>
              <a:rPr lang="ru-RU" dirty="0" err="1" smtClean="0"/>
              <a:t>Ін</a:t>
            </a:r>
            <a:r>
              <a:rPr lang="ru-RU" dirty="0" smtClean="0"/>
              <a:t> Юре, 2003. — 276 с.</a:t>
            </a:r>
            <a:endParaRPr lang="ru-RU" smtClean="0"/>
          </a:p>
          <a:p>
            <a:pPr>
              <a:buNone/>
            </a:pPr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</TotalTime>
  <Words>433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Метро</vt:lpstr>
      <vt:lpstr>“ Соціалогія ”</vt:lpstr>
      <vt:lpstr>Компетентності:</vt:lpstr>
      <vt:lpstr>Мета та завдання курсу</vt:lpstr>
      <vt:lpstr>Тематика курсу</vt:lpstr>
      <vt:lpstr>Переваги курсу</vt:lpstr>
      <vt:lpstr>Додаткові джерела інформації: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філософії та соціально-гуманітарних наук   СОЦІОЛОГІЯ </dc:title>
  <cp:lastModifiedBy>iyudin</cp:lastModifiedBy>
  <cp:revision>6</cp:revision>
  <dcterms:modified xsi:type="dcterms:W3CDTF">2021-01-25T11:25:11Z</dcterms:modified>
</cp:coreProperties>
</file>