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21B4A69-B30C-4E6B-AA15-5192A6D4079A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1B4A69-B30C-4E6B-AA15-5192A6D4079A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A21B4A69-B30C-4E6B-AA15-5192A6D4079A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>
                <a:latin typeface="Times New Roman"/>
                <a:ea typeface="Times New Roman"/>
              </a:rPr>
              <a:t>Банківська справа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29 Міжнародні відносини</a:t>
            </a:r>
            <a:b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бакалавр </a:t>
            </a: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ru-RU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 smtClean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30362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548680"/>
            <a:ext cx="6480720" cy="5255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85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85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5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1850" dirty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діяльність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комерційних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банків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пов’язана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з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наданням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послуг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юридичним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і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фізичним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особам.</a:t>
            </a:r>
          </a:p>
          <a:p>
            <a:pPr algn="just"/>
            <a:r>
              <a:rPr lang="ru-RU" sz="18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5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85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5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185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формування системи знань у галузі організації та технології здійснення банками пасивних та активних операцій, надання банківських послуг, сприяння набуттю практичних навичок виконання банківських операцій, пов’язаних з розрахунково-касовим, кредитним та іншими видами обслуговування клієнтів банку. </a:t>
            </a:r>
          </a:p>
          <a:p>
            <a:pPr indent="450215" algn="just">
              <a:spcAft>
                <a:spcPts val="0"/>
              </a:spcAft>
            </a:pPr>
            <a:r>
              <a:rPr lang="ru-RU" sz="185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5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5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85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вивчення методів проведення банківських операцій і надання банківських послуг; набуття вмінь виконувати конкретні операції банківської діяльності. </a:t>
            </a:r>
            <a:endParaRPr lang="ru-RU" sz="20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/>
            <a:r>
              <a:rPr lang="uk-UA" sz="1850" dirty="0">
                <a:solidFill>
                  <a:schemeClr val="bg1"/>
                </a:solidFill>
                <a:latin typeface="Times New Roman"/>
                <a:ea typeface="Times New Roman"/>
              </a:rPr>
              <a:t>	</a:t>
            </a:r>
            <a:endParaRPr lang="ru-RU" sz="1850" b="1" dirty="0">
              <a:solidFill>
                <a:schemeClr val="bg1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018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8875" y="436023"/>
            <a:ext cx="6480720" cy="6407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  <a:endPara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uk-UA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Здатність брати участь у ділових міжнародних організаційно-правових відносинах, обґрунтовувати власну думку щодо конкретних умов реалізації форм МЕВ на </a:t>
            </a:r>
            <a:r>
              <a:rPr lang="uk-UA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мега-</a:t>
            </a:r>
            <a:r>
              <a:rPr lang="uk-UA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макро-</a:t>
            </a:r>
            <a:r>
              <a:rPr lang="uk-UA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мезо-</a:t>
            </a:r>
            <a:r>
              <a:rPr lang="uk-UA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 і  </a:t>
            </a:r>
            <a:r>
              <a:rPr lang="uk-UA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мікрорівнях</a:t>
            </a:r>
            <a:r>
              <a:rPr lang="uk-UA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  <a:endParaRPr lang="en-US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Досліджувати економічні явища та процеси у міжнародній сфері на основі розуміння історичних передумов їх розвитку, виділяючи й узагальнюючи тенденції.</a:t>
            </a:r>
            <a:endParaRPr lang="en-US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Ідентифікувати, обговорювати та бути учасником ділових міжнародних організаційно-правових відносин, обґрунтовувати власну думку щодо конкретних умов реалізації форм МЕВ на </a:t>
            </a:r>
            <a:r>
              <a:rPr lang="uk-UA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мега-</a:t>
            </a: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макро-</a:t>
            </a: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мезо-</a:t>
            </a:r>
            <a:r>
              <a:rPr lang="uk-UA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і </a:t>
            </a:r>
            <a:r>
              <a:rPr lang="uk-UA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мікрорівнях</a:t>
            </a:r>
            <a:r>
              <a:rPr lang="uk-UA" b="0" dirty="0" smtClean="0">
                <a:effectLst/>
                <a:latin typeface="Times New Roman"/>
                <a:ea typeface="Calibri"/>
              </a:rPr>
              <a:t>.</a:t>
            </a:r>
            <a:endParaRPr lang="ru-RU" b="1" dirty="0" smtClean="0">
              <a:effectLst/>
              <a:latin typeface="Times New Roman"/>
              <a:ea typeface="Times New Roman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sz="16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uk-UA" sz="155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7317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988840"/>
            <a:ext cx="8568952" cy="4407408"/>
          </a:xfrm>
        </p:spPr>
        <p:txBody>
          <a:bodyPr>
            <a:noAutofit/>
          </a:bodyPr>
          <a:lstStyle/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1.  </a:t>
            </a:r>
            <a:r>
              <a:rPr lang="ru-RU" dirty="0" err="1">
                <a:latin typeface="Times New Roman"/>
                <a:ea typeface="Times New Roman"/>
              </a:rPr>
              <a:t>Становлення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розвиток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банківської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системи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України</a:t>
            </a:r>
            <a:r>
              <a:rPr lang="uk-UA" dirty="0">
                <a:latin typeface="Times New Roman"/>
                <a:ea typeface="Times New Roman"/>
              </a:rPr>
              <a:t>. 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2.  </a:t>
            </a:r>
            <a:r>
              <a:rPr lang="ru-RU" dirty="0" err="1">
                <a:latin typeface="Times New Roman"/>
                <a:ea typeface="Times New Roman"/>
              </a:rPr>
              <a:t>Національний</a:t>
            </a:r>
            <a:r>
              <a:rPr lang="ru-RU" dirty="0">
                <a:latin typeface="Times New Roman"/>
                <a:ea typeface="Times New Roman"/>
              </a:rPr>
              <a:t> банк та </a:t>
            </a:r>
            <a:r>
              <a:rPr lang="ru-RU" dirty="0" err="1">
                <a:latin typeface="Times New Roman"/>
                <a:ea typeface="Times New Roman"/>
              </a:rPr>
              <a:t>його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грошово-кредитні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операції</a:t>
            </a:r>
            <a:r>
              <a:rPr lang="uk-UA" dirty="0">
                <a:latin typeface="Times New Roman"/>
                <a:ea typeface="Times New Roman"/>
              </a:rPr>
              <a:t>.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3.  </a:t>
            </a:r>
            <a:r>
              <a:rPr lang="ru-RU" dirty="0" err="1">
                <a:latin typeface="Times New Roman"/>
                <a:ea typeface="Times New Roman"/>
              </a:rPr>
              <a:t>Організація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діяльності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формування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капіталу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комерційних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банків</a:t>
            </a:r>
            <a:r>
              <a:rPr lang="uk-UA" dirty="0">
                <a:latin typeface="Times New Roman"/>
                <a:ea typeface="Times New Roman"/>
              </a:rPr>
              <a:t>.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4. </a:t>
            </a:r>
            <a:r>
              <a:rPr lang="ru-RU" dirty="0" err="1">
                <a:latin typeface="Times New Roman"/>
                <a:ea typeface="Times New Roman"/>
              </a:rPr>
              <a:t>Управління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пасивами</a:t>
            </a:r>
            <a:r>
              <a:rPr lang="ru-RU" dirty="0">
                <a:latin typeface="Times New Roman"/>
                <a:ea typeface="Times New Roman"/>
              </a:rPr>
              <a:t> та активами </a:t>
            </a:r>
            <a:r>
              <a:rPr lang="ru-RU" dirty="0" err="1">
                <a:latin typeface="Times New Roman"/>
                <a:ea typeface="Times New Roman"/>
              </a:rPr>
              <a:t>комерційних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банків</a:t>
            </a:r>
            <a:r>
              <a:rPr lang="uk-UA" dirty="0">
                <a:latin typeface="Times New Roman"/>
                <a:ea typeface="Times New Roman"/>
              </a:rPr>
              <a:t>. 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5.  Організація банківського кредитування. 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6. Розрахункова діяльність комерційних банків. 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7. Послуги комерційних банків: трастові та інші послуги. Інвестиційна діяльність банківських установ. Обслуговування зовнішньоекономічних зв’язків банківськими установами. </a:t>
            </a:r>
            <a:endParaRPr lang="ru-RU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dirty="0">
                <a:latin typeface="Times New Roman"/>
                <a:ea typeface="Times New Roman"/>
              </a:rPr>
              <a:t>Тема  8.</a:t>
            </a:r>
            <a:r>
              <a:rPr lang="ru-RU" dirty="0" err="1">
                <a:latin typeface="Times New Roman"/>
                <a:ea typeface="Times New Roman"/>
              </a:rPr>
              <a:t>Фінансова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стійкість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комерційних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банків</a:t>
            </a:r>
            <a:r>
              <a:rPr lang="uk-UA" dirty="0">
                <a:latin typeface="Times New Roman"/>
                <a:ea typeface="Times New Roman"/>
              </a:rPr>
              <a:t>.</a:t>
            </a:r>
            <a:endParaRPr lang="ru-RU" b="1" dirty="0">
              <a:latin typeface="Times New Roman"/>
              <a:ea typeface="Times New Roman"/>
            </a:endParaRPr>
          </a:p>
          <a:p>
            <a:pPr marL="45720" indent="0">
              <a:buNone/>
            </a:pP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50911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916832"/>
            <a:ext cx="8407893" cy="440740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Банківська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справа: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/ За ред.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P.I.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Тиркала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—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Тернопіль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Карт-бланш, 2001. — 314 с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Банківські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/ За ред. А. М. Мороза. —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2-ге вид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— К.: КНЕУ, 2002. — 476 с.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Банківські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—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T.I /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В.О.Сичов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В.Т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Александров, В.В. Остапенко та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— К.: АВТ, 2004. — 528 с.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Банковское дело: Учебник. — 2-е изд.,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перераб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и доп. /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Под ред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О. И. Лаврушина. — Финансы и статистика, 2002. — 672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комерційних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екон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спец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/ Р.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Коцовська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Ричаківська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Г.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Табачук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— 3-тє вид. — 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.: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Львів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ЛБІ НБУ, 2004. — 500 с.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Петрук О. М.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Банківська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справа: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— 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.: Кондор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2004.—461с.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xmlns="" val="28440631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15</TotalTime>
  <Words>402</Words>
  <Application>Microsoft Office PowerPoint</Application>
  <PresentationFormat>Экран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</vt:lpstr>
      <vt:lpstr>Слайд 2</vt:lpstr>
      <vt:lpstr>Слайд 3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anna</cp:lastModifiedBy>
  <cp:revision>4</cp:revision>
  <dcterms:created xsi:type="dcterms:W3CDTF">2020-06-09T19:45:00Z</dcterms:created>
  <dcterms:modified xsi:type="dcterms:W3CDTF">2020-08-17T16:58:27Z</dcterms:modified>
</cp:coreProperties>
</file>