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63" r:id="rId3"/>
    <p:sldId id="280" r:id="rId4"/>
    <p:sldId id="258" r:id="rId5"/>
    <p:sldId id="267" r:id="rId6"/>
    <p:sldId id="260" r:id="rId7"/>
    <p:sldId id="277" r:id="rId8"/>
    <p:sldId id="278" r:id="rId9"/>
    <p:sldId id="281" r:id="rId1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Титульні слайди" id="{A20B76A2-4316-477D-AF86-7429618BC60A}">
          <p14:sldIdLst>
            <p14:sldId id="257"/>
            <p14:sldId id="263"/>
            <p14:sldId id="280"/>
          </p14:sldIdLst>
        </p14:section>
        <p14:section name="Звичані інформаційні слайди" id="{400A2E87-DEDA-4406-A499-17582B272859}">
          <p14:sldIdLst>
            <p14:sldId id="258"/>
            <p14:sldId id="267"/>
            <p14:sldId id="260"/>
            <p14:sldId id="277"/>
            <p14:sldId id="278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59" autoAdjust="0"/>
    <p:restoredTop sz="95256" autoAdjust="0"/>
  </p:normalViewPr>
  <p:slideViewPr>
    <p:cSldViewPr snapToGrid="0">
      <p:cViewPr varScale="1">
        <p:scale>
          <a:sx n="76" d="100"/>
          <a:sy n="76" d="100"/>
        </p:scale>
        <p:origin x="686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3308905284477232E-2"/>
          <c:y val="6.7661279182207504E-2"/>
          <c:w val="0.86732601731870129"/>
          <c:h val="0.6809727310401989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4.1994750656167978E-3"/>
                  <c:y val="-2.50696378830083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F61-480A-97C6-FCB713BE1456}"/>
                </c:ext>
              </c:extLst>
            </c:dLbl>
            <c:dLbl>
              <c:idx val="1"/>
              <c:layout>
                <c:manualLayout>
                  <c:x val="-2.0930585736764727E-3"/>
                  <c:y val="-2.5469865332254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F61-480A-97C6-FCB713BE1456}"/>
                </c:ext>
              </c:extLst>
            </c:dLbl>
            <c:dLbl>
              <c:idx val="2"/>
              <c:layout>
                <c:manualLayout>
                  <c:x val="1.4537867710492565E-2"/>
                  <c:y val="-2.47398631245860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F61-480A-97C6-FCB713BE1456}"/>
                </c:ext>
              </c:extLst>
            </c:dLbl>
            <c:dLbl>
              <c:idx val="3"/>
              <c:layout>
                <c:manualLayout>
                  <c:x val="6.138917579258895E-3"/>
                  <c:y val="-3.03110358868692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F61-480A-97C6-FCB713BE1456}"/>
                </c:ext>
              </c:extLst>
            </c:dLbl>
            <c:dLbl>
              <c:idx val="4"/>
              <c:layout>
                <c:manualLayout>
                  <c:x val="1.0498687664042069E-2"/>
                  <c:y val="-2.81848063384600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F61-480A-97C6-FCB713BE1456}"/>
                </c:ext>
              </c:extLst>
            </c:dLbl>
            <c:dLbl>
              <c:idx val="5"/>
              <c:layout>
                <c:manualLayout>
                  <c:x val="1.6477310224134737E-2"/>
                  <c:y val="-2.40805062918537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F61-480A-97C6-FCB713BE1456}"/>
                </c:ext>
              </c:extLst>
            </c:dLbl>
            <c:dLbl>
              <c:idx val="6"/>
              <c:layout>
                <c:manualLayout>
                  <c:x val="1.8176310209027418E-2"/>
                  <c:y val="-1.8691588785046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F61-480A-97C6-FCB713BE14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6">
                        <a:lumMod val="50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ПФ</c:v>
                </c:pt>
                <c:pt idx="1">
                  <c:v>ФКНФМ</c:v>
                </c:pt>
                <c:pt idx="2">
                  <c:v>ФПІС</c:v>
                </c:pt>
                <c:pt idx="3">
                  <c:v>ФУІФЖМ</c:v>
                </c:pt>
                <c:pt idx="4">
                  <c:v>ФБІП</c:v>
                </c:pt>
                <c:pt idx="5">
                  <c:v>ФБГЕ</c:v>
                </c:pt>
              </c:strCache>
            </c:strRef>
          </c:cat>
          <c:val>
            <c:numRef>
              <c:f>Лист1!$B$2:$B$7</c:f>
              <c:numCache>
                <c:formatCode>0.00%</c:formatCode>
                <c:ptCount val="6"/>
                <c:pt idx="0">
                  <c:v>1</c:v>
                </c:pt>
                <c:pt idx="1">
                  <c:v>0.66700000000000004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F61-480A-97C6-FCB713BE14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82195720"/>
        <c:axId val="382187192"/>
        <c:axId val="0"/>
      </c:bar3DChart>
      <c:catAx>
        <c:axId val="382195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2000" b="1" i="0" u="none" strike="noStrike" kern="1200" baseline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82187192"/>
        <c:crosses val="autoZero"/>
        <c:auto val="1"/>
        <c:lblAlgn val="ctr"/>
        <c:lblOffset val="100"/>
        <c:tickLblSkip val="1"/>
        <c:noMultiLvlLbl val="0"/>
      </c:catAx>
      <c:valAx>
        <c:axId val="38218719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82195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76851851851851"/>
          <c:y val="4.3650793650793648E-2"/>
          <c:w val="0.69395921663638194"/>
          <c:h val="0.8457627952755905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B50-485D-A52F-CCFF1902CF5B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B50-485D-A52F-CCFF1902CF5B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B50-485D-A52F-CCFF1902CF5B}"/>
              </c:ext>
            </c:extLst>
          </c:dPt>
          <c:dLbls>
            <c:dLbl>
              <c:idx val="0"/>
              <c:layout>
                <c:manualLayout>
                  <c:x val="-0.15108458216916434"/>
                  <c:y val="-0.24792835754685602"/>
                </c:manualLayout>
              </c:layout>
              <c:tx>
                <c:rich>
                  <a:bodyPr/>
                  <a:lstStyle/>
                  <a:p>
                    <a:fld id="{7FCBFCF4-A082-4D57-A32C-7E640B12DB98}" type="VALUE">
                      <a:rPr lang="en-US" sz="2400" b="1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/>
                      <a:t>[ЗНАЧЕННЯ]</a:t>
                    </a:fld>
                    <a:endParaRPr lang="uk-UA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B50-485D-A52F-CCFF1902CF5B}"/>
                </c:ext>
              </c:extLst>
            </c:dLbl>
            <c:dLbl>
              <c:idx val="1"/>
              <c:layout>
                <c:manualLayout>
                  <c:x val="0.15672621567465361"/>
                  <c:y val="0.12793944770988133"/>
                </c:manualLayout>
              </c:layout>
              <c:tx>
                <c:rich>
                  <a:bodyPr/>
                  <a:lstStyle/>
                  <a:p>
                    <a:fld id="{6EF3F42B-19A3-4AE8-9CD1-172F0B8B400B}" type="VALUE">
                      <a:rPr lang="en-US"/>
                      <a:pPr/>
                      <a:t>[ЗНАЧЕННЯ]</a:t>
                    </a:fld>
                    <a:endParaRPr lang="uk-UA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B50-485D-A52F-CCFF1902CF5B}"/>
                </c:ext>
              </c:extLst>
            </c:dLbl>
            <c:dLbl>
              <c:idx val="2"/>
              <c:layout>
                <c:manualLayout>
                  <c:x val="-7.1343944910112006E-2"/>
                  <c:y val="9.6691071510797942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B50-485D-A52F-CCFF1902CF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0.73299999999999998</c:v>
                </c:pt>
                <c:pt idx="1">
                  <c:v>0.26700000000000002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B50-485D-A52F-CCFF1902CF5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553876152940334"/>
          <c:y val="0.44214613309008305"/>
          <c:w val="0.11039132869038573"/>
          <c:h val="0.307122887189593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F627E-6090-4EE3-8F3C-6E58E90AEBDE}" type="datetimeFigureOut">
              <a:rPr lang="uk-UA" smtClean="0"/>
              <a:t>25.06.2026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5F4C9-3165-4ACD-A0B4-3AB70795B1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226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5F4C9-3165-4ACD-A0B4-3AB70795B1E9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7507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994F-20DC-44BD-AAA0-CBF3F40A2F4D}" type="datetimeFigureOut">
              <a:rPr lang="uk-UA" smtClean="0"/>
              <a:pPr/>
              <a:t>25.06.2026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259D-2A81-4B93-8591-84A7E958CF17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3766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994F-20DC-44BD-AAA0-CBF3F40A2F4D}" type="datetimeFigureOut">
              <a:rPr lang="uk-UA" smtClean="0"/>
              <a:pPr/>
              <a:t>25.06.2026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259D-2A81-4B93-8591-84A7E958CF17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569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994F-20DC-44BD-AAA0-CBF3F40A2F4D}" type="datetimeFigureOut">
              <a:rPr lang="uk-UA" smtClean="0"/>
              <a:pPr/>
              <a:t>25.06.2026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259D-2A81-4B93-8591-84A7E958CF17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8598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994F-20DC-44BD-AAA0-CBF3F40A2F4D}" type="datetimeFigureOut">
              <a:rPr lang="uk-UA" smtClean="0"/>
              <a:pPr/>
              <a:t>25.06.2026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259D-2A81-4B93-8591-84A7E958CF17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0941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994F-20DC-44BD-AAA0-CBF3F40A2F4D}" type="datetimeFigureOut">
              <a:rPr lang="uk-UA" smtClean="0"/>
              <a:pPr/>
              <a:t>25.06.2026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259D-2A81-4B93-8591-84A7E958CF17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061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994F-20DC-44BD-AAA0-CBF3F40A2F4D}" type="datetimeFigureOut">
              <a:rPr lang="uk-UA" smtClean="0"/>
              <a:pPr/>
              <a:t>25.06.2026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259D-2A81-4B93-8591-84A7E958CF17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74455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994F-20DC-44BD-AAA0-CBF3F40A2F4D}" type="datetimeFigureOut">
              <a:rPr lang="uk-UA" smtClean="0"/>
              <a:pPr/>
              <a:t>25.06.2026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259D-2A81-4B93-8591-84A7E958CF17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9946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994F-20DC-44BD-AAA0-CBF3F40A2F4D}" type="datetimeFigureOut">
              <a:rPr lang="uk-UA" smtClean="0"/>
              <a:pPr/>
              <a:t>25.06.2026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259D-2A81-4B93-8591-84A7E958CF17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6918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994F-20DC-44BD-AAA0-CBF3F40A2F4D}" type="datetimeFigureOut">
              <a:rPr lang="uk-UA" smtClean="0"/>
              <a:pPr/>
              <a:t>25.06.2026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259D-2A81-4B93-8591-84A7E958CF17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3918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994F-20DC-44BD-AAA0-CBF3F40A2F4D}" type="datetimeFigureOut">
              <a:rPr lang="uk-UA" smtClean="0"/>
              <a:pPr/>
              <a:t>25.06.2026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259D-2A81-4B93-8591-84A7E958CF17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3795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D994F-20DC-44BD-AAA0-CBF3F40A2F4D}" type="datetimeFigureOut">
              <a:rPr lang="uk-UA" smtClean="0"/>
              <a:pPr/>
              <a:t>25.06.2026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259D-2A81-4B93-8591-84A7E958CF17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5186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D994F-20DC-44BD-AAA0-CBF3F40A2F4D}" type="datetimeFigureOut">
              <a:rPr lang="uk-UA" smtClean="0"/>
              <a:pPr/>
              <a:t>25.06.2026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9259D-2A81-4B93-8591-84A7E958CF17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696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6658" y="438539"/>
            <a:ext cx="10944808" cy="3166102"/>
          </a:xfrm>
        </p:spPr>
        <p:txBody>
          <a:bodyPr anchor="b">
            <a:norm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  <a:tabLst>
                <a:tab pos="3386455" algn="l"/>
              </a:tabLst>
            </a:pPr>
            <a:r>
              <a:rPr lang="uk-UA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 результати опитування здобувачів 2 курсу </a:t>
            </a:r>
            <a:br>
              <a:rPr lang="uk-UA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третього (</a:t>
            </a:r>
            <a:r>
              <a:rPr lang="uk-UA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освітньо</a:t>
            </a:r>
            <a:r>
              <a:rPr lang="uk-UA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-наукового) рівня вищої освіти </a:t>
            </a:r>
            <a:br>
              <a:rPr lang="uk-UA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денної, заочної та вечірньої форм навчання </a:t>
            </a:r>
            <a:br>
              <a:rPr lang="uk-UA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 якості організації та змістового наповнення практик</a:t>
            </a:r>
            <a:endParaRPr lang="uk-UA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5068711"/>
            <a:ext cx="10515600" cy="1162756"/>
          </a:xfrm>
        </p:spPr>
        <p:txBody>
          <a:bodyPr anchor="t">
            <a:normAutofit/>
          </a:bodyPr>
          <a:lstStyle/>
          <a:p>
            <a:pPr algn="r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Доповідач: керівниця відділу забезпечення якості освіти</a:t>
            </a:r>
          </a:p>
          <a:p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Черкашина Тетяна Олександрівна</a:t>
            </a:r>
          </a:p>
        </p:txBody>
      </p:sp>
    </p:spTree>
    <p:extLst>
      <p:ext uri="{BB962C8B-B14F-4D97-AF65-F5344CB8AC3E}">
        <p14:creationId xmlns:p14="http://schemas.microsoft.com/office/powerpoint/2010/main" val="2058476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699713" y="248038"/>
            <a:ext cx="10876467" cy="11592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indent="381000" algn="ctr">
              <a:spcAft>
                <a:spcPts val="600"/>
              </a:spcAft>
              <a:tabLst>
                <a:tab pos="2363470" algn="l"/>
              </a:tabLst>
            </a:pP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рівня залученості здобувачів третього (</a:t>
            </a:r>
            <a:r>
              <a:rPr lang="uk-UA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</a:t>
            </a: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-наукового) рівня вищої освіти до опитування за освітніми програмами</a:t>
            </a:r>
            <a:br>
              <a:rPr lang="uk-UA" dirty="0"/>
            </a:br>
            <a:endParaRPr lang="en-US" sz="4000" kern="1200" dirty="0"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5215095" y="4853353"/>
            <a:ext cx="5446206" cy="132360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uk-UA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784501" y="1727737"/>
            <a:ext cx="2980267" cy="21515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endParaRPr lang="uk-UA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5" name="Таблиця 4">
            <a:extLst>
              <a:ext uri="{FF2B5EF4-FFF2-40B4-BE49-F238E27FC236}">
                <a16:creationId xmlns:a16="http://schemas.microsoft.com/office/drawing/2014/main" id="{F08AABDC-6B24-8BC9-B8C2-85494E85FC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56985"/>
              </p:ext>
            </p:extLst>
          </p:nvPr>
        </p:nvGraphicFramePr>
        <p:xfrm>
          <a:off x="221542" y="1727737"/>
          <a:ext cx="11354638" cy="472593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04353">
                  <a:extLst>
                    <a:ext uri="{9D8B030D-6E8A-4147-A177-3AD203B41FA5}">
                      <a16:colId xmlns:a16="http://schemas.microsoft.com/office/drawing/2014/main" val="1158620920"/>
                    </a:ext>
                  </a:extLst>
                </a:gridCol>
                <a:gridCol w="4159538">
                  <a:extLst>
                    <a:ext uri="{9D8B030D-6E8A-4147-A177-3AD203B41FA5}">
                      <a16:colId xmlns:a16="http://schemas.microsoft.com/office/drawing/2014/main" val="3492627919"/>
                    </a:ext>
                  </a:extLst>
                </a:gridCol>
                <a:gridCol w="2081589">
                  <a:extLst>
                    <a:ext uri="{9D8B030D-6E8A-4147-A177-3AD203B41FA5}">
                      <a16:colId xmlns:a16="http://schemas.microsoft.com/office/drawing/2014/main" val="2258643641"/>
                    </a:ext>
                  </a:extLst>
                </a:gridCol>
                <a:gridCol w="1837747">
                  <a:extLst>
                    <a:ext uri="{9D8B030D-6E8A-4147-A177-3AD203B41FA5}">
                      <a16:colId xmlns:a16="http://schemas.microsoft.com/office/drawing/2014/main" val="2462200992"/>
                    </a:ext>
                  </a:extLst>
                </a:gridCol>
                <a:gridCol w="2371411">
                  <a:extLst>
                    <a:ext uri="{9D8B030D-6E8A-4147-A177-3AD203B41FA5}">
                      <a16:colId xmlns:a16="http://schemas.microsoft.com/office/drawing/2014/main" val="1046719623"/>
                    </a:ext>
                  </a:extLst>
                </a:gridCol>
              </a:tblGrid>
              <a:tr h="12446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uk-UA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Освітньо-наукова програма</a:t>
                      </a:r>
                      <a:endParaRPr lang="uk-UA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Заплановано для опитування</a:t>
                      </a:r>
                      <a:endParaRPr lang="uk-UA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опитаних здобувачів</a:t>
                      </a:r>
                      <a:endParaRPr lang="uk-UA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Відсоток залучених до опитування</a:t>
                      </a:r>
                      <a:endParaRPr lang="uk-UA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53955856"/>
                  </a:ext>
                </a:extLst>
              </a:tr>
              <a:tr h="7570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en-US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Освітні, педагогічні науки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20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20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93089950"/>
                  </a:ext>
                </a:extLst>
              </a:tr>
              <a:tr h="365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en-US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Економіка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20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54590552"/>
                  </a:ext>
                </a:extLst>
              </a:tr>
              <a:tr h="365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Географія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20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uk-UA" sz="20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5864552"/>
                  </a:ext>
                </a:extLst>
              </a:tr>
              <a:tr h="365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en-US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Біологія та біохімія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uk-UA" sz="20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33772326"/>
                  </a:ext>
                </a:extLst>
              </a:tr>
              <a:tr h="5283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en-US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Інженерія програмного забезпечення</a:t>
                      </a:r>
                      <a:endParaRPr lang="uk-UA" sz="20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20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66,7%</a:t>
                      </a:r>
                      <a:endParaRPr lang="uk-UA" sz="20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58428900"/>
                  </a:ext>
                </a:extLst>
              </a:tr>
              <a:tr h="365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Історія та археологія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20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uk-UA" sz="20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4692881"/>
                  </a:ext>
                </a:extLst>
              </a:tr>
              <a:tr h="365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Філологія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20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uk-UA" sz="20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77477591"/>
                  </a:ext>
                </a:extLst>
              </a:tr>
              <a:tr h="365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00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Всього по університету</a:t>
                      </a:r>
                      <a:endParaRPr lang="uk-UA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uk-UA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93,8%</a:t>
                      </a:r>
                      <a:endParaRPr lang="uk-UA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186351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5456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D77EC0-2E54-BB68-A819-81B081933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601D3538-B11D-1672-3574-7CC3CB07F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10504199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381000" algn="ctr">
              <a:spcAft>
                <a:spcPts val="600"/>
              </a:spcAft>
              <a:tabLst>
                <a:tab pos="2363470" algn="l"/>
              </a:tabLst>
            </a:pPr>
            <a:r>
              <a:rPr lang="en-US" sz="2200" b="1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en-US" sz="2200" b="1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en-US" sz="2200" b="1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залученості</a:t>
            </a:r>
            <a:r>
              <a:rPr lang="en-US" sz="2200" b="1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en-US" sz="2200" b="1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третього</a:t>
            </a:r>
            <a:r>
              <a:rPr lang="en-US" sz="2200" b="1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b="1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освітньо-наукового</a:t>
            </a:r>
            <a:r>
              <a:rPr lang="en-US" sz="2200" b="1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200" b="1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en-US" sz="2200" b="1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en-US" sz="2200" b="1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sz="2200" b="1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en-US" sz="2200" b="1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r>
              <a:rPr lang="en-US" sz="2200" b="1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200" b="1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b="1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факультетами</a:t>
            </a:r>
            <a:b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2200" kern="1200" dirty="0"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7F542190-7F62-1675-8442-0B0B5B6AB973}"/>
              </a:ext>
            </a:extLst>
          </p:cNvPr>
          <p:cNvSpPr txBox="1">
            <a:spLocks/>
          </p:cNvSpPr>
          <p:nvPr/>
        </p:nvSpPr>
        <p:spPr>
          <a:xfrm>
            <a:off x="5215095" y="4853353"/>
            <a:ext cx="5446206" cy="132360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uk-UA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8D0CAE76-C429-694A-79D0-BBD6CA307A26}"/>
              </a:ext>
            </a:extLst>
          </p:cNvPr>
          <p:cNvSpPr txBox="1">
            <a:spLocks/>
          </p:cNvSpPr>
          <p:nvPr/>
        </p:nvSpPr>
        <p:spPr>
          <a:xfrm>
            <a:off x="6784501" y="1727737"/>
            <a:ext cx="2980267" cy="21515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endParaRPr lang="uk-UA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2" name="Диаграмма 5">
            <a:extLst>
              <a:ext uri="{FF2B5EF4-FFF2-40B4-BE49-F238E27FC236}">
                <a16:creationId xmlns:a16="http://schemas.microsoft.com/office/drawing/2014/main" id="{9AE6D2F0-1661-4CE3-6E59-9DCAEC45AD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14453621"/>
              </p:ext>
            </p:extLst>
          </p:nvPr>
        </p:nvGraphicFramePr>
        <p:xfrm>
          <a:off x="-424543" y="2062612"/>
          <a:ext cx="12333513" cy="4914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95787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4514" y="738265"/>
            <a:ext cx="7433502" cy="861935"/>
          </a:xfrm>
        </p:spPr>
        <p:txBody>
          <a:bodyPr>
            <a:noAutofit/>
          </a:bodyPr>
          <a:lstStyle/>
          <a:p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Можливість самостійно обрати базу практики</a:t>
            </a:r>
            <a:endParaRPr lang="uk-UA" sz="2400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8184444" y="2576202"/>
            <a:ext cx="2980267" cy="21515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endParaRPr lang="uk-UA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4" name="Диаграмма 10">
            <a:extLst>
              <a:ext uri="{FF2B5EF4-FFF2-40B4-BE49-F238E27FC236}">
                <a16:creationId xmlns:a16="http://schemas.microsoft.com/office/drawing/2014/main" id="{685B66A1-EBC8-FD28-02BD-7655CC6B36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4826131"/>
              </p:ext>
            </p:extLst>
          </p:nvPr>
        </p:nvGraphicFramePr>
        <p:xfrm>
          <a:off x="670559" y="1698171"/>
          <a:ext cx="9496697" cy="4963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4483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8252178" y="2351313"/>
            <a:ext cx="3653682" cy="3844213"/>
          </a:xfrm>
        </p:spPr>
        <p:txBody>
          <a:bodyPr anchor="ctr">
            <a:noAutofit/>
          </a:bodyPr>
          <a:lstStyle/>
          <a:p>
            <a:pPr algn="ctr">
              <a:lnSpc>
                <a:spcPct val="150000"/>
              </a:lnSpc>
            </a:pPr>
            <a:r>
              <a:rPr lang="uk-UA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Середній показник рівня задоволеності здобувачів </a:t>
            </a:r>
            <a:br>
              <a:rPr lang="uk-UA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організацією та змістовим наповненням практики</a:t>
            </a:r>
            <a:br>
              <a:rPr lang="uk-UA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2127336" y="2490834"/>
            <a:ext cx="2980267" cy="21515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endParaRPr lang="uk-UA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93D426BF-378C-20F1-C1B9-0FF3C47B56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119967"/>
              </p:ext>
            </p:extLst>
          </p:nvPr>
        </p:nvGraphicFramePr>
        <p:xfrm>
          <a:off x="13015" y="-31396"/>
          <a:ext cx="7640852" cy="68893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47328">
                  <a:extLst>
                    <a:ext uri="{9D8B030D-6E8A-4147-A177-3AD203B41FA5}">
                      <a16:colId xmlns:a16="http://schemas.microsoft.com/office/drawing/2014/main" val="301226386"/>
                    </a:ext>
                  </a:extLst>
                </a:gridCol>
                <a:gridCol w="1293524">
                  <a:extLst>
                    <a:ext uri="{9D8B030D-6E8A-4147-A177-3AD203B41FA5}">
                      <a16:colId xmlns:a16="http://schemas.microsoft.com/office/drawing/2014/main" val="1334667673"/>
                    </a:ext>
                  </a:extLst>
                </a:gridCol>
              </a:tblGrid>
              <a:tr h="5487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363470" algn="l"/>
                        </a:tabLst>
                      </a:pPr>
                      <a:r>
                        <a:rPr lang="uk-UA" sz="1400" b="1" dirty="0">
                          <a:solidFill>
                            <a:schemeClr val="accent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Питання анкети</a:t>
                      </a:r>
                      <a:endParaRPr lang="uk-UA" sz="1400" b="1" dirty="0">
                        <a:solidFill>
                          <a:schemeClr val="accent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75" marR="442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363470" algn="l"/>
                        </a:tabLst>
                      </a:pPr>
                      <a:r>
                        <a:rPr lang="uk-UA" sz="1400" b="1" dirty="0">
                          <a:solidFill>
                            <a:schemeClr val="accent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оцінка</a:t>
                      </a:r>
                      <a:endParaRPr lang="uk-UA" sz="1400" b="1" dirty="0">
                        <a:solidFill>
                          <a:schemeClr val="accent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75" marR="442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0118245"/>
                  </a:ext>
                </a:extLst>
              </a:tr>
              <a:tr h="555197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  <a:tabLst>
                          <a:tab pos="2363470" algn="l"/>
                        </a:tabLst>
                      </a:pPr>
                      <a:r>
                        <a:rPr lang="uk-UA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 відповідає Вашій спеціальності база проходження практики?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  <a:tabLst>
                          <a:tab pos="2363470" algn="l"/>
                        </a:tabLst>
                      </a:pP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uk-UA" sz="16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292689"/>
                  </a:ext>
                </a:extLst>
              </a:tr>
              <a:tr h="95204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363470" algn="l"/>
                        </a:tabLst>
                      </a:pPr>
                      <a:r>
                        <a:rPr lang="uk-UA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 Чи ознайомили Вас керівники практики від університету із порядком проходження, програмою та особливостями практики?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uk-UA" sz="16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163568"/>
                  </a:ext>
                </a:extLst>
              </a:tr>
              <a:tr h="106543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363470" algn="l"/>
                        </a:tabLst>
                      </a:pPr>
                      <a:r>
                        <a:rPr lang="uk-UA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 Чи ознайомили Вас керівники практики від університету із критеріями оцінювання та порядком захисту звіту про проходження практики?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4,86</a:t>
                      </a:r>
                      <a:endParaRPr lang="uk-UA" sz="16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395635"/>
                  </a:ext>
                </a:extLst>
              </a:tr>
              <a:tr h="9723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363470" algn="l"/>
                        </a:tabLst>
                      </a:pPr>
                      <a:r>
                        <a:rPr lang="uk-UA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 Чи були доступні керівники практики від університету для консультацій?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uk-UA" sz="16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310124"/>
                  </a:ext>
                </a:extLst>
              </a:tr>
              <a:tr h="8390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363470" algn="l"/>
                        </a:tabLst>
                      </a:pPr>
                      <a:r>
                        <a:rPr lang="uk-UA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 Чи достатня, на Вашу думку, кількість годин, виділених на проходження практики та для виконання програми практики?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363470" algn="l"/>
                        </a:tabLst>
                      </a:pP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4,8</a:t>
                      </a:r>
                      <a:endParaRPr lang="uk-UA" sz="16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978405"/>
                  </a:ext>
                </a:extLst>
              </a:tr>
              <a:tr h="95204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363470" algn="l"/>
                        </a:tabLst>
                      </a:pPr>
                      <a:r>
                        <a:rPr lang="uk-UA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 Чи сприяло проходження практики формуванню у Вас професійних </a:t>
                      </a:r>
                      <a:r>
                        <a:rPr lang="uk-UA" sz="16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компетентностей</a:t>
                      </a:r>
                      <a:r>
                        <a:rPr lang="uk-UA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uk-UA" sz="16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617584"/>
                  </a:ext>
                </a:extLst>
              </a:tr>
              <a:tr h="64938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363470" algn="l"/>
                        </a:tabLst>
                      </a:pPr>
                      <a:r>
                        <a:rPr lang="uk-UA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 Чи порекомендуєте Ви цю базу практики іншим здобувачам?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uk-UA" sz="16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906270"/>
                  </a:ext>
                </a:extLst>
              </a:tr>
              <a:tr h="35514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363470" algn="l"/>
                        </a:tabLst>
                      </a:pPr>
                      <a:r>
                        <a:rPr lang="uk-UA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Середній бал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363470" algn="l"/>
                        </a:tabLst>
                      </a:pPr>
                      <a:r>
                        <a:rPr lang="uk-UA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4,95</a:t>
                      </a:r>
                      <a:endParaRPr lang="uk-UA" sz="16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92771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9651CC7-DC51-A6F9-8EE1-C476E8463ED6}"/>
              </a:ext>
            </a:extLst>
          </p:cNvPr>
          <p:cNvSpPr txBox="1"/>
          <p:nvPr/>
        </p:nvSpPr>
        <p:spPr>
          <a:xfrm>
            <a:off x="9578592" y="1106547"/>
            <a:ext cx="9993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4,91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452688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340" y="405200"/>
            <a:ext cx="10515600" cy="733530"/>
          </a:xfrm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 практичної діяльності аспірантів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2432807-9780-6E6B-9719-7BED8D2511A9}"/>
              </a:ext>
            </a:extLst>
          </p:cNvPr>
          <p:cNvSpPr txBox="1"/>
          <p:nvPr/>
        </p:nvSpPr>
        <p:spPr>
          <a:xfrm>
            <a:off x="435429" y="1133415"/>
            <a:ext cx="11571514" cy="558614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була спрямована на поєднання теоретичної підготовки з реальною навчально-методичною діяльністю (Філологія);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 обирати напрямки, які найбільш відповідають моїм науковим інтересам (Філологія);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Чітка структура практики та поставлені завдання, добре налагоджене спілкування між аспірантами та керівниками бази практики (Освітні, педагогічні науки).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 практичного досвіду, інтегрування в навчальний процес університету (Освітні, педагогічні науки).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</a:t>
            </a:r>
            <a:r>
              <a:rPr lang="uk-UA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Soft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Skills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систематизація власних знань, досвід у методичній роботі (Історія та археологія).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виступу перед публікою (Інженерія програмного забезпечення).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була корисною для професійного та наукового розвитку, сприяла закріпленню теоретичних знань, розвитку практичних навичок дослідження та вдосконаленню педагогічної майстерності (Економіка).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 отримати реальний педагогічний досвід, удосконалити навички підготовки та проведення занять, краще зрозуміти специфіку роботи зі студентами й застосувати теоретичні знання на практиці (Географія).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Нові знання, можливість вдосконалити презентаційні </a:t>
            </a:r>
            <a:r>
              <a:rPr lang="uk-UA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скіли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(Біологія та біохімія).</a:t>
            </a:r>
          </a:p>
        </p:txBody>
      </p:sp>
    </p:spTree>
    <p:extLst>
      <p:ext uri="{BB962C8B-B14F-4D97-AF65-F5344CB8AC3E}">
        <p14:creationId xmlns:p14="http://schemas.microsoft.com/office/powerpoint/2010/main" val="645795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93820"/>
            <a:ext cx="10515600" cy="733530"/>
          </a:xfrm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 аспірантів щодо покращення практики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2432807-9780-6E6B-9719-7BED8D2511A9}"/>
              </a:ext>
            </a:extLst>
          </p:cNvPr>
          <p:cNvSpPr txBox="1"/>
          <p:nvPr/>
        </p:nvSpPr>
        <p:spPr>
          <a:xfrm>
            <a:off x="716903" y="1710145"/>
            <a:ext cx="11300926" cy="489537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 посилити практичну складову шляхом більшого залучення до реалізації наукових проєктів (Економіка).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Можливо, давати можливість практикантам більше проводити заняття на основі власного досвіду, ніж те, в чому вони мало обізнані (Інженерія програмного забезпечення).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Збільшити термін проходження практики для ефективного виконання поставлених завдань (Освітні, педагогічні науки)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 щодо часу проведення практики - не у кінці навчального року, а хоча б за декілька місяців (Філологія).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проведення лекцій і семінарів бажано організовувати коротке обговорення з керівником практики або студентами щодо сильних сторін заняття, складних моментів і можливих покращень для подальшої педагогічної роботи (Філологія).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236347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471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71B51D84-56AD-680F-BA73-F5A9E5D2C513}"/>
              </a:ext>
            </a:extLst>
          </p:cNvPr>
          <p:cNvSpPr txBox="1">
            <a:spLocks/>
          </p:cNvSpPr>
          <p:nvPr/>
        </p:nvSpPr>
        <p:spPr>
          <a:xfrm>
            <a:off x="396550" y="135293"/>
            <a:ext cx="11159414" cy="1436916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Проєкт</a:t>
            </a:r>
            <a:r>
              <a:rPr lang="uk-UA" sz="32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рішення:</a:t>
            </a:r>
            <a:endParaRPr lang="uk-UA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14898874-AC2E-2091-7C3D-D9E3D4487856}"/>
              </a:ext>
            </a:extLst>
          </p:cNvPr>
          <p:cNvSpPr txBox="1">
            <a:spLocks/>
          </p:cNvSpPr>
          <p:nvPr/>
        </p:nvSpPr>
        <p:spPr>
          <a:xfrm>
            <a:off x="-304801" y="2399678"/>
            <a:ext cx="12562115" cy="4811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>
              <a:lnSpc>
                <a:spcPct val="115000"/>
              </a:lnSpc>
              <a:spcAft>
                <a:spcPts val="800"/>
              </a:spcAft>
            </a:pP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800"/>
              </a:spcAft>
            </a:pP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1.Затвердити результати опитування здобувачів третього (освітньо-наукового) рівня вищої освіти щодо якості організації та змістового наповнення практик у 2025/2026 </a:t>
            </a:r>
            <a:r>
              <a:rPr lang="uk-UA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н.р</a:t>
            </a: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>
              <a:lnSpc>
                <a:spcPct val="115000"/>
              </a:lnSpc>
              <a:spcAft>
                <a:spcPts val="800"/>
              </a:spcAft>
            </a:pPr>
            <a:endParaRPr lang="uk-UA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800"/>
              </a:spcAft>
            </a:pP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Гарантам освітніх програм </a:t>
            </a: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третього (</a:t>
            </a:r>
            <a:r>
              <a:rPr lang="uk-UA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освітньо</a:t>
            </a: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-наукового) рівня вищої освіти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«Філологія» </a:t>
            </a:r>
            <a:r>
              <a:rPr lang="uk-UA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Бєлєховій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Л.І., «Економіка» </a:t>
            </a:r>
            <a:r>
              <a:rPr lang="uk-UA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Мохненко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А.С., «Інженерія програмного забезпечення» </a:t>
            </a:r>
            <a:r>
              <a:rPr lang="uk-UA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Песчаненко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В.С. та керівникам практик факультетів, на яких реалізуються зазначені ОНП,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переглянути програми з науково-педагогічної практики для здобувачів </a:t>
            </a: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третього (</a:t>
            </a:r>
            <a:r>
              <a:rPr lang="uk-UA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освітньо</a:t>
            </a: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-наукового) рівня вищої освіти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врахувати рекомендації здобувачів у переліку завдань з практики на 2026/2027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н.р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5975" indent="-457200">
              <a:lnSpc>
                <a:spcPct val="100000"/>
              </a:lnSpc>
              <a:buAutoNum type="arabicParenR"/>
            </a:pP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8775">
              <a:lnSpc>
                <a:spcPct val="100000"/>
              </a:lnSpc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Гаранту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-наукової програми «Інженерія програмного забезпечення»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В.С.Песчаненко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проаналізувати чинники неповної участі аспірантів під час опитування та розробити заходи щодо підвищення залучення в 2026/2027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н.р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58775">
              <a:lnSpc>
                <a:spcPct val="100000"/>
              </a:lnSpc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800"/>
              </a:spcAft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800"/>
              </a:spcAft>
            </a:pPr>
            <a:b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297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814FAD-CE08-7880-008B-C114D8147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E91499DC-88E1-3B23-87F6-92E7CCFCB90C}"/>
              </a:ext>
            </a:extLst>
          </p:cNvPr>
          <p:cNvSpPr txBox="1">
            <a:spLocks/>
          </p:cNvSpPr>
          <p:nvPr/>
        </p:nvSpPr>
        <p:spPr>
          <a:xfrm>
            <a:off x="516293" y="157065"/>
            <a:ext cx="11159414" cy="1436916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Проєкт</a:t>
            </a:r>
            <a:r>
              <a:rPr lang="uk-UA" sz="32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рішення:</a:t>
            </a:r>
            <a:endParaRPr lang="uk-UA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44572305-6A60-54CD-2737-34D9D3AA413E}"/>
              </a:ext>
            </a:extLst>
          </p:cNvPr>
          <p:cNvSpPr txBox="1">
            <a:spLocks/>
          </p:cNvSpPr>
          <p:nvPr/>
        </p:nvSpPr>
        <p:spPr>
          <a:xfrm>
            <a:off x="-267477" y="1785412"/>
            <a:ext cx="12459477" cy="4811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>
              <a:lnSpc>
                <a:spcPct val="115000"/>
              </a:lnSpc>
              <a:spcAft>
                <a:spcPts val="800"/>
              </a:spcAft>
            </a:pPr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800"/>
              </a:spcAft>
            </a:pPr>
            <a:b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Завідувачці відділу аспірантури та докторантури Бондаренко Л.Г. спільно із гарантами </a:t>
            </a:r>
            <a:r>
              <a:rPr lang="uk-UA" sz="2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освітньо</a:t>
            </a:r>
            <a:r>
              <a:rPr lang="uk-UA" sz="2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-наукових програм та керівниками практик здобувачів третього (</a:t>
            </a:r>
            <a:r>
              <a:rPr lang="uk-UA" sz="2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освітньо</a:t>
            </a:r>
            <a:r>
              <a:rPr lang="uk-UA" sz="2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-наукового) рівня вищої освіти:</a:t>
            </a:r>
          </a:p>
          <a:p>
            <a:pPr marL="457200">
              <a:lnSpc>
                <a:spcPct val="115000"/>
              </a:lnSpc>
              <a:spcAft>
                <a:spcPts val="800"/>
              </a:spcAft>
            </a:pP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розмістити матеріали про проходження практики здобувачами на сторінці відповідних кафедр/факультетів та/або відділу аспірантури та докторантури та зберігати разом із звітною документацією з практик на корпоративних хмарних сховищах. </a:t>
            </a:r>
          </a:p>
          <a:p>
            <a:pPr marL="457200">
              <a:lnSpc>
                <a:spcPct val="115000"/>
              </a:lnSpc>
              <a:spcAft>
                <a:spcPts val="800"/>
              </a:spcAft>
            </a:pPr>
            <a:r>
              <a:rPr lang="uk-UA" sz="2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2) проаналізувати й врахувати, за обґрунтованої потреби, результати опитування під час планування та організації практики здобувачів третього (</a:t>
            </a:r>
            <a:r>
              <a:rPr lang="uk-UA" sz="2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освітньо</a:t>
            </a:r>
            <a:r>
              <a:rPr lang="uk-UA" sz="2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-наукового) рівня вищої освіти в 2026/2027 </a:t>
            </a:r>
            <a:r>
              <a:rPr lang="uk-UA" sz="2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н.р</a:t>
            </a:r>
            <a:r>
              <a:rPr lang="uk-UA" sz="2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>
              <a:lnSpc>
                <a:spcPct val="115000"/>
              </a:lnSpc>
              <a:spcAft>
                <a:spcPts val="800"/>
              </a:spcAft>
            </a:pPr>
            <a:br>
              <a:rPr lang="uk-UA" sz="2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Керівниці відділу забезпечення якості освіти </a:t>
            </a:r>
            <a:r>
              <a:rPr lang="uk-UA" sz="2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Черкашиній</a:t>
            </a:r>
            <a:r>
              <a:rPr lang="uk-UA" sz="2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Т.О. забезпечити оприлюднення результатів опитування щодо якості організації та змістового наповнення практик здобувачів третього (</a:t>
            </a:r>
            <a:r>
              <a:rPr lang="uk-UA" sz="2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освітньо</a:t>
            </a:r>
            <a:r>
              <a:rPr lang="uk-UA" sz="2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-наукового) рівня вищої освіти на сторінці відділу забезпечення якості освіти вебсайту Херсонського державного університету</a:t>
            </a:r>
            <a:b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0049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3">
      <a:dk1>
        <a:srgbClr val="01285C"/>
      </a:dk1>
      <a:lt1>
        <a:srgbClr val="FFFFFF"/>
      </a:lt1>
      <a:dk2>
        <a:srgbClr val="003E75"/>
      </a:dk2>
      <a:lt2>
        <a:srgbClr val="F6E342"/>
      </a:lt2>
      <a:accent1>
        <a:srgbClr val="0058A8"/>
      </a:accent1>
      <a:accent2>
        <a:srgbClr val="3FA9F5"/>
      </a:accent2>
      <a:accent3>
        <a:srgbClr val="F6E342"/>
      </a:accent3>
      <a:accent4>
        <a:srgbClr val="75BDFF"/>
      </a:accent4>
      <a:accent5>
        <a:srgbClr val="6B6B6B"/>
      </a:accent5>
      <a:accent6>
        <a:srgbClr val="414141"/>
      </a:accent6>
      <a:hlink>
        <a:srgbClr val="FFFFFF"/>
      </a:hlink>
      <a:folHlink>
        <a:srgbClr val="FFFFFF"/>
      </a:folHlink>
    </a:clrScheme>
    <a:fontScheme name="KSU Ukraine">
      <a:majorFont>
        <a:latin typeface="Helvetica Bold"/>
        <a:ea typeface=""/>
        <a:cs typeface=""/>
      </a:majorFont>
      <a:minorFont>
        <a:latin typeface="Helvetic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2837</TotalTime>
  <Words>862</Words>
  <Application>Microsoft Office PowerPoint</Application>
  <PresentationFormat>Широкий екран</PresentationFormat>
  <Paragraphs>113</Paragraphs>
  <Slides>9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7" baseType="lpstr">
      <vt:lpstr>Aptos</vt:lpstr>
      <vt:lpstr>Arial</vt:lpstr>
      <vt:lpstr>Calibri</vt:lpstr>
      <vt:lpstr>Helvetica</vt:lpstr>
      <vt:lpstr>Helvetica Bold</vt:lpstr>
      <vt:lpstr>Times New Roman</vt:lpstr>
      <vt:lpstr>Wingdings</vt:lpstr>
      <vt:lpstr>Тема Office</vt:lpstr>
      <vt:lpstr>Про результати опитування здобувачів 2 курсу  третього (освітньо-наукового) рівня вищої освіти  денної, заочної та вечірньої форм навчання  щодо якості організації та змістового наповнення практик</vt:lpstr>
      <vt:lpstr>Аналіз рівня залученості здобувачів третього (освітньо-наукового) рівня вищої освіти до опитування за освітніми програмами </vt:lpstr>
      <vt:lpstr>Аналіз рівня залученості здобувачів третього (освітньо-наукового) рівня вищої освіти до опитування за факультетами </vt:lpstr>
      <vt:lpstr>Можливість самостійно обрати базу практики</vt:lpstr>
      <vt:lpstr>Середній показник рівня задоволеності здобувачів  організацією та змістовим наповненням практики </vt:lpstr>
      <vt:lpstr>Позитивні сторони практичної діяльності аспірантів</vt:lpstr>
      <vt:lpstr>Пропозиції аспірантів щодо покращення практики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Головна тема презентації на 2 строчки</dc:title>
  <dc:creator>Учетная запись Майкрософт</dc:creator>
  <cp:lastModifiedBy>Черкашина Тетяна Олександрівна</cp:lastModifiedBy>
  <cp:revision>100</cp:revision>
  <dcterms:created xsi:type="dcterms:W3CDTF">2022-07-21T13:42:41Z</dcterms:created>
  <dcterms:modified xsi:type="dcterms:W3CDTF">2026-06-25T12:55:19Z</dcterms:modified>
</cp:coreProperties>
</file>