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1" r:id="rId3"/>
    <p:sldId id="300" r:id="rId4"/>
    <p:sldId id="292" r:id="rId5"/>
    <p:sldId id="278" r:id="rId6"/>
    <p:sldId id="296" r:id="rId7"/>
    <p:sldId id="288" r:id="rId8"/>
    <p:sldId id="297" r:id="rId9"/>
    <p:sldId id="289" r:id="rId10"/>
    <p:sldId id="298" r:id="rId11"/>
    <p:sldId id="290" r:id="rId12"/>
    <p:sldId id="299" r:id="rId13"/>
    <p:sldId id="293" r:id="rId14"/>
    <p:sldId id="302" r:id="rId15"/>
    <p:sldId id="281" r:id="rId16"/>
    <p:sldId id="287" r:id="rId17"/>
    <p:sldId id="294" r:id="rId18"/>
    <p:sldId id="283" r:id="rId19"/>
    <p:sldId id="301" r:id="rId20"/>
    <p:sldId id="303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і слайди" id="{A20B76A2-4316-477D-AF86-7429618BC60A}">
          <p14:sldIdLst>
            <p14:sldId id="257"/>
            <p14:sldId id="271"/>
            <p14:sldId id="300"/>
            <p14:sldId id="292"/>
            <p14:sldId id="278"/>
            <p14:sldId id="296"/>
            <p14:sldId id="288"/>
            <p14:sldId id="297"/>
            <p14:sldId id="289"/>
            <p14:sldId id="298"/>
            <p14:sldId id="290"/>
            <p14:sldId id="299"/>
            <p14:sldId id="293"/>
            <p14:sldId id="302"/>
            <p14:sldId id="281"/>
            <p14:sldId id="287"/>
            <p14:sldId id="294"/>
            <p14:sldId id="283"/>
            <p14:sldId id="301"/>
            <p14:sldId id="303"/>
          </p14:sldIdLst>
        </p14:section>
        <p14:section name="Звичані інформаційні слайди" id="{400A2E87-DEDA-4406-A499-17582B27285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еркашина Татьяна Александровна" initials="ЧТА" lastIdx="1" clrIdx="0">
    <p:extLst>
      <p:ext uri="{19B8F6BF-5375-455C-9EA6-DF929625EA0E}">
        <p15:presenceInfo xmlns:p15="http://schemas.microsoft.com/office/powerpoint/2012/main" userId="S-1-5-21-1292428093-1606980848-1957994488-1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242BC"/>
    <a:srgbClr val="149A0A"/>
    <a:srgbClr val="F9BFB9"/>
    <a:srgbClr val="F48074"/>
    <a:srgbClr val="A3FFCD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5256" autoAdjust="0"/>
  </p:normalViewPr>
  <p:slideViewPr>
    <p:cSldViewPr snapToGrid="0">
      <p:cViewPr varScale="1">
        <p:scale>
          <a:sx n="76" d="100"/>
          <a:sy n="76" d="100"/>
        </p:scale>
        <p:origin x="7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51526586333349E-2"/>
          <c:y val="4.4057617797775415E-2"/>
          <c:w val="0.66155249763108814"/>
          <c:h val="0.808098675165604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 (бакалаврський) РВО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circle"/>
            <c:size val="4"/>
            <c:spPr>
              <a:solidFill>
                <a:srgbClr val="0070C0"/>
              </a:solidFill>
              <a:ln w="76200"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5.2881103342915549E-2"/>
                  <c:y val="4.6368360111386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3A-459C-9655-8ABA7C2BF8AB}"/>
                </c:ext>
              </c:extLst>
            </c:dLbl>
            <c:dLbl>
              <c:idx val="2"/>
              <c:layout>
                <c:manualLayout>
                  <c:x val="-5.020703933747412E-2"/>
                  <c:y val="-3.8777372262773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3A-459C-9655-8ABA7C2BF8AB}"/>
                </c:ext>
              </c:extLst>
            </c:dLbl>
            <c:dLbl>
              <c:idx val="4"/>
              <c:layout>
                <c:manualLayout>
                  <c:x val="-2.3217814461265755E-2"/>
                  <c:y val="5.8546234007330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3A-459C-9655-8ABA7C2BF8AB}"/>
                </c:ext>
              </c:extLst>
            </c:dLbl>
            <c:dLbl>
              <c:idx val="5"/>
              <c:layout>
                <c:manualLayout>
                  <c:x val="-3.8958885866302549E-2"/>
                  <c:y val="6.210179806891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3A-459C-9655-8ABA7C2BF8AB}"/>
                </c:ext>
              </c:extLst>
            </c:dLbl>
            <c:dLbl>
              <c:idx val="6"/>
              <c:layout>
                <c:manualLayout>
                  <c:x val="-8.3689458527611855E-3"/>
                  <c:y val="3.0504014315652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F3-4A86-A10C-E17163AB5E4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1 семестр 2021/2022</c:v>
                </c:pt>
                <c:pt idx="1">
                  <c:v>2 семестр 2021/2022</c:v>
                </c:pt>
                <c:pt idx="2">
                  <c:v>1 семестр 2022/2023</c:v>
                </c:pt>
                <c:pt idx="3">
                  <c:v>2 семестр 2022/2023</c:v>
                </c:pt>
                <c:pt idx="4">
                  <c:v>1 семестр 2023/2024</c:v>
                </c:pt>
                <c:pt idx="5">
                  <c:v>2 семестр 2023/2024</c:v>
                </c:pt>
                <c:pt idx="6">
                  <c:v>1 семестр 2024/2025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0.30499999999999999</c:v>
                </c:pt>
                <c:pt idx="1">
                  <c:v>0.112</c:v>
                </c:pt>
                <c:pt idx="2">
                  <c:v>0.2</c:v>
                </c:pt>
                <c:pt idx="3">
                  <c:v>0.17299999999999999</c:v>
                </c:pt>
                <c:pt idx="4">
                  <c:v>0.38350000000000001</c:v>
                </c:pt>
                <c:pt idx="5">
                  <c:v>0.32300000000000001</c:v>
                </c:pt>
                <c:pt idx="6">
                  <c:v>0.51600000000000001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3A-459C-9655-8ABA7C2BF8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(магістерський) РВО</c:v>
                </c:pt>
              </c:strCache>
            </c:strRef>
          </c:tx>
          <c:spPr>
            <a:ln w="76200">
              <a:solidFill>
                <a:srgbClr val="C00000"/>
              </a:solidFill>
            </a:ln>
          </c:spPr>
          <c:marker>
            <c:symbol val="circle"/>
            <c:size val="4"/>
            <c:spPr>
              <a:solidFill>
                <a:srgbClr val="C00000"/>
              </a:solidFill>
              <a:ln w="76200">
                <a:solidFill>
                  <a:srgbClr val="C00000"/>
                </a:solidFill>
              </a:ln>
            </c:spPr>
          </c:marker>
          <c:dLbls>
            <c:dLbl>
              <c:idx val="1"/>
              <c:layout>
                <c:manualLayout>
                  <c:x val="-3.2452513333278192E-2"/>
                  <c:y val="-6.4529334647515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3A-459C-9655-8ABA7C2BF8AB}"/>
                </c:ext>
              </c:extLst>
            </c:dLbl>
            <c:dLbl>
              <c:idx val="3"/>
              <c:layout>
                <c:manualLayout>
                  <c:x val="-5.2810934174321242E-2"/>
                  <c:y val="-5.48100018181645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3A-459C-9655-8ABA7C2BF8AB}"/>
                </c:ext>
              </c:extLst>
            </c:dLbl>
            <c:dLbl>
              <c:idx val="4"/>
              <c:layout>
                <c:manualLayout>
                  <c:x val="-4.3957874830863532E-2"/>
                  <c:y val="-3.63153054773263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3A-459C-9655-8ABA7C2BF8AB}"/>
                </c:ext>
              </c:extLst>
            </c:dLbl>
            <c:dLbl>
              <c:idx val="5"/>
              <c:layout>
                <c:manualLayout>
                  <c:x val="-3.5385984508429072E-2"/>
                  <c:y val="-7.2506674577276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3A-459C-9655-8ABA7C2BF8A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414141">
                        <a:lumMod val="50000"/>
                      </a:srgb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1 семестр 2021/2022</c:v>
                </c:pt>
                <c:pt idx="1">
                  <c:v>2 семестр 2021/2022</c:v>
                </c:pt>
                <c:pt idx="2">
                  <c:v>1 семестр 2022/2023</c:v>
                </c:pt>
                <c:pt idx="3">
                  <c:v>2 семестр 2022/2023</c:v>
                </c:pt>
                <c:pt idx="4">
                  <c:v>1 семестр 2023/2024</c:v>
                </c:pt>
                <c:pt idx="5">
                  <c:v>2 семестр 2023/2024</c:v>
                </c:pt>
                <c:pt idx="6">
                  <c:v>1 семестр 2024/2025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0.36199999999999999</c:v>
                </c:pt>
                <c:pt idx="1">
                  <c:v>0.251</c:v>
                </c:pt>
                <c:pt idx="2">
                  <c:v>0.34599999999999997</c:v>
                </c:pt>
                <c:pt idx="3">
                  <c:v>0.34300000000000003</c:v>
                </c:pt>
                <c:pt idx="4">
                  <c:v>0.46839999999999998</c:v>
                </c:pt>
                <c:pt idx="5">
                  <c:v>0.34399999999999997</c:v>
                </c:pt>
                <c:pt idx="6">
                  <c:v>0.58899999999999997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D3A-459C-9655-8ABA7C2BF8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ІІІ (освітньо-науковий) РВО</c:v>
                </c:pt>
              </c:strCache>
            </c:strRef>
          </c:tx>
          <c:spPr>
            <a:ln w="57150"/>
          </c:spPr>
          <c:marker>
            <c:spPr>
              <a:solidFill>
                <a:schemeClr val="bg2"/>
              </a:solidFill>
              <a:ln w="57150"/>
            </c:spPr>
          </c:marker>
          <c:dLbls>
            <c:dLbl>
              <c:idx val="3"/>
              <c:layout>
                <c:manualLayout>
                  <c:x val="-8.1702939306499758E-2"/>
                  <c:y val="-3.9849512424085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3A-459C-9655-8ABA7C2BF8AB}"/>
                </c:ext>
              </c:extLst>
            </c:dLbl>
            <c:dLbl>
              <c:idx val="5"/>
              <c:layout>
                <c:manualLayout>
                  <c:x val="-3.6302637442722739E-2"/>
                  <c:y val="-4.6505583678625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3A-459C-9655-8ABA7C2BF8A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1 семестр 2021/2022</c:v>
                </c:pt>
                <c:pt idx="1">
                  <c:v>2 семестр 2021/2022</c:v>
                </c:pt>
                <c:pt idx="2">
                  <c:v>1 семестр 2022/2023</c:v>
                </c:pt>
                <c:pt idx="3">
                  <c:v>2 семестр 2022/2023</c:v>
                </c:pt>
                <c:pt idx="4">
                  <c:v>1 семестр 2023/2024</c:v>
                </c:pt>
                <c:pt idx="5">
                  <c:v>2 семестр 2023/2024</c:v>
                </c:pt>
                <c:pt idx="6">
                  <c:v>1 семестр 2024/2025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0.47599999999999998</c:v>
                </c:pt>
                <c:pt idx="1">
                  <c:v>0.51400000000000001</c:v>
                </c:pt>
                <c:pt idx="2">
                  <c:v>0.42799999999999999</c:v>
                </c:pt>
                <c:pt idx="3">
                  <c:v>0.6875</c:v>
                </c:pt>
                <c:pt idx="4">
                  <c:v>0.82399999999999995</c:v>
                </c:pt>
                <c:pt idx="5">
                  <c:v>0.69199999999999995</c:v>
                </c:pt>
                <c:pt idx="6">
                  <c:v>0.83699999999999997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D3A-459C-9655-8ABA7C2BF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317632"/>
        <c:axId val="163318784"/>
      </c:lineChart>
      <c:catAx>
        <c:axId val="163317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318784"/>
        <c:crosses val="autoZero"/>
        <c:auto val="1"/>
        <c:lblAlgn val="ctr"/>
        <c:lblOffset val="100"/>
        <c:noMultiLvlLbl val="0"/>
      </c:catAx>
      <c:valAx>
        <c:axId val="16331878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317632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74438926146313811"/>
          <c:y val="0.27363336236016877"/>
          <c:w val="0.25561073853686195"/>
          <c:h val="0.28251982872578885"/>
        </c:manualLayout>
      </c:layout>
      <c:overlay val="0"/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71-4CDE-AF45-83C4CDAF170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71-4AE8-812F-E0F2AC267E5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71-4CDE-AF45-83C4CDAF170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71-4CDE-AF45-83C4CDAF1706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71-4CDE-AF45-83C4CDAF1706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571-4CDE-AF45-83C4CDAF170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ФУІФЖ</c:v>
                </c:pt>
                <c:pt idx="1">
                  <c:v>ФБіП</c:v>
                </c:pt>
                <c:pt idx="2">
                  <c:v>ФБГЕ</c:v>
                </c:pt>
                <c:pt idx="3">
                  <c:v>ПФ</c:v>
                </c:pt>
                <c:pt idx="4">
                  <c:v>ФПІС</c:v>
                </c:pt>
                <c:pt idx="5">
                  <c:v>ФКНФМ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1</c:v>
                </c:pt>
                <c:pt idx="1">
                  <c:v>0.96799999999999997</c:v>
                </c:pt>
                <c:pt idx="2">
                  <c:v>0.85699999999999998</c:v>
                </c:pt>
                <c:pt idx="3">
                  <c:v>0.8</c:v>
                </c:pt>
                <c:pt idx="4">
                  <c:v>0.7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571-4CDE-AF45-83C4CDAF17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109824"/>
        <c:axId val="194111360"/>
      </c:barChart>
      <c:catAx>
        <c:axId val="19410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111360"/>
        <c:crosses val="autoZero"/>
        <c:auto val="1"/>
        <c:lblAlgn val="ctr"/>
        <c:lblOffset val="100"/>
        <c:noMultiLvlLbl val="0"/>
      </c:catAx>
      <c:valAx>
        <c:axId val="19411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10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1E1-4318-B4D7-AC7E7CC3F9D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ФКНФМ</c:v>
                </c:pt>
                <c:pt idx="1">
                  <c:v>ФПІС</c:v>
                </c:pt>
                <c:pt idx="2">
                  <c:v>ПФ</c:v>
                </c:pt>
                <c:pt idx="3">
                  <c:v>ФБГЕ</c:v>
                </c:pt>
                <c:pt idx="4">
                  <c:v>ФБІП</c:v>
                </c:pt>
                <c:pt idx="5">
                  <c:v>ФУІФЖ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0.6</c:v>
                </c:pt>
                <c:pt idx="1">
                  <c:v>0.7</c:v>
                </c:pt>
                <c:pt idx="2">
                  <c:v>0.8</c:v>
                </c:pt>
                <c:pt idx="3">
                  <c:v>0.85699999999999998</c:v>
                </c:pt>
                <c:pt idx="4">
                  <c:v>0.96799999999999997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2-47A5-BEB0-6FFC935D21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60650910813542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72-47A5-BEB0-6FFC935D21D5}"/>
                </c:ext>
              </c:extLst>
            </c:dLbl>
            <c:dLbl>
              <c:idx val="1"/>
              <c:layout>
                <c:manualLayout>
                  <c:x val="0"/>
                  <c:y val="2.36955373466856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72-47A5-BEB0-6FFC935D21D5}"/>
                </c:ext>
              </c:extLst>
            </c:dLbl>
            <c:dLbl>
              <c:idx val="2"/>
              <c:layout>
                <c:manualLayout>
                  <c:x val="0"/>
                  <c:y val="-3.08041985506913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72-47A5-BEB0-6FFC935D21D5}"/>
                </c:ext>
              </c:extLst>
            </c:dLbl>
            <c:dLbl>
              <c:idx val="3"/>
              <c:layout>
                <c:manualLayout>
                  <c:x val="0"/>
                  <c:y val="-4.02824134893656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72-47A5-BEB0-6FFC935D21D5}"/>
                </c:ext>
              </c:extLst>
            </c:dLbl>
            <c:dLbl>
              <c:idx val="4"/>
              <c:layout>
                <c:manualLayout>
                  <c:x val="0"/>
                  <c:y val="-2.60650910813542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72-47A5-BEB0-6FFC935D21D5}"/>
                </c:ext>
              </c:extLst>
            </c:dLbl>
            <c:dLbl>
              <c:idx val="5"/>
              <c:layout>
                <c:manualLayout>
                  <c:x val="-1.1347936844810363E-3"/>
                  <c:y val="-6.17930380948367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72-47A5-BEB0-6FFC935D21D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ФКНФМ</c:v>
                </c:pt>
                <c:pt idx="1">
                  <c:v>ФПІС</c:v>
                </c:pt>
                <c:pt idx="2">
                  <c:v>ПФ</c:v>
                </c:pt>
                <c:pt idx="3">
                  <c:v>ФБГЕ</c:v>
                </c:pt>
                <c:pt idx="4">
                  <c:v>ФБІП</c:v>
                </c:pt>
                <c:pt idx="5">
                  <c:v>ФУІФЖ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72-47A5-BEB0-6FFC935D21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2.36955373466856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72-47A5-BEB0-6FFC935D21D5}"/>
                </c:ext>
              </c:extLst>
            </c:dLbl>
            <c:dLbl>
              <c:idx val="5"/>
              <c:layout>
                <c:manualLayout>
                  <c:x val="-1.2482494797694846E-2"/>
                  <c:y val="-3.58179636606311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EE-45B5-83D4-A2C7F7B9DFB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ФКНФМ</c:v>
                </c:pt>
                <c:pt idx="1">
                  <c:v>ФПІС</c:v>
                </c:pt>
                <c:pt idx="2">
                  <c:v>ПФ</c:v>
                </c:pt>
                <c:pt idx="3">
                  <c:v>ФБГЕ</c:v>
                </c:pt>
                <c:pt idx="4">
                  <c:v>ФБІП</c:v>
                </c:pt>
                <c:pt idx="5">
                  <c:v>ФУІФЖ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0">
                  <c:v>0.93799999999999994</c:v>
                </c:pt>
                <c:pt idx="1">
                  <c:v>0.85199999999999998</c:v>
                </c:pt>
                <c:pt idx="2">
                  <c:v>0.86699999999999999</c:v>
                </c:pt>
                <c:pt idx="3">
                  <c:v>0.91700000000000004</c:v>
                </c:pt>
                <c:pt idx="4">
                  <c:v>0.75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72-47A5-BEB0-6FFC935D2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4281856"/>
        <c:axId val="194283392"/>
      </c:barChart>
      <c:catAx>
        <c:axId val="194281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283392"/>
        <c:crosses val="autoZero"/>
        <c:auto val="1"/>
        <c:lblAlgn val="ctr"/>
        <c:lblOffset val="100"/>
        <c:noMultiLvlLbl val="0"/>
      </c:catAx>
      <c:valAx>
        <c:axId val="19428339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28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4072575973585E-2"/>
          <c:y val="4.7046058242348698E-2"/>
          <c:w val="0.94762111162494833"/>
          <c:h val="0.7821148444255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бакалавр</c:v>
                </c:pt>
              </c:strCache>
            </c:strRef>
          </c:tx>
          <c:spPr>
            <a:solidFill>
              <a:srgbClr val="E242BC"/>
            </a:solidFill>
            <a:ln>
              <a:solidFill>
                <a:srgbClr val="0058A8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7230994544282171E-2"/>
                  <c:y val="1.35972436664651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4F-4459-9322-DA601D92C9F4}"/>
                </c:ext>
              </c:extLst>
            </c:dLbl>
            <c:dLbl>
              <c:idx val="1"/>
              <c:layout>
                <c:manualLayout>
                  <c:x val="-1.1053621961486978E-2"/>
                  <c:y val="-4.79086642064750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4F-4459-9322-DA601D92C9F4}"/>
                </c:ext>
              </c:extLst>
            </c:dLbl>
            <c:dLbl>
              <c:idx val="2"/>
              <c:layout>
                <c:manualLayout>
                  <c:x val="-2.3335424140916945E-2"/>
                  <c:y val="1.19771660516187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4F-4459-9322-DA601D92C9F4}"/>
                </c:ext>
              </c:extLst>
            </c:dLbl>
            <c:dLbl>
              <c:idx val="6"/>
              <c:layout>
                <c:manualLayout>
                  <c:x val="-1.9650883487087965E-2"/>
                  <c:y val="2.29851315156739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4F-4459-9322-DA601D92C9F4}"/>
                </c:ext>
              </c:extLst>
            </c:dLbl>
            <c:dLbl>
              <c:idx val="7"/>
              <c:layout>
                <c:manualLayout>
                  <c:x val="-8.597261525600983E-3"/>
                  <c:y val="-4.79086642064750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4F-4459-9322-DA601D92C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ПФ</c:v>
                </c:pt>
                <c:pt idx="2">
                  <c:v>ФБГЕ</c:v>
                </c:pt>
                <c:pt idx="3">
                  <c:v>ФБіП</c:v>
                </c:pt>
                <c:pt idx="4">
                  <c:v>ФКМ</c:v>
                </c:pt>
                <c:pt idx="5">
                  <c:v>ФКНФМ</c:v>
                </c:pt>
                <c:pt idx="6">
                  <c:v>ФПІС</c:v>
                </c:pt>
                <c:pt idx="7">
                  <c:v>ФУІФЖ</c:v>
                </c:pt>
                <c:pt idx="8">
                  <c:v>ФФВС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4.82</c:v>
                </c:pt>
                <c:pt idx="1">
                  <c:v>4.82</c:v>
                </c:pt>
                <c:pt idx="2">
                  <c:v>4.92</c:v>
                </c:pt>
                <c:pt idx="3">
                  <c:v>4.88</c:v>
                </c:pt>
                <c:pt idx="4">
                  <c:v>4.9400000000000004</c:v>
                </c:pt>
                <c:pt idx="5">
                  <c:v>4.8899999999999997</c:v>
                </c:pt>
                <c:pt idx="6">
                  <c:v>4.7300000000000004</c:v>
                </c:pt>
                <c:pt idx="7">
                  <c:v>4.82</c:v>
                </c:pt>
                <c:pt idx="8">
                  <c:v>4.76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F-4459-9322-DA601D92C9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магістр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58A8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1.3509982397372881E-2"/>
                  <c:y val="4.59702630313479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4F-4459-9322-DA601D92C9F4}"/>
                </c:ext>
              </c:extLst>
            </c:dLbl>
            <c:dLbl>
              <c:idx val="8"/>
              <c:layout>
                <c:manualLayout>
                  <c:x val="1.1053621961486798E-2"/>
                  <c:y val="4.59702630313479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4F-4459-9322-DA601D92C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ПФ</c:v>
                </c:pt>
                <c:pt idx="2">
                  <c:v>ФБГЕ</c:v>
                </c:pt>
                <c:pt idx="3">
                  <c:v>ФБіП</c:v>
                </c:pt>
                <c:pt idx="4">
                  <c:v>ФКМ</c:v>
                </c:pt>
                <c:pt idx="5">
                  <c:v>ФКНФМ</c:v>
                </c:pt>
                <c:pt idx="6">
                  <c:v>ФПІС</c:v>
                </c:pt>
                <c:pt idx="7">
                  <c:v>ФУІФЖ</c:v>
                </c:pt>
                <c:pt idx="8">
                  <c:v>ФФВС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4.91</c:v>
                </c:pt>
                <c:pt idx="1">
                  <c:v>4.95</c:v>
                </c:pt>
                <c:pt idx="2">
                  <c:v>4.93</c:v>
                </c:pt>
                <c:pt idx="3">
                  <c:v>4.95</c:v>
                </c:pt>
                <c:pt idx="4">
                  <c:v>4.9000000000000004</c:v>
                </c:pt>
                <c:pt idx="5">
                  <c:v>4.83</c:v>
                </c:pt>
                <c:pt idx="6">
                  <c:v>4.9800000000000004</c:v>
                </c:pt>
                <c:pt idx="7">
                  <c:v>4.8600000000000003</c:v>
                </c:pt>
                <c:pt idx="8">
                  <c:v>4.99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4F-4459-9322-DA601D92C9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аспірант</c:v>
                </c:pt>
              </c:strCache>
            </c:strRef>
          </c:tx>
          <c:spPr>
            <a:solidFill>
              <a:schemeClr val="bg2"/>
            </a:solidFill>
            <a:ln>
              <a:solidFill>
                <a:srgbClr val="0058A8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1.0701275258707777E-2"/>
                  <c:y val="-4.52591164600813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44-4D76-996F-75CDC428143C}"/>
                </c:ext>
              </c:extLst>
            </c:dLbl>
            <c:dLbl>
              <c:idx val="6"/>
              <c:layout>
                <c:manualLayout>
                  <c:x val="2.9476325230631935E-2"/>
                  <c:y val="6.89553945470218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4F-4459-9322-DA601D92C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ПФ</c:v>
                </c:pt>
                <c:pt idx="2">
                  <c:v>ФБГЕ</c:v>
                </c:pt>
                <c:pt idx="3">
                  <c:v>ФБіП</c:v>
                </c:pt>
                <c:pt idx="4">
                  <c:v>ФКМ</c:v>
                </c:pt>
                <c:pt idx="5">
                  <c:v>ФКНФМ</c:v>
                </c:pt>
                <c:pt idx="6">
                  <c:v>ФПІС</c:v>
                </c:pt>
                <c:pt idx="7">
                  <c:v>ФУІФЖ</c:v>
                </c:pt>
                <c:pt idx="8">
                  <c:v>ФФВС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1">
                  <c:v>4.96</c:v>
                </c:pt>
                <c:pt idx="2">
                  <c:v>4.66</c:v>
                </c:pt>
                <c:pt idx="3">
                  <c:v>5</c:v>
                </c:pt>
                <c:pt idx="5">
                  <c:v>5</c:v>
                </c:pt>
                <c:pt idx="6">
                  <c:v>4.75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4F-4459-9322-DA601D92C9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380928"/>
        <c:axId val="194382464"/>
      </c:barChart>
      <c:catAx>
        <c:axId val="19438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382464"/>
        <c:crosses val="autoZero"/>
        <c:auto val="1"/>
        <c:lblAlgn val="ctr"/>
        <c:lblOffset val="100"/>
        <c:noMultiLvlLbl val="0"/>
      </c:catAx>
      <c:valAx>
        <c:axId val="194382464"/>
        <c:scaling>
          <c:orientation val="minMax"/>
          <c:max val="5"/>
          <c:min val="4.4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38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87711906391528"/>
          <c:y val="0.91372691856580779"/>
          <c:w val="0.42245761872169435"/>
          <c:h val="8.57362968158027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98876420910365"/>
          <c:y val="0"/>
          <c:w val="0.8195240678547201"/>
          <c:h val="0.808098675165604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Міжнародне право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rgbClr val="C00000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AA-4572-AFF9-DD88FF7D0F11}"/>
              </c:ext>
            </c:extLst>
          </c:dPt>
          <c:dPt>
            <c:idx val="2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4AA-4572-AFF9-DD88FF7D0F11}"/>
              </c:ext>
            </c:extLst>
          </c:dPt>
          <c:dPt>
            <c:idx val="3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AA-4572-AFF9-DD88FF7D0F11}"/>
              </c:ext>
            </c:extLst>
          </c:dPt>
          <c:dPt>
            <c:idx val="4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4AA-4572-AFF9-DD88FF7D0F11}"/>
              </c:ext>
            </c:extLst>
          </c:dPt>
          <c:dPt>
            <c:idx val="5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AA-4572-AFF9-DD88FF7D0F11}"/>
              </c:ext>
            </c:extLst>
          </c:dPt>
          <c:dPt>
            <c:idx val="6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D4AA-4572-AFF9-DD88FF7D0F11}"/>
              </c:ext>
            </c:extLst>
          </c:dPt>
          <c:dPt>
            <c:idx val="7"/>
            <c:marker>
              <c:symbol val="circle"/>
              <c:size val="17"/>
              <c:spPr>
                <a:solidFill>
                  <a:srgbClr val="C00000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AA-4572-AFF9-DD88FF7D0F11}"/>
              </c:ext>
            </c:extLst>
          </c:dPt>
          <c:dLbls>
            <c:dLbl>
              <c:idx val="0"/>
              <c:layout>
                <c:manualLayout>
                  <c:x val="-2.7323137773847574E-2"/>
                  <c:y val="3.5668284949965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AA-4572-AFF9-DD88FF7D0F11}"/>
                </c:ext>
              </c:extLst>
            </c:dLbl>
            <c:dLbl>
              <c:idx val="1"/>
              <c:layout>
                <c:manualLayout>
                  <c:x val="-4.4580538543793138E-2"/>
                  <c:y val="3.1705142177746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AA-4572-AFF9-DD88FF7D0F11}"/>
                </c:ext>
              </c:extLst>
            </c:dLbl>
            <c:dLbl>
              <c:idx val="2"/>
              <c:layout>
                <c:manualLayout>
                  <c:x val="-3.903360576763349E-2"/>
                  <c:y val="3.9871181598033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AA-4572-AFF9-DD88FF7D0F11}"/>
                </c:ext>
              </c:extLst>
            </c:dLbl>
            <c:dLbl>
              <c:idx val="3"/>
              <c:layout>
                <c:manualLayout>
                  <c:x val="-5.9129854885224278E-2"/>
                  <c:y val="7.926285544436740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AA-4572-AFF9-DD88FF7D0F11}"/>
                </c:ext>
              </c:extLst>
            </c:dLbl>
            <c:dLbl>
              <c:idx val="4"/>
              <c:layout>
                <c:manualLayout>
                  <c:x val="-3.9270569076117583E-2"/>
                  <c:y val="5.9447141583275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AA-4572-AFF9-DD88FF7D0F11}"/>
                </c:ext>
              </c:extLst>
            </c:dLbl>
            <c:dLbl>
              <c:idx val="5"/>
              <c:layout>
                <c:manualLayout>
                  <c:x val="-1.3369214924083856E-3"/>
                  <c:y val="1.355359148905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AA-4572-AFF9-DD88FF7D0F11}"/>
                </c:ext>
              </c:extLst>
            </c:dLbl>
            <c:dLbl>
              <c:idx val="6"/>
              <c:layout>
                <c:manualLayout>
                  <c:x val="-2.7323137773847574E-2"/>
                  <c:y val="-3.9631427722183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AA-4572-AFF9-DD88FF7D0F11}"/>
                </c:ext>
              </c:extLst>
            </c:dLbl>
            <c:dLbl>
              <c:idx val="7"/>
              <c:layout>
                <c:manualLayout>
                  <c:x val="-3.4654556629788523E-2"/>
                  <c:y val="5.0575939392864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AA-4572-AFF9-DD88FF7D0F11}"/>
                </c:ext>
              </c:extLst>
            </c:dLbl>
            <c:dLbl>
              <c:idx val="8"/>
              <c:layout>
                <c:manualLayout>
                  <c:x val="-3.9928818233163896E-2"/>
                  <c:y val="-3.908140771266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2E2-4BEF-AC2B-7076E37659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1 семестр 2020/2021</c:v>
                </c:pt>
                <c:pt idx="1">
                  <c:v>2 семестр 2020/2021</c:v>
                </c:pt>
                <c:pt idx="2">
                  <c:v>1 семестр
2021/2022</c:v>
                </c:pt>
                <c:pt idx="3">
                  <c:v>2 семестр
2021/2022</c:v>
                </c:pt>
                <c:pt idx="4">
                  <c:v>1 семестр 2022/2023</c:v>
                </c:pt>
                <c:pt idx="5">
                  <c:v>2 семестр 2022/2023</c:v>
                </c:pt>
                <c:pt idx="6">
                  <c:v>1 семестр 2023/2024</c:v>
                </c:pt>
                <c:pt idx="7">
                  <c:v>2 семестр 2023/2024 </c:v>
                </c:pt>
                <c:pt idx="8">
                  <c:v>1 семестр 2024/2025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0.36799999999999999</c:v>
                </c:pt>
                <c:pt idx="1">
                  <c:v>0.29509999999999997</c:v>
                </c:pt>
                <c:pt idx="2">
                  <c:v>0.21299999999999999</c:v>
                </c:pt>
                <c:pt idx="3">
                  <c:v>3.7999999999999999E-2</c:v>
                </c:pt>
                <c:pt idx="4">
                  <c:v>0.31900000000000001</c:v>
                </c:pt>
                <c:pt idx="5">
                  <c:v>4.2000000000000003E-2</c:v>
                </c:pt>
                <c:pt idx="6">
                  <c:v>0.42299999999999999</c:v>
                </c:pt>
                <c:pt idx="7">
                  <c:v>0.2225</c:v>
                </c:pt>
                <c:pt idx="8">
                  <c:v>0.32700000000000001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4AA-4572-AFF9-DD88FF7D0F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Інформаційні системи та технології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8576928182662951E-2"/>
                  <c:y val="-3.7649856336074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AA-4572-AFF9-DD88FF7D0F11}"/>
                </c:ext>
              </c:extLst>
            </c:dLbl>
            <c:dLbl>
              <c:idx val="1"/>
              <c:layout>
                <c:manualLayout>
                  <c:x val="-2.2647019779636322E-2"/>
                  <c:y val="-3.1705142177747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4AA-4572-AFF9-DD88FF7D0F11}"/>
                </c:ext>
              </c:extLst>
            </c:dLbl>
            <c:dLbl>
              <c:idx val="2"/>
              <c:layout>
                <c:manualLayout>
                  <c:x val="-3.8205230319925669E-2"/>
                  <c:y val="3.1705142177746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4AA-4572-AFF9-DD88FF7D0F11}"/>
                </c:ext>
              </c:extLst>
            </c:dLbl>
            <c:dLbl>
              <c:idx val="3"/>
              <c:layout>
                <c:manualLayout>
                  <c:x val="-1.7420927605568296E-2"/>
                  <c:y val="-2.0690157024353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4AA-4572-AFF9-DD88FF7D0F11}"/>
                </c:ext>
              </c:extLst>
            </c:dLbl>
            <c:dLbl>
              <c:idx val="4"/>
              <c:layout>
                <c:manualLayout>
                  <c:x val="-3.113400777434475E-2"/>
                  <c:y val="-5.0575939392864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4AA-4572-AFF9-DD88FF7D0F11}"/>
                </c:ext>
              </c:extLst>
            </c:dLbl>
            <c:dLbl>
              <c:idx val="5"/>
              <c:layout>
                <c:manualLayout>
                  <c:x val="-4.3253046176874345E-2"/>
                  <c:y val="-5.1520856038838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3B-472A-AE0A-59027C4EFDE6}"/>
                </c:ext>
              </c:extLst>
            </c:dLbl>
            <c:dLbl>
              <c:idx val="6"/>
              <c:layout>
                <c:manualLayout>
                  <c:x val="-2.068567593925312E-2"/>
                  <c:y val="3.7649856336074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3B-472A-AE0A-59027C4EFDE6}"/>
                </c:ext>
              </c:extLst>
            </c:dLbl>
            <c:dLbl>
              <c:idx val="7"/>
              <c:layout>
                <c:manualLayout>
                  <c:x val="-1.4612362536961358E-2"/>
                  <c:y val="-5.0575939392864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4AA-4572-AFF9-DD88FF7D0F11}"/>
                </c:ext>
              </c:extLst>
            </c:dLbl>
            <c:dLbl>
              <c:idx val="8"/>
              <c:layout>
                <c:manualLayout>
                  <c:x val="-4.0638393302103058E-3"/>
                  <c:y val="2.2989063360392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2E2-4BEF-AC2B-7076E37659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1 семестр 2020/2021</c:v>
                </c:pt>
                <c:pt idx="1">
                  <c:v>2 семестр 2020/2021</c:v>
                </c:pt>
                <c:pt idx="2">
                  <c:v>1 семестр
2021/2022</c:v>
                </c:pt>
                <c:pt idx="3">
                  <c:v>2 семестр
2021/2022</c:v>
                </c:pt>
                <c:pt idx="4">
                  <c:v>1 семестр 2022/2023</c:v>
                </c:pt>
                <c:pt idx="5">
                  <c:v>2 семестр 2022/2023</c:v>
                </c:pt>
                <c:pt idx="6">
                  <c:v>1 семестр 2023/2024</c:v>
                </c:pt>
                <c:pt idx="7">
                  <c:v>2 семестр 2023/2024 </c:v>
                </c:pt>
                <c:pt idx="8">
                  <c:v>1 семестр 2024/2025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>
                  <c:v>0.40160000000000001</c:v>
                </c:pt>
                <c:pt idx="1">
                  <c:v>0.33329999999999999</c:v>
                </c:pt>
                <c:pt idx="2">
                  <c:v>6.4000000000000001E-2</c:v>
                </c:pt>
                <c:pt idx="3">
                  <c:v>7.5999999999999998E-2</c:v>
                </c:pt>
                <c:pt idx="4">
                  <c:v>5.0000000000000001E-3</c:v>
                </c:pt>
                <c:pt idx="5">
                  <c:v>0.109</c:v>
                </c:pt>
                <c:pt idx="6">
                  <c:v>0.35</c:v>
                </c:pt>
                <c:pt idx="7">
                  <c:v>0.33100000000000002</c:v>
                </c:pt>
                <c:pt idx="8">
                  <c:v>0.31900000000000001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D4AA-4572-AFF9-DD88FF7D0F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Медицина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7249435815744067E-2"/>
                  <c:y val="-3.1705142177747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3B-472A-AE0A-59027C4EFDE6}"/>
                </c:ext>
              </c:extLst>
            </c:dLbl>
            <c:dLbl>
              <c:idx val="1"/>
              <c:layout>
                <c:manualLayout>
                  <c:x val="-3.9532722686844511E-2"/>
                  <c:y val="-4.3594570494402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4AA-4572-AFF9-DD88FF7D0F11}"/>
                </c:ext>
              </c:extLst>
            </c:dLbl>
            <c:dLbl>
              <c:idx val="2"/>
              <c:layout>
                <c:manualLayout>
                  <c:x val="-3.4594451081906279E-2"/>
                  <c:y val="-3.566828494996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4AA-4572-AFF9-DD88FF7D0F11}"/>
                </c:ext>
              </c:extLst>
            </c:dLbl>
            <c:dLbl>
              <c:idx val="3"/>
              <c:layout>
                <c:manualLayout>
                  <c:x val="-4.388689765033852E-2"/>
                  <c:y val="-4.3594570494402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4AA-4572-AFF9-DD88FF7D0F11}"/>
                </c:ext>
              </c:extLst>
            </c:dLbl>
            <c:dLbl>
              <c:idx val="4"/>
              <c:layout>
                <c:manualLayout>
                  <c:x val="-4.619779726901227E-2"/>
                  <c:y val="-4.9779105873868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4AA-4572-AFF9-DD88FF7D0F11}"/>
                </c:ext>
              </c:extLst>
            </c:dLbl>
            <c:dLbl>
              <c:idx val="5"/>
              <c:layout>
                <c:manualLayout>
                  <c:x val="-3.9922173494136098E-2"/>
                  <c:y val="-3.8686430261861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4AA-4572-AFF9-DD88FF7D0F11}"/>
                </c:ext>
              </c:extLst>
            </c:dLbl>
            <c:dLbl>
              <c:idx val="6"/>
              <c:layout>
                <c:manualLayout>
                  <c:x val="-1.5778181999401973E-2"/>
                  <c:y val="-1.2129174641940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4AA-4572-AFF9-DD88FF7D0F11}"/>
                </c:ext>
              </c:extLst>
            </c:dLbl>
            <c:dLbl>
              <c:idx val="7"/>
              <c:layout>
                <c:manualLayout>
                  <c:x val="9.6492408385660689E-3"/>
                  <c:y val="2.298906336039201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4AA-4572-AFF9-DD88FF7D0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1 семестр 2020/2021</c:v>
                </c:pt>
                <c:pt idx="1">
                  <c:v>2 семестр 2020/2021</c:v>
                </c:pt>
                <c:pt idx="2">
                  <c:v>1 семестр
2021/2022</c:v>
                </c:pt>
                <c:pt idx="3">
                  <c:v>2 семестр
2021/2022</c:v>
                </c:pt>
                <c:pt idx="4">
                  <c:v>1 семестр 2022/2023</c:v>
                </c:pt>
                <c:pt idx="5">
                  <c:v>2 семестр 2022/2023</c:v>
                </c:pt>
                <c:pt idx="6">
                  <c:v>1 семестр 2023/2024</c:v>
                </c:pt>
                <c:pt idx="7">
                  <c:v>2 семестр 2023/2024 </c:v>
                </c:pt>
                <c:pt idx="8">
                  <c:v>1 семестр 2024/2025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>
                  <c:v>0.1583</c:v>
                </c:pt>
                <c:pt idx="1">
                  <c:v>5.2699999999999997E-2</c:v>
                </c:pt>
                <c:pt idx="2">
                  <c:v>0.247</c:v>
                </c:pt>
                <c:pt idx="3">
                  <c:v>0.153</c:v>
                </c:pt>
                <c:pt idx="4">
                  <c:v>0.46200000000000002</c:v>
                </c:pt>
                <c:pt idx="5">
                  <c:v>0.74</c:v>
                </c:pt>
                <c:pt idx="6">
                  <c:v>0.96399999999999997</c:v>
                </c:pt>
                <c:pt idx="7">
                  <c:v>0.26800000000000002</c:v>
                </c:pt>
                <c:pt idx="8">
                  <c:v>0.53700000000000003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D4AA-4572-AFF9-DD88FF7D0F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953216"/>
        <c:axId val="194954752"/>
      </c:lineChart>
      <c:catAx>
        <c:axId val="194953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954752"/>
        <c:crosses val="autoZero"/>
        <c:auto val="1"/>
        <c:lblAlgn val="ctr"/>
        <c:lblOffset val="100"/>
        <c:noMultiLvlLbl val="0"/>
      </c:catAx>
      <c:valAx>
        <c:axId val="1949547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crossAx val="1949532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59-4EC0-8359-7259A42233F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5A-424A-AC0B-C4D4A7E4C02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59-4EC0-8359-7259A42233F3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59-4EC0-8359-7259A42233F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59-4EC0-8359-7259A42233F3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059-4EC0-8359-7259A42233F3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059-4EC0-8359-7259A42233F3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059-4EC0-8359-7259A42233F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ФКМ</c:v>
                </c:pt>
                <c:pt idx="1">
                  <c:v>ПФ</c:v>
                </c:pt>
                <c:pt idx="2">
                  <c:v>ФБГЕ</c:v>
                </c:pt>
                <c:pt idx="3">
                  <c:v>МФ</c:v>
                </c:pt>
                <c:pt idx="4">
                  <c:v>ФБІП</c:v>
                </c:pt>
                <c:pt idx="5">
                  <c:v>ФФВС</c:v>
                </c:pt>
                <c:pt idx="6">
                  <c:v>ФУІФЖ</c:v>
                </c:pt>
                <c:pt idx="7">
                  <c:v>ФПІС</c:v>
                </c:pt>
                <c:pt idx="8">
                  <c:v>ФКНФМ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0.77500000000000002</c:v>
                </c:pt>
                <c:pt idx="1">
                  <c:v>0.74</c:v>
                </c:pt>
                <c:pt idx="2">
                  <c:v>0.60099999999999998</c:v>
                </c:pt>
                <c:pt idx="3">
                  <c:v>0.56699999999999995</c:v>
                </c:pt>
                <c:pt idx="4">
                  <c:v>0.5</c:v>
                </c:pt>
                <c:pt idx="5">
                  <c:v>0.49099999999999999</c:v>
                </c:pt>
                <c:pt idx="6">
                  <c:v>0.439</c:v>
                </c:pt>
                <c:pt idx="7">
                  <c:v>0.41299999999999998</c:v>
                </c:pt>
                <c:pt idx="8">
                  <c:v>0.39700000000000002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059-4EC0-8359-7259A42233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857216"/>
        <c:axId val="190858752"/>
      </c:barChart>
      <c:catAx>
        <c:axId val="19085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858752"/>
        <c:crosses val="autoZero"/>
        <c:auto val="1"/>
        <c:lblAlgn val="ctr"/>
        <c:lblOffset val="100"/>
        <c:noMultiLvlLbl val="0"/>
      </c:catAx>
      <c:valAx>
        <c:axId val="19085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85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43651697529817E-2"/>
          <c:y val="2.3547397776566042E-2"/>
          <c:w val="0.89175126034749563"/>
          <c:h val="0.850613757782060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ФКНФМ</c:v>
                </c:pt>
                <c:pt idx="1">
                  <c:v>ФПІС</c:v>
                </c:pt>
                <c:pt idx="2">
                  <c:v>ФУІФЖ</c:v>
                </c:pt>
                <c:pt idx="3">
                  <c:v>ФФВС</c:v>
                </c:pt>
                <c:pt idx="4">
                  <c:v>ФБІП</c:v>
                </c:pt>
                <c:pt idx="5">
                  <c:v>МФ</c:v>
                </c:pt>
                <c:pt idx="6">
                  <c:v>ФБГЕ</c:v>
                </c:pt>
                <c:pt idx="7">
                  <c:v>ПФ</c:v>
                </c:pt>
                <c:pt idx="8">
                  <c:v>ФКМ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0.39700000000000002</c:v>
                </c:pt>
                <c:pt idx="1">
                  <c:v>0.41299999999999998</c:v>
                </c:pt>
                <c:pt idx="2">
                  <c:v>0.439</c:v>
                </c:pt>
                <c:pt idx="3">
                  <c:v>0.49099999999999999</c:v>
                </c:pt>
                <c:pt idx="4">
                  <c:v>0.5</c:v>
                </c:pt>
                <c:pt idx="5">
                  <c:v>0.56699999999999995</c:v>
                </c:pt>
                <c:pt idx="6">
                  <c:v>0.60099999999999998</c:v>
                </c:pt>
                <c:pt idx="7">
                  <c:v>0.74</c:v>
                </c:pt>
                <c:pt idx="8">
                  <c:v>0.77500000000000002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ФКНФМ</c:v>
                </c:pt>
                <c:pt idx="1">
                  <c:v>ФПІС</c:v>
                </c:pt>
                <c:pt idx="2">
                  <c:v>ФУІФЖ</c:v>
                </c:pt>
                <c:pt idx="3">
                  <c:v>ФФВС</c:v>
                </c:pt>
                <c:pt idx="4">
                  <c:v>ФБІП</c:v>
                </c:pt>
                <c:pt idx="5">
                  <c:v>МФ</c:v>
                </c:pt>
                <c:pt idx="6">
                  <c:v>ФБГЕ</c:v>
                </c:pt>
                <c:pt idx="7">
                  <c:v>ПФ</c:v>
                </c:pt>
                <c:pt idx="8">
                  <c:v>ФКМ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>
                  <c:v>0.92</c:v>
                </c:pt>
                <c:pt idx="1">
                  <c:v>0.89800000000000002</c:v>
                </c:pt>
                <c:pt idx="2" formatCode="0%">
                  <c:v>0.90200000000000002</c:v>
                </c:pt>
                <c:pt idx="3">
                  <c:v>0.85599999999999998</c:v>
                </c:pt>
                <c:pt idx="4">
                  <c:v>0.97499999999999998</c:v>
                </c:pt>
                <c:pt idx="5">
                  <c:v>0.78400000000000003</c:v>
                </c:pt>
                <c:pt idx="6">
                  <c:v>0.90100000000000002</c:v>
                </c:pt>
                <c:pt idx="7">
                  <c:v>0.95599999999999996</c:v>
                </c:pt>
                <c:pt idx="8" formatCode="0%">
                  <c:v>0.99299999999999999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ФКНФМ</c:v>
                </c:pt>
                <c:pt idx="1">
                  <c:v>ФПІС</c:v>
                </c:pt>
                <c:pt idx="2">
                  <c:v>ФУІФЖ</c:v>
                </c:pt>
                <c:pt idx="3">
                  <c:v>ФФВС</c:v>
                </c:pt>
                <c:pt idx="4">
                  <c:v>ФБІП</c:v>
                </c:pt>
                <c:pt idx="5">
                  <c:v>МФ</c:v>
                </c:pt>
                <c:pt idx="6">
                  <c:v>ФБГЕ</c:v>
                </c:pt>
                <c:pt idx="7">
                  <c:v>ПФ</c:v>
                </c:pt>
                <c:pt idx="8">
                  <c:v>ФКМ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 formatCode="0%">
                  <c:v>0.59599999999999997</c:v>
                </c:pt>
                <c:pt idx="1">
                  <c:v>0.67500000000000004</c:v>
                </c:pt>
                <c:pt idx="2">
                  <c:v>0.68600000000000005</c:v>
                </c:pt>
                <c:pt idx="3">
                  <c:v>0.30499999999999999</c:v>
                </c:pt>
                <c:pt idx="4">
                  <c:v>0.61699999999999999</c:v>
                </c:pt>
                <c:pt idx="5">
                  <c:v>0.46200000000000002</c:v>
                </c:pt>
                <c:pt idx="6" formatCode="0%">
                  <c:v>0.54300000000000004</c:v>
                </c:pt>
                <c:pt idx="7">
                  <c:v>0.68200000000000005</c:v>
                </c:pt>
                <c:pt idx="8" formatCode="0%">
                  <c:v>0.57799999999999996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1063168"/>
        <c:axId val="191064704"/>
      </c:barChart>
      <c:catAx>
        <c:axId val="19106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064704"/>
        <c:crosses val="autoZero"/>
        <c:auto val="1"/>
        <c:lblAlgn val="ctr"/>
        <c:lblOffset val="100"/>
        <c:noMultiLvlLbl val="0"/>
      </c:catAx>
      <c:valAx>
        <c:axId val="1910647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0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0B-4507-92DB-A26797F04F0E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0B-4507-92DB-A26797F04F0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0B-4507-92DB-A26797F04F0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0B-4507-92DB-A26797F04F0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0B-4507-92DB-A26797F04F0E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10B-4507-92DB-A26797F04F0E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10B-4507-92DB-A26797F04F0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ПФ</c:v>
                </c:pt>
                <c:pt idx="1">
                  <c:v>ФБГЕ</c:v>
                </c:pt>
                <c:pt idx="2">
                  <c:v>ФКМ</c:v>
                </c:pt>
                <c:pt idx="3">
                  <c:v>ФПІС</c:v>
                </c:pt>
                <c:pt idx="4">
                  <c:v>МФ</c:v>
                </c:pt>
                <c:pt idx="5">
                  <c:v>ФУІФЖ</c:v>
                </c:pt>
                <c:pt idx="6">
                  <c:v>ФКНФМ</c:v>
                </c:pt>
                <c:pt idx="7">
                  <c:v>ФБІП</c:v>
                </c:pt>
                <c:pt idx="8">
                  <c:v>ФФВС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0.72299999999999998</c:v>
                </c:pt>
                <c:pt idx="1">
                  <c:v>0.59299999999999997</c:v>
                </c:pt>
                <c:pt idx="2">
                  <c:v>0.5</c:v>
                </c:pt>
                <c:pt idx="3">
                  <c:v>0.34499999999999997</c:v>
                </c:pt>
                <c:pt idx="4">
                  <c:v>0.33400000000000002</c:v>
                </c:pt>
                <c:pt idx="5">
                  <c:v>0.28999999999999998</c:v>
                </c:pt>
                <c:pt idx="6">
                  <c:v>0.253</c:v>
                </c:pt>
                <c:pt idx="7">
                  <c:v>0.20499999999999999</c:v>
                </c:pt>
                <c:pt idx="8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10B-4507-92DB-A26797F04F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973056"/>
        <c:axId val="190974592"/>
      </c:barChart>
      <c:catAx>
        <c:axId val="19097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974592"/>
        <c:crosses val="autoZero"/>
        <c:auto val="1"/>
        <c:lblAlgn val="ctr"/>
        <c:lblOffset val="100"/>
        <c:noMultiLvlLbl val="0"/>
      </c:catAx>
      <c:valAx>
        <c:axId val="19097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097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58510972928137E-2"/>
          <c:y val="2.3547397776566042E-2"/>
          <c:w val="0.89787279249417062"/>
          <c:h val="0.850613757782060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ФФВС</c:v>
                </c:pt>
                <c:pt idx="1">
                  <c:v>ФБІП</c:v>
                </c:pt>
                <c:pt idx="2">
                  <c:v>ФКНФМ</c:v>
                </c:pt>
                <c:pt idx="3">
                  <c:v>ФУІФЖ</c:v>
                </c:pt>
                <c:pt idx="4">
                  <c:v>МФ</c:v>
                </c:pt>
                <c:pt idx="5">
                  <c:v>ФПІС</c:v>
                </c:pt>
                <c:pt idx="6">
                  <c:v>ФКМ</c:v>
                </c:pt>
                <c:pt idx="7">
                  <c:v>ФБГЕ</c:v>
                </c:pt>
                <c:pt idx="8">
                  <c:v>ПФ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0.15</c:v>
                </c:pt>
                <c:pt idx="1">
                  <c:v>0.20499999999999999</c:v>
                </c:pt>
                <c:pt idx="2">
                  <c:v>0.253</c:v>
                </c:pt>
                <c:pt idx="3">
                  <c:v>0.28999999999999998</c:v>
                </c:pt>
                <c:pt idx="4">
                  <c:v>0.33400000000000002</c:v>
                </c:pt>
                <c:pt idx="5">
                  <c:v>0.34499999999999997</c:v>
                </c:pt>
                <c:pt idx="6">
                  <c:v>0.5</c:v>
                </c:pt>
                <c:pt idx="7">
                  <c:v>0.59299999999999997</c:v>
                </c:pt>
                <c:pt idx="8">
                  <c:v>0.72299999999999998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51C-4A82-B424-76478BE36CA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51C-4A82-B424-76478BE36CA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51C-4A82-B424-76478BE36CA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51C-4A82-B424-76478BE36CA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51C-4A82-B424-76478BE36CA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ФФВС</c:v>
                </c:pt>
                <c:pt idx="1">
                  <c:v>ФБІП</c:v>
                </c:pt>
                <c:pt idx="2">
                  <c:v>ФКНФМ</c:v>
                </c:pt>
                <c:pt idx="3">
                  <c:v>ФУІФЖ</c:v>
                </c:pt>
                <c:pt idx="4">
                  <c:v>МФ</c:v>
                </c:pt>
                <c:pt idx="5">
                  <c:v>ФПІС</c:v>
                </c:pt>
                <c:pt idx="6">
                  <c:v>ФКМ</c:v>
                </c:pt>
                <c:pt idx="7">
                  <c:v>ФБГЕ</c:v>
                </c:pt>
                <c:pt idx="8">
                  <c:v>ПФ</c:v>
                </c:pt>
              </c:strCache>
            </c:strRef>
          </c:cat>
          <c:val>
            <c:numRef>
              <c:f>Лист1!$C$2:$C$10</c:f>
              <c:numCache>
                <c:formatCode>0%</c:formatCode>
                <c:ptCount val="9"/>
                <c:pt idx="0" formatCode="0.00%">
                  <c:v>0.92900000000000005</c:v>
                </c:pt>
                <c:pt idx="1">
                  <c:v>1</c:v>
                </c:pt>
                <c:pt idx="2" formatCode="0.00%">
                  <c:v>1</c:v>
                </c:pt>
                <c:pt idx="3">
                  <c:v>0.73199999999999998</c:v>
                </c:pt>
                <c:pt idx="4" formatCode="0.00%">
                  <c:v>1</c:v>
                </c:pt>
                <c:pt idx="5" formatCode="0.00%">
                  <c:v>0.75</c:v>
                </c:pt>
                <c:pt idx="6">
                  <c:v>1</c:v>
                </c:pt>
                <c:pt idx="7" formatCode="0.00%">
                  <c:v>1</c:v>
                </c:pt>
                <c:pt idx="8" formatCode="0.00%">
                  <c:v>0.96699999999999997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51C-4A82-B424-76478BE36CA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ФФВС</c:v>
                </c:pt>
                <c:pt idx="1">
                  <c:v>ФБІП</c:v>
                </c:pt>
                <c:pt idx="2">
                  <c:v>ФКНФМ</c:v>
                </c:pt>
                <c:pt idx="3">
                  <c:v>ФУІФЖ</c:v>
                </c:pt>
                <c:pt idx="4">
                  <c:v>МФ</c:v>
                </c:pt>
                <c:pt idx="5">
                  <c:v>ФПІС</c:v>
                </c:pt>
                <c:pt idx="6">
                  <c:v>ФКМ</c:v>
                </c:pt>
                <c:pt idx="7">
                  <c:v>ФБГЕ</c:v>
                </c:pt>
                <c:pt idx="8">
                  <c:v>ПФ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>
                  <c:v>0.14299999999999999</c:v>
                </c:pt>
                <c:pt idx="1">
                  <c:v>0.86699999999999999</c:v>
                </c:pt>
                <c:pt idx="2">
                  <c:v>0.88</c:v>
                </c:pt>
                <c:pt idx="3">
                  <c:v>0.47799999999999998</c:v>
                </c:pt>
                <c:pt idx="4">
                  <c:v>0.47699999999999998</c:v>
                </c:pt>
                <c:pt idx="5">
                  <c:v>0.41699999999999998</c:v>
                </c:pt>
                <c:pt idx="6">
                  <c:v>1</c:v>
                </c:pt>
                <c:pt idx="7">
                  <c:v>0.68300000000000005</c:v>
                </c:pt>
                <c:pt idx="8">
                  <c:v>0.85299999999999998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9556224"/>
        <c:axId val="189557760"/>
      </c:barChart>
      <c:catAx>
        <c:axId val="189556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9557760"/>
        <c:crosses val="autoZero"/>
        <c:auto val="1"/>
        <c:lblAlgn val="ctr"/>
        <c:lblOffset val="100"/>
        <c:noMultiLvlLbl val="0"/>
      </c:catAx>
      <c:valAx>
        <c:axId val="18955776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55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71-4CDE-AF45-83C4CDAF170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E5-416B-955A-77F5C444BD4E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71-4CDE-AF45-83C4CDAF170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71-4CDE-AF45-83C4CDAF170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71-4CDE-AF45-83C4CDAF170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571-4CDE-AF45-83C4CDAF1706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571-4CDE-AF45-83C4CDAF1706}"/>
              </c:ext>
            </c:extLst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571-4CDE-AF45-83C4CDAF170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ФКМ</c:v>
                </c:pt>
                <c:pt idx="1">
                  <c:v>ПФ</c:v>
                </c:pt>
                <c:pt idx="2">
                  <c:v>ФПІС</c:v>
                </c:pt>
                <c:pt idx="3">
                  <c:v>ФУІФЖ</c:v>
                </c:pt>
                <c:pt idx="4">
                  <c:v>ФБГЕ</c:v>
                </c:pt>
                <c:pt idx="5">
                  <c:v>МФ</c:v>
                </c:pt>
                <c:pt idx="6">
                  <c:v>ФКНФМ</c:v>
                </c:pt>
                <c:pt idx="7">
                  <c:v>ФБіП</c:v>
                </c:pt>
                <c:pt idx="8">
                  <c:v>ФФВС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0.91400000000000003</c:v>
                </c:pt>
                <c:pt idx="1">
                  <c:v>0.78300000000000003</c:v>
                </c:pt>
                <c:pt idx="2">
                  <c:v>0.63300000000000001</c:v>
                </c:pt>
                <c:pt idx="3">
                  <c:v>0.60099999999999998</c:v>
                </c:pt>
                <c:pt idx="4">
                  <c:v>0.53900000000000003</c:v>
                </c:pt>
                <c:pt idx="5">
                  <c:v>0.53700000000000003</c:v>
                </c:pt>
                <c:pt idx="6">
                  <c:v>0.52</c:v>
                </c:pt>
                <c:pt idx="7">
                  <c:v>0.44700000000000001</c:v>
                </c:pt>
                <c:pt idx="8">
                  <c:v>0.44400000000000001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571-4CDE-AF45-83C4CDAF17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793024"/>
        <c:axId val="193798912"/>
      </c:barChart>
      <c:catAx>
        <c:axId val="19379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3798912"/>
        <c:crosses val="autoZero"/>
        <c:auto val="1"/>
        <c:lblAlgn val="ctr"/>
        <c:lblOffset val="100"/>
        <c:noMultiLvlLbl val="0"/>
      </c:catAx>
      <c:valAx>
        <c:axId val="19379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379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58510972928137E-2"/>
          <c:y val="2.3547397776566042E-2"/>
          <c:w val="0.89787279249417062"/>
          <c:h val="0.846332412731776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ФФВС</c:v>
                </c:pt>
                <c:pt idx="1">
                  <c:v>ФБіП</c:v>
                </c:pt>
                <c:pt idx="2">
                  <c:v>ФКНФМ</c:v>
                </c:pt>
                <c:pt idx="3">
                  <c:v>МФ</c:v>
                </c:pt>
                <c:pt idx="4">
                  <c:v>ФБГЕ</c:v>
                </c:pt>
                <c:pt idx="5">
                  <c:v>ФУІФЖ</c:v>
                </c:pt>
                <c:pt idx="6">
                  <c:v>ФПІС</c:v>
                </c:pt>
                <c:pt idx="7">
                  <c:v>ПФ</c:v>
                </c:pt>
                <c:pt idx="8">
                  <c:v>ФКМ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0.44400000000000001</c:v>
                </c:pt>
                <c:pt idx="1">
                  <c:v>0.44700000000000001</c:v>
                </c:pt>
                <c:pt idx="2">
                  <c:v>0.52</c:v>
                </c:pt>
                <c:pt idx="3">
                  <c:v>0.53700000000000003</c:v>
                </c:pt>
                <c:pt idx="4">
                  <c:v>0.53900000000000003</c:v>
                </c:pt>
                <c:pt idx="5">
                  <c:v>0.60099999999999998</c:v>
                </c:pt>
                <c:pt idx="6">
                  <c:v>0.63300000000000001</c:v>
                </c:pt>
                <c:pt idx="7">
                  <c:v>0.78300000000000003</c:v>
                </c:pt>
                <c:pt idx="8">
                  <c:v>0.91400000000000003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65B-4CF5-B308-57E16DDB4F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ФФВС</c:v>
                </c:pt>
                <c:pt idx="1">
                  <c:v>ФБіП</c:v>
                </c:pt>
                <c:pt idx="2">
                  <c:v>ФКНФМ</c:v>
                </c:pt>
                <c:pt idx="3">
                  <c:v>МФ</c:v>
                </c:pt>
                <c:pt idx="4">
                  <c:v>ФБГЕ</c:v>
                </c:pt>
                <c:pt idx="5">
                  <c:v>ФУІФЖ</c:v>
                </c:pt>
                <c:pt idx="6">
                  <c:v>ФПІС</c:v>
                </c:pt>
                <c:pt idx="7">
                  <c:v>ПФ</c:v>
                </c:pt>
                <c:pt idx="8">
                  <c:v>ФКМ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>
                  <c:v>1</c:v>
                </c:pt>
                <c:pt idx="1">
                  <c:v>0.92900000000000005</c:v>
                </c:pt>
                <c:pt idx="2">
                  <c:v>0.90700000000000003</c:v>
                </c:pt>
                <c:pt idx="3">
                  <c:v>0.89600000000000002</c:v>
                </c:pt>
                <c:pt idx="4">
                  <c:v>0.90300000000000002</c:v>
                </c:pt>
                <c:pt idx="5" formatCode="0%">
                  <c:v>0.94899999999999995</c:v>
                </c:pt>
                <c:pt idx="6">
                  <c:v>0.97199999999999998</c:v>
                </c:pt>
                <c:pt idx="7">
                  <c:v>0.88200000000000001</c:v>
                </c:pt>
                <c:pt idx="8" formatCode="0%">
                  <c:v>0.97099999999999997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ФФВС</c:v>
                </c:pt>
                <c:pt idx="1">
                  <c:v>ФБіП</c:v>
                </c:pt>
                <c:pt idx="2">
                  <c:v>ФКНФМ</c:v>
                </c:pt>
                <c:pt idx="3">
                  <c:v>МФ</c:v>
                </c:pt>
                <c:pt idx="4">
                  <c:v>ФБГЕ</c:v>
                </c:pt>
                <c:pt idx="5">
                  <c:v>ФУІФЖ</c:v>
                </c:pt>
                <c:pt idx="6">
                  <c:v>ФПІС</c:v>
                </c:pt>
                <c:pt idx="7">
                  <c:v>ПФ</c:v>
                </c:pt>
                <c:pt idx="8">
                  <c:v>ФКМ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>
                  <c:v>0.41699999999999998</c:v>
                </c:pt>
                <c:pt idx="1">
                  <c:v>0.58599999999999997</c:v>
                </c:pt>
                <c:pt idx="2">
                  <c:v>0.68500000000000005</c:v>
                </c:pt>
                <c:pt idx="3">
                  <c:v>0.60499999999999998</c:v>
                </c:pt>
                <c:pt idx="4">
                  <c:v>0.63900000000000001</c:v>
                </c:pt>
                <c:pt idx="5">
                  <c:v>0.73599999999999999</c:v>
                </c:pt>
                <c:pt idx="6">
                  <c:v>0.88300000000000001</c:v>
                </c:pt>
                <c:pt idx="7">
                  <c:v>0.78500000000000003</c:v>
                </c:pt>
                <c:pt idx="8">
                  <c:v>0.82299999999999995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3848064"/>
        <c:axId val="193849600"/>
      </c:barChart>
      <c:catAx>
        <c:axId val="193848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3849600"/>
        <c:crosses val="autoZero"/>
        <c:auto val="1"/>
        <c:lblAlgn val="ctr"/>
        <c:lblOffset val="100"/>
        <c:noMultiLvlLbl val="0"/>
      </c:catAx>
      <c:valAx>
        <c:axId val="19384960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84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EB-48D9-B4AD-7631EEB7559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EB-48D9-B4AD-7631EEB7559B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EB-48D9-B4AD-7631EEB7559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EB-48D9-B4AD-7631EEB7559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DEB-48D9-B4AD-7631EEB7559B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DEB-48D9-B4AD-7631EEB7559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ПФ</c:v>
                </c:pt>
                <c:pt idx="1">
                  <c:v>МФ</c:v>
                </c:pt>
                <c:pt idx="2">
                  <c:v>ФКНФМ</c:v>
                </c:pt>
                <c:pt idx="3">
                  <c:v>ФПІС</c:v>
                </c:pt>
                <c:pt idx="4">
                  <c:v>ФУІФЖ</c:v>
                </c:pt>
                <c:pt idx="5">
                  <c:v>ФБіП</c:v>
                </c:pt>
                <c:pt idx="6">
                  <c:v>ФБГЕ</c:v>
                </c:pt>
                <c:pt idx="7">
                  <c:v>ФКМ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0.81399999999999995</c:v>
                </c:pt>
                <c:pt idx="1">
                  <c:v>0.73299999999999998</c:v>
                </c:pt>
                <c:pt idx="2">
                  <c:v>0.65400000000000003</c:v>
                </c:pt>
                <c:pt idx="3">
                  <c:v>0.63600000000000001</c:v>
                </c:pt>
                <c:pt idx="4">
                  <c:v>0.47799999999999998</c:v>
                </c:pt>
                <c:pt idx="5">
                  <c:v>0.38500000000000001</c:v>
                </c:pt>
                <c:pt idx="6">
                  <c:v>0.2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EB-48D9-B4AD-7631EEB75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945600"/>
        <c:axId val="193947136"/>
      </c:barChart>
      <c:catAx>
        <c:axId val="19394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3947136"/>
        <c:crosses val="autoZero"/>
        <c:auto val="1"/>
        <c:lblAlgn val="ctr"/>
        <c:lblOffset val="100"/>
        <c:noMultiLvlLbl val="0"/>
      </c:catAx>
      <c:valAx>
        <c:axId val="19394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394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58510972928137E-2"/>
          <c:y val="2.3547397776566042E-2"/>
          <c:w val="0.89787279249417062"/>
          <c:h val="0.854895102832345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ФКМ</c:v>
                </c:pt>
                <c:pt idx="1">
                  <c:v>ФБГЕ</c:v>
                </c:pt>
                <c:pt idx="2">
                  <c:v>ФБіП</c:v>
                </c:pt>
                <c:pt idx="3">
                  <c:v>ФУІФЖ</c:v>
                </c:pt>
                <c:pt idx="4">
                  <c:v>ФПІС</c:v>
                </c:pt>
                <c:pt idx="5">
                  <c:v>ФКНФМ</c:v>
                </c:pt>
                <c:pt idx="6">
                  <c:v>МФ</c:v>
                </c:pt>
                <c:pt idx="7">
                  <c:v>ПФ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</c:v>
                </c:pt>
                <c:pt idx="1">
                  <c:v>0.2</c:v>
                </c:pt>
                <c:pt idx="2">
                  <c:v>0.38500000000000001</c:v>
                </c:pt>
                <c:pt idx="3">
                  <c:v>0.47799999999999998</c:v>
                </c:pt>
                <c:pt idx="4">
                  <c:v>0.63600000000000001</c:v>
                </c:pt>
                <c:pt idx="5">
                  <c:v>0.65400000000000003</c:v>
                </c:pt>
                <c:pt idx="6">
                  <c:v>0.73299999999999998</c:v>
                </c:pt>
                <c:pt idx="7">
                  <c:v>0.81399999999999995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B32-4893-8216-DFA412B13F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B32-4893-8216-DFA412B13FC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B32-4893-8216-DFA412B13FC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B32-4893-8216-DFA412B13FC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ФКМ</c:v>
                </c:pt>
                <c:pt idx="1">
                  <c:v>ФБГЕ</c:v>
                </c:pt>
                <c:pt idx="2">
                  <c:v>ФБіП</c:v>
                </c:pt>
                <c:pt idx="3">
                  <c:v>ФУІФЖ</c:v>
                </c:pt>
                <c:pt idx="4">
                  <c:v>ФПІС</c:v>
                </c:pt>
                <c:pt idx="5">
                  <c:v>ФКНФМ</c:v>
                </c:pt>
                <c:pt idx="6">
                  <c:v>МФ</c:v>
                </c:pt>
                <c:pt idx="7">
                  <c:v>ПФ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 formatCode="0%">
                  <c:v>1</c:v>
                </c:pt>
                <c:pt idx="1">
                  <c:v>1</c:v>
                </c:pt>
                <c:pt idx="2" formatCode="0%">
                  <c:v>0.98699999999999999</c:v>
                </c:pt>
                <c:pt idx="3" formatCode="0%">
                  <c:v>0.97899999999999998</c:v>
                </c:pt>
                <c:pt idx="4">
                  <c:v>0.98799999999999999</c:v>
                </c:pt>
                <c:pt idx="5">
                  <c:v>1</c:v>
                </c:pt>
                <c:pt idx="6">
                  <c:v>0.625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B32-4893-8216-DFA412B13F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B32-4893-8216-DFA412B13FC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B32-4893-8216-DFA412B13FC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ФКМ</c:v>
                </c:pt>
                <c:pt idx="1">
                  <c:v>ФБГЕ</c:v>
                </c:pt>
                <c:pt idx="2">
                  <c:v>ФБіП</c:v>
                </c:pt>
                <c:pt idx="3">
                  <c:v>ФУІФЖ</c:v>
                </c:pt>
                <c:pt idx="4">
                  <c:v>ФПІС</c:v>
                </c:pt>
                <c:pt idx="5">
                  <c:v>ФКНФМ</c:v>
                </c:pt>
                <c:pt idx="6">
                  <c:v>МФ</c:v>
                </c:pt>
                <c:pt idx="7">
                  <c:v>ПФ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0.94199999999999995</c:v>
                </c:pt>
                <c:pt idx="3">
                  <c:v>0.95799999999999996</c:v>
                </c:pt>
                <c:pt idx="4">
                  <c:v>0.95</c:v>
                </c:pt>
                <c:pt idx="5">
                  <c:v>1</c:v>
                </c:pt>
                <c:pt idx="6">
                  <c:v>0.625</c:v>
                </c:pt>
                <c:pt idx="7">
                  <c:v>0.98099999999999998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4192512"/>
        <c:axId val="194194048"/>
      </c:barChart>
      <c:catAx>
        <c:axId val="194192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194048"/>
        <c:crosses val="autoZero"/>
        <c:auto val="1"/>
        <c:lblAlgn val="ctr"/>
        <c:lblOffset val="100"/>
        <c:noMultiLvlLbl val="0"/>
      </c:catAx>
      <c:valAx>
        <c:axId val="19419404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19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A8C66-EA5B-4DF5-ABB9-46BAECEFC170}" type="datetimeFigureOut">
              <a:rPr lang="uk-UA" smtClean="0"/>
              <a:pPr/>
              <a:t>21.05.2025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DB5E9-78F8-4661-900E-6A66B7459C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416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15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586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200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69BDE-FD43-7B90-CE6F-52D6D808D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24E21C9-F9CE-8D28-7AF4-F777276A1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48810D2-0C1C-BC66-8EA6-EE9A5F711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355BE2-98C8-E7DB-FDD3-46821D4A7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952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15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21.05.2025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376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21.05.2025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69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21.05.2025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859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21.05.2025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94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21.05.2025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6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21.05.2025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45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21.05.2025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994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21.05.2025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691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21.05.2025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391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21.05.2025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37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21.05.2025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18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994F-20DC-44BD-AAA0-CBF3F40A2F4D}" type="datetimeFigureOut">
              <a:rPr lang="uk-UA" smtClean="0"/>
              <a:pPr/>
              <a:t>21.05.2025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96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96" y="963038"/>
            <a:ext cx="11333156" cy="3560323"/>
          </a:xfrm>
        </p:spPr>
        <p:txBody>
          <a:bodyPr anchor="b">
            <a:normAutofit fontScale="90000"/>
          </a:bodyPr>
          <a:lstStyle/>
          <a:p>
            <a:pPr marR="6350" algn="ctr">
              <a:lnSpc>
                <a:spcPct val="150000"/>
              </a:lnSpc>
            </a:pP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результати опитування здобувачів </a:t>
            </a:r>
            <a:br>
              <a:rPr lang="uk-UA" sz="3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першого (бакалаврського), другого (магістерського) та третього (освітньо-наукового) рівнів вищої освіти </a:t>
            </a:r>
            <a:b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денної, заочної та вечірньої форм навчання</a:t>
            </a:r>
            <a:b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освітніми компонентами І семестру 2024/2025 навчального року </a:t>
            </a:r>
            <a:br>
              <a:rPr lang="uk-UA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7752" y="5413944"/>
            <a:ext cx="10515600" cy="1162756"/>
          </a:xfrm>
        </p:spPr>
        <p:txBody>
          <a:bodyPr anchor="t">
            <a:normAutofit/>
          </a:bodyPr>
          <a:lstStyle/>
          <a:p>
            <a:pPr algn="r"/>
            <a:r>
              <a:rPr lang="uk-UA" sz="2000" dirty="0">
                <a:solidFill>
                  <a:schemeClr val="tx1"/>
                </a:solidFill>
              </a:rPr>
              <a:t>Доповідач: керівниця відділу забезпечення якості освіти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</a:rPr>
              <a:t>                       Черкашина Т.О.</a:t>
            </a:r>
          </a:p>
        </p:txBody>
      </p:sp>
    </p:spTree>
    <p:extLst>
      <p:ext uri="{BB962C8B-B14F-4D97-AF65-F5344CB8AC3E}">
        <p14:creationId xmlns:p14="http://schemas.microsoft.com/office/powerpoint/2010/main" val="205847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47AA61-9DA9-D8BA-C222-73FC1E829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F1D54FB0-BD6A-B2B7-31FD-05ABA0FF9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F60AA-9C5E-A229-D172-CC59362A783E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(магістерський) рівень вищої освіти 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1250E82-BECF-C072-7717-B8FCF3AF437F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4928ABC-9F81-1573-CE25-63E237CBC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310310"/>
              </p:ext>
            </p:extLst>
          </p:nvPr>
        </p:nvGraphicFramePr>
        <p:xfrm>
          <a:off x="315686" y="827314"/>
          <a:ext cx="11549743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2B53F0-8C16-AAA8-2DB3-9D7300565C4A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85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другого (магістерського)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57A634A-D977-005E-7287-A667085B0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376458"/>
              </p:ext>
            </p:extLst>
          </p:nvPr>
        </p:nvGraphicFramePr>
        <p:xfrm>
          <a:off x="767080" y="1356095"/>
          <a:ext cx="10838018" cy="498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516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4C5F4-40DB-7A90-878C-A5CA1FCAA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9C69EBC7-9D6E-3A31-B422-2300A4246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C402E-844E-92D2-9A52-8CFBC0980C35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(магістерський) рівень вищої освіти 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8E7E17-FF37-D9BD-9967-DEB92F7AD08B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F42B142-4C78-ECD3-676D-1DF4EB5F1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232995"/>
              </p:ext>
            </p:extLst>
          </p:nvPr>
        </p:nvGraphicFramePr>
        <p:xfrm>
          <a:off x="315686" y="827314"/>
          <a:ext cx="11549743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D29A57-086C-506C-F814-FB64DE3D5441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74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4183E3-E756-DBC4-3E12-A2AA2C263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42ECC47-19C4-7D05-6250-C64DBC3DD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13331-D917-ECB6-EAE1-9D26C6E5334F}"/>
              </a:ext>
            </a:extLst>
          </p:cNvPr>
          <p:cNvSpPr txBox="1"/>
          <p:nvPr/>
        </p:nvSpPr>
        <p:spPr>
          <a:xfrm>
            <a:off x="767080" y="574461"/>
            <a:ext cx="106578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третього (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-наукового) рівня вищої освіти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CAF5DD-CE50-6888-0F6E-7B93DE28F732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EB366FA-A1BD-3506-F8A5-00D3E4F71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248015"/>
              </p:ext>
            </p:extLst>
          </p:nvPr>
        </p:nvGraphicFramePr>
        <p:xfrm>
          <a:off x="429503" y="1241795"/>
          <a:ext cx="11548509" cy="497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054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8B8FEC-D91D-E1E3-7234-39BF13B3E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B1618770-6830-6088-FEB7-CC7C0C210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9CB8C-4506-EFF4-98CA-E95EC41CDC7E}"/>
              </a:ext>
            </a:extLst>
          </p:cNvPr>
          <p:cNvSpPr txBox="1"/>
          <p:nvPr/>
        </p:nvSpPr>
        <p:spPr>
          <a:xfrm>
            <a:off x="756194" y="553642"/>
            <a:ext cx="110983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(</a:t>
            </a:r>
            <a:r>
              <a:rPr lang="uk-UA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-науковий) рівень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26114A-D3A8-0A6A-9836-DC76B4D5965C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F67E83-9647-EF3B-A4A0-62F338AFA1FF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9A849D2E-FB46-467F-01F9-AB96AC375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631449"/>
              </p:ext>
            </p:extLst>
          </p:nvPr>
        </p:nvGraphicFramePr>
        <p:xfrm>
          <a:off x="466928" y="968829"/>
          <a:ext cx="11229354" cy="567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1569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152400" y="497368"/>
            <a:ext cx="11887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350" indent="349250" algn="ctr"/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Середній бал оцінювання якості викладання НПП  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5705B47-8B43-EE3E-C756-2EF586F85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683880"/>
              </p:ext>
            </p:extLst>
          </p:nvPr>
        </p:nvGraphicFramePr>
        <p:xfrm>
          <a:off x="457200" y="982981"/>
          <a:ext cx="10680970" cy="561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444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08BFE3-F32C-94E2-AF08-1C1BC7A99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B901F88B-CC06-B4E3-B36E-BC87D9133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A1D856-9DF8-ABF0-4ED3-72CDD1827DB1}"/>
              </a:ext>
            </a:extLst>
          </p:cNvPr>
          <p:cNvSpPr txBox="1"/>
          <p:nvPr/>
        </p:nvSpPr>
        <p:spPr>
          <a:xfrm>
            <a:off x="152400" y="781324"/>
            <a:ext cx="11887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350" indent="349250" algn="ctr"/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08FCF28-B19B-8DA4-5EC3-4BD5616E4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40983"/>
              </p:ext>
            </p:extLst>
          </p:nvPr>
        </p:nvGraphicFramePr>
        <p:xfrm>
          <a:off x="729575" y="781323"/>
          <a:ext cx="10680969" cy="42621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60323">
                  <a:extLst>
                    <a:ext uri="{9D8B030D-6E8A-4147-A177-3AD203B41FA5}">
                      <a16:colId xmlns:a16="http://schemas.microsoft.com/office/drawing/2014/main" val="3742583384"/>
                    </a:ext>
                  </a:extLst>
                </a:gridCol>
                <a:gridCol w="3560323">
                  <a:extLst>
                    <a:ext uri="{9D8B030D-6E8A-4147-A177-3AD203B41FA5}">
                      <a16:colId xmlns:a16="http://schemas.microsoft.com/office/drawing/2014/main" val="2823447039"/>
                    </a:ext>
                  </a:extLst>
                </a:gridCol>
                <a:gridCol w="3560323">
                  <a:extLst>
                    <a:ext uri="{9D8B030D-6E8A-4147-A177-3AD203B41FA5}">
                      <a16:colId xmlns:a16="http://schemas.microsoft.com/office/drawing/2014/main" val="2829236835"/>
                    </a:ext>
                  </a:extLst>
                </a:gridCol>
              </a:tblGrid>
              <a:tr h="81619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 з найвищим (100%) показником залученості здобувачів</a:t>
                      </a:r>
                    </a:p>
                    <a:p>
                      <a:endParaRPr lang="uk-UA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000117"/>
                  </a:ext>
                </a:extLst>
              </a:tr>
              <a:tr h="678474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Аспірант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738791"/>
                  </a:ext>
                </a:extLst>
              </a:tr>
              <a:tr h="672951"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Філологія (Українська мова і література) (заочна)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Економіка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338946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 (заочна)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Географія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327461"/>
                  </a:ext>
                </a:extLst>
              </a:tr>
              <a:tr h="491490"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Соціальна робота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94666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Історія та археологія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458026"/>
                  </a:ext>
                </a:extLst>
              </a:tr>
              <a:tr h="574325"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Філологія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22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341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7D6AF9-2596-530E-CA1B-46CD3F529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B3FC1921-C029-3903-0B3B-C1D291D28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0AB44-BA75-B1E2-D8E2-0B6E3C582B22}"/>
              </a:ext>
            </a:extLst>
          </p:cNvPr>
          <p:cNvSpPr txBox="1"/>
          <p:nvPr/>
        </p:nvSpPr>
        <p:spPr>
          <a:xfrm>
            <a:off x="152400" y="781324"/>
            <a:ext cx="11887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350" indent="349250" algn="ctr"/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9DB2AE4-694F-4161-A5B9-8CA363AE0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990763"/>
              </p:ext>
            </p:extLst>
          </p:nvPr>
        </p:nvGraphicFramePr>
        <p:xfrm>
          <a:off x="408563" y="496112"/>
          <a:ext cx="11517548" cy="48446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95389">
                  <a:extLst>
                    <a:ext uri="{9D8B030D-6E8A-4147-A177-3AD203B41FA5}">
                      <a16:colId xmlns:a16="http://schemas.microsoft.com/office/drawing/2014/main" val="3742583384"/>
                    </a:ext>
                  </a:extLst>
                </a:gridCol>
                <a:gridCol w="4067674">
                  <a:extLst>
                    <a:ext uri="{9D8B030D-6E8A-4147-A177-3AD203B41FA5}">
                      <a16:colId xmlns:a16="http://schemas.microsoft.com/office/drawing/2014/main" val="2823447039"/>
                    </a:ext>
                  </a:extLst>
                </a:gridCol>
                <a:gridCol w="3054485">
                  <a:extLst>
                    <a:ext uri="{9D8B030D-6E8A-4147-A177-3AD203B41FA5}">
                      <a16:colId xmlns:a16="http://schemas.microsoft.com/office/drawing/2014/main" val="2829236835"/>
                    </a:ext>
                  </a:extLst>
                </a:gridCol>
              </a:tblGrid>
              <a:tr h="56888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 з найнижчим (0%) показником залученості здобувачів</a:t>
                      </a:r>
                      <a:endParaRPr lang="uk-UA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000117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Магістр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Аспірант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738791"/>
                  </a:ext>
                </a:extLst>
              </a:tr>
              <a:tr h="692089"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Філологія (Українська мова і література) (денна)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Хореографія (заочна)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338946"/>
                  </a:ext>
                </a:extLst>
              </a:tr>
              <a:tr h="404450"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 (заочна)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освіта (історія) (заочна)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327461"/>
                  </a:ext>
                </a:extLst>
              </a:tr>
              <a:tr h="635476"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Підприємництво, торгівля та біржова діяльність (заочна)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94666"/>
                  </a:ext>
                </a:extLst>
              </a:tr>
              <a:tr h="697911"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Фінанси, банківська справа та страхування (заочна)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458026"/>
                  </a:ext>
                </a:extLst>
              </a:tr>
              <a:tr h="399369"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освіта (історія) (заочна)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253246"/>
                  </a:ext>
                </a:extLst>
              </a:tr>
              <a:tr h="377377"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Журналістика (заочна)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512588"/>
                  </a:ext>
                </a:extLst>
              </a:tr>
              <a:tr h="410222">
                <a:tc>
                  <a:txBody>
                    <a:bodyPr/>
                    <a:lstStyle/>
                    <a:p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освіта (Українська</a:t>
                      </a:r>
                      <a:r>
                        <a:rPr lang="uk-UA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мова і література) (заочна)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059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109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152400" y="515406"/>
            <a:ext cx="12182669" cy="1932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Освітні програми, які проходитимуть процедуру акредитації у весняному семестрі 2024/2025 </a:t>
            </a:r>
            <a:r>
              <a:rPr lang="uk-UA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1285C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350" lvl="0" indent="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1285C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1285C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87E1425-91F0-A77C-A0A1-1AA9B163D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453295"/>
              </p:ext>
            </p:extLst>
          </p:nvPr>
        </p:nvGraphicFramePr>
        <p:xfrm>
          <a:off x="152400" y="1115921"/>
          <a:ext cx="12039600" cy="552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2431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49291B-555F-686C-4E76-FFCFF3DE1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99F793-D413-82A0-9E39-4BBC86D6A8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711"/>
            <a:ext cx="12192000" cy="36576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735D45-40DB-3A2F-D70B-F4341CEC5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6" y="3845489"/>
            <a:ext cx="11132340" cy="2358237"/>
          </a:xfrm>
          <a:prstGeom prst="rect">
            <a:avLst/>
          </a:prstGeom>
        </p:spPr>
      </p:pic>
      <p:sp>
        <p:nvSpPr>
          <p:cNvPr id="7" name="Объект 7">
            <a:extLst>
              <a:ext uri="{FF2B5EF4-FFF2-40B4-BE49-F238E27FC236}">
                <a16:creationId xmlns:a16="http://schemas.microsoft.com/office/drawing/2014/main" id="{BD7ADA53-04CB-6135-1F48-0C3D3619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51" y="512679"/>
            <a:ext cx="11765097" cy="67103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BFC725-933E-431F-9A61-A40DD3B23F61}"/>
              </a:ext>
            </a:extLst>
          </p:cNvPr>
          <p:cNvSpPr/>
          <p:nvPr/>
        </p:nvSpPr>
        <p:spPr>
          <a:xfrm>
            <a:off x="0" y="1327171"/>
            <a:ext cx="11931265" cy="625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80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Затвердити результати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опитування здобувачів першого (бакалаврського), другого (магістерського) та третього (</a:t>
            </a:r>
            <a:r>
              <a:rPr lang="uk-UA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-наукового) рівнів вищої освіти денної, заочної та вечірньої форм навчання за освітніми компонентами І семестру 2024/2025 навчального року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Науково-педагогічним працівникам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які мали навантаження у ІІ семестрі 2024/2025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ОБОВ’ЯЗКОВО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ЗАКРИТИ ЦИФРОВІ ЖУРНАЛИ та СТВОРИТИ О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ПИТУВАННЯ за освітніми компонентами на платформі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KSU24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31 червня 2025 року.</a:t>
            </a:r>
          </a:p>
          <a:p>
            <a:pPr marL="358775" indent="-358775" algn="just">
              <a:spcAft>
                <a:spcPts val="800"/>
              </a:spcAft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Гарантам освітніх програм усіх рівнів вищої освіти:</a:t>
            </a:r>
          </a:p>
          <a:p>
            <a:pPr marL="358775" algn="just">
              <a:spcAft>
                <a:spcPts val="800"/>
              </a:spcAft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ЗАБЕЗПЕЧИТИ проходження здобувачами відповідних освітніх програм опитування за ОК ІІ семестру 2024/2025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платформі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KSU24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58775" indent="144463" algn="just">
              <a:spcAft>
                <a:spcPts val="800"/>
              </a:spcAft>
              <a:buFontTx/>
              <a:buChar char="-"/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розглянути та обговорити результати опитування здобувачів за ОК І семестру 2024/2025 </a:t>
            </a:r>
            <a:r>
              <a:rPr lang="uk-UA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засіданнях кафедр, засіданнях робочих груп ОП, науково-методичних та вчених радах факультетів у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червні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 з подальшим врахуванням результатів опитування в удосконаленні загального змісту освітніх компонент та покращення якості їх викладання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58775" indent="144463" algn="just">
              <a:spcAft>
                <a:spcPts val="800"/>
              </a:spcAft>
              <a:buFontTx/>
              <a:buChar char="-"/>
              <a:tabLst>
                <a:tab pos="180340" algn="l"/>
              </a:tabLs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відповідно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цільових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показників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Херсонського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державного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університету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до 31 грудня 2025 року ЗАБЕЗПЕЧИТИ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залученість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здобувачів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анонімних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опитувань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менше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60%.</a:t>
            </a: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0" indent="-358775" algn="just">
              <a:tabLst>
                <a:tab pos="180340" algn="l"/>
              </a:tabLst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9750" indent="-285750" algn="just">
              <a:spcAft>
                <a:spcPts val="800"/>
              </a:spcAft>
              <a:buFontTx/>
              <a:buChar char="-"/>
              <a:tabLst>
                <a:tab pos="180340" algn="l"/>
              </a:tabLst>
            </a:pPr>
            <a:endParaRPr lang="uk-UA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indent="-36000" algn="just">
              <a:spcAft>
                <a:spcPts val="800"/>
              </a:spcAft>
              <a:tabLst>
                <a:tab pos="180340" algn="l"/>
              </a:tabLst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801FFB-6AF5-34CA-493F-0D785C244931}"/>
              </a:ext>
            </a:extLst>
          </p:cNvPr>
          <p:cNvSpPr txBox="1"/>
          <p:nvPr/>
        </p:nvSpPr>
        <p:spPr>
          <a:xfrm>
            <a:off x="5885234" y="7850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699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2F6F6EF-514E-A4F6-0AF3-95BA90581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3047"/>
              </p:ext>
            </p:extLst>
          </p:nvPr>
        </p:nvGraphicFramePr>
        <p:xfrm>
          <a:off x="501785" y="1481825"/>
          <a:ext cx="10663136" cy="44677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5784">
                  <a:extLst>
                    <a:ext uri="{9D8B030D-6E8A-4147-A177-3AD203B41FA5}">
                      <a16:colId xmlns:a16="http://schemas.microsoft.com/office/drawing/2014/main" val="3954875161"/>
                    </a:ext>
                  </a:extLst>
                </a:gridCol>
                <a:gridCol w="2665784">
                  <a:extLst>
                    <a:ext uri="{9D8B030D-6E8A-4147-A177-3AD203B41FA5}">
                      <a16:colId xmlns:a16="http://schemas.microsoft.com/office/drawing/2014/main" val="417682184"/>
                    </a:ext>
                  </a:extLst>
                </a:gridCol>
                <a:gridCol w="2665784">
                  <a:extLst>
                    <a:ext uri="{9D8B030D-6E8A-4147-A177-3AD203B41FA5}">
                      <a16:colId xmlns:a16="http://schemas.microsoft.com/office/drawing/2014/main" val="137051676"/>
                    </a:ext>
                  </a:extLst>
                </a:gridCol>
                <a:gridCol w="2665784">
                  <a:extLst>
                    <a:ext uri="{9D8B030D-6E8A-4147-A177-3AD203B41FA5}">
                      <a16:colId xmlns:a16="http://schemas.microsoft.com/office/drawing/2014/main" val="2198400086"/>
                    </a:ext>
                  </a:extLst>
                </a:gridCol>
              </a:tblGrid>
              <a:tr h="738212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РВО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Заплановано анкет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Заповнено анкет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(кількість)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Заповнено анкет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035236"/>
                  </a:ext>
                </a:extLst>
              </a:tr>
              <a:tr h="1370965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Перший (бакалаврський)</a:t>
                      </a:r>
                    </a:p>
                    <a:p>
                      <a:pPr algn="ctr"/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Денна – </a:t>
                      </a:r>
                      <a:r>
                        <a:rPr lang="uk-UA" b="1" dirty="0"/>
                        <a:t>11878</a:t>
                      </a:r>
                    </a:p>
                    <a:p>
                      <a:endParaRPr lang="uk-UA" b="1" dirty="0"/>
                    </a:p>
                    <a:p>
                      <a:r>
                        <a:rPr lang="uk-UA" dirty="0"/>
                        <a:t>Заочна – </a:t>
                      </a:r>
                      <a:r>
                        <a:rPr lang="uk-UA" b="1" dirty="0"/>
                        <a:t>2162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Денна – </a:t>
                      </a:r>
                      <a:r>
                        <a:rPr lang="uk-UA" b="1" dirty="0"/>
                        <a:t>6356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b="1" dirty="0"/>
                    </a:p>
                    <a:p>
                      <a:r>
                        <a:rPr lang="uk-UA" dirty="0"/>
                        <a:t>Заочна – </a:t>
                      </a:r>
                      <a:r>
                        <a:rPr lang="uk-UA" b="1" dirty="0"/>
                        <a:t>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Денна – </a:t>
                      </a:r>
                      <a:r>
                        <a:rPr lang="uk-UA" b="1" dirty="0"/>
                        <a:t>53,5%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Заочна – </a:t>
                      </a:r>
                      <a:r>
                        <a:rPr lang="uk-UA" b="1" dirty="0"/>
                        <a:t>41,1%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29124"/>
                  </a:ext>
                </a:extLst>
              </a:tr>
              <a:tr h="1304009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Другий </a:t>
                      </a:r>
                    </a:p>
                    <a:p>
                      <a:pPr algn="ctr"/>
                      <a:r>
                        <a:rPr lang="uk-UA" dirty="0"/>
                        <a:t>(магістерський)</a:t>
                      </a:r>
                    </a:p>
                    <a:p>
                      <a:pPr algn="ctr"/>
                      <a:endParaRPr lang="uk-UA" dirty="0"/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Денна – </a:t>
                      </a:r>
                      <a:r>
                        <a:rPr lang="uk-UA" b="1" dirty="0"/>
                        <a:t>5159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Заочна – </a:t>
                      </a:r>
                      <a:r>
                        <a:rPr lang="uk-UA" b="1" dirty="0"/>
                        <a:t>1721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Денна – </a:t>
                      </a:r>
                      <a:r>
                        <a:rPr lang="uk-UA" b="1" dirty="0"/>
                        <a:t>2933</a:t>
                      </a:r>
                    </a:p>
                    <a:p>
                      <a:endParaRPr lang="uk-UA" dirty="0"/>
                    </a:p>
                    <a:p>
                      <a:r>
                        <a:rPr lang="uk-UA" dirty="0"/>
                        <a:t>Заочна – </a:t>
                      </a:r>
                      <a:r>
                        <a:rPr lang="uk-UA" b="1" dirty="0"/>
                        <a:t>1122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Денна – </a:t>
                      </a:r>
                      <a:r>
                        <a:rPr lang="uk-UA" b="1" dirty="0"/>
                        <a:t>56,9%</a:t>
                      </a:r>
                    </a:p>
                    <a:p>
                      <a:endParaRPr lang="uk-UA" b="1" dirty="0"/>
                    </a:p>
                    <a:p>
                      <a:r>
                        <a:rPr lang="uk-UA" b="0" dirty="0"/>
                        <a:t>Заочна</a:t>
                      </a:r>
                      <a:r>
                        <a:rPr lang="uk-UA" b="1" dirty="0"/>
                        <a:t> – 65,2%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496996"/>
                  </a:ext>
                </a:extLst>
              </a:tr>
              <a:tr h="1054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Третій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(</a:t>
                      </a:r>
                      <a:r>
                        <a:rPr lang="uk-UA" dirty="0" err="1"/>
                        <a:t>освітньо</a:t>
                      </a:r>
                      <a:r>
                        <a:rPr lang="uk-UA" dirty="0"/>
                        <a:t>-науковий)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  <a:p>
                      <a:pPr algn="ctr"/>
                      <a:r>
                        <a:rPr lang="uk-UA" b="1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  <a:p>
                      <a:pPr algn="ctr"/>
                      <a:r>
                        <a:rPr lang="uk-UA" b="1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  <a:p>
                      <a:pPr algn="ctr"/>
                      <a:r>
                        <a:rPr lang="uk-UA" b="1" dirty="0"/>
                        <a:t>83,7%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983260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D4F1F3D-1745-284B-4062-58BB64AD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9" y="493438"/>
            <a:ext cx="10515600" cy="62524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Залученість здобувачів до опитування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6D6E8C8-62D2-752E-F6C5-3D48C022C9ED}"/>
              </a:ext>
            </a:extLst>
          </p:cNvPr>
          <p:cNvSpPr txBox="1">
            <a:spLocks/>
          </p:cNvSpPr>
          <p:nvPr/>
        </p:nvSpPr>
        <p:spPr>
          <a:xfrm>
            <a:off x="3852154" y="6067869"/>
            <a:ext cx="6935822" cy="593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522</a:t>
            </a:r>
            <a:r>
              <a:rPr lang="uk-UA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журналами не було створено опитування</a:t>
            </a:r>
          </a:p>
        </p:txBody>
      </p:sp>
    </p:spTree>
    <p:extLst>
      <p:ext uri="{BB962C8B-B14F-4D97-AF65-F5344CB8AC3E}">
        <p14:creationId xmlns:p14="http://schemas.microsoft.com/office/powerpoint/2010/main" val="4247028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3B44BF-B631-4C35-15C9-102116BD6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A40C5C-0F46-14BA-917E-6007793F6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711"/>
            <a:ext cx="12192000" cy="36576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F9EB60-4E02-BDF0-23BB-3B9A6DE12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6" y="3845489"/>
            <a:ext cx="11132340" cy="2358237"/>
          </a:xfrm>
          <a:prstGeom prst="rect">
            <a:avLst/>
          </a:prstGeom>
        </p:spPr>
      </p:pic>
      <p:sp>
        <p:nvSpPr>
          <p:cNvPr id="7" name="Объект 7">
            <a:extLst>
              <a:ext uri="{FF2B5EF4-FFF2-40B4-BE49-F238E27FC236}">
                <a16:creationId xmlns:a16="http://schemas.microsoft.com/office/drawing/2014/main" id="{6ACD5143-2438-EE69-7B54-0BA680E0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51" y="512679"/>
            <a:ext cx="11765097" cy="67103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3A74F3-C6B4-C9EB-4C74-B1837BBC334E}"/>
              </a:ext>
            </a:extLst>
          </p:cNvPr>
          <p:cNvSpPr/>
          <p:nvPr/>
        </p:nvSpPr>
        <p:spPr>
          <a:xfrm>
            <a:off x="0" y="1487944"/>
            <a:ext cx="11931265" cy="536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 algn="just">
              <a:tabLst>
                <a:tab pos="18034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Деканам факультетів та завідувачам кафедр: </a:t>
            </a:r>
          </a:p>
          <a:p>
            <a:pPr marL="534988" indent="-174625" algn="just"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ЗАБЕЗПЕЧИТИ закриття цифрових журналів та створення о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питування за освітніми компонентами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сіма науково-педагогічними працівниками, що мали навантаження у ІІ семестрі 2024/2025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на платформі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KSU24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 31 червня 2025 року</a:t>
            </a:r>
          </a:p>
          <a:p>
            <a:pPr marL="622300" indent="-261938" algn="just"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 разі не створення НПП опитувань за вивченими освітніми компонентами у І та ІІ семестрах 2024/2025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РОЗГЛЯНУТИ МОЖЛИВІСТЬ ПЛАНУВАННЯ/ПЕРЕДАВАННЯ НАВАНТАЖЕННЯ за ОК іншим НПП</a:t>
            </a:r>
          </a:p>
          <a:p>
            <a:pPr marL="539750" indent="-539750" algn="just">
              <a:tabLst>
                <a:tab pos="180340" algn="l"/>
              </a:tabLst>
            </a:pPr>
            <a:endParaRPr lang="uk-UA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 indent="-358775" algn="just"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Керівниці відділу забезпечення якості освіти </a:t>
            </a:r>
            <a:r>
              <a:rPr lang="uk-UA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Черкашиній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Т.О.:</a:t>
            </a:r>
          </a:p>
          <a:p>
            <a:pPr marL="701675" lvl="0" indent="-342900" algn="just">
              <a:buFontTx/>
              <a:buChar char="-"/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ПРОКОНТРОЛЮВАТИ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закриття цифрових журналів та створення о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питування за освітніми компонентами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сіма науково-педагогічними працівниками, що мали навантаження у ІІ семестрі 2024/2025 </a:t>
            </a:r>
            <a:r>
              <a:rPr lang="uk-UA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на платформі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KSU24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 31 червня 2025 року</a:t>
            </a:r>
            <a:endParaRPr lang="uk-UA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1675" lvl="0" indent="-342900" algn="just">
              <a:buFontTx/>
              <a:buChar char="-"/>
              <a:tabLst>
                <a:tab pos="180340" algn="l"/>
              </a:tabLst>
            </a:pP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забезпечити оприлюднення результатів опитування здобувачів вищої освіти за освітніми компонентами І семестру 2024/2025 </a:t>
            </a:r>
            <a:r>
              <a:rPr lang="uk-UA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сторінці відділу забезпечення якості освіти </a:t>
            </a:r>
            <a:r>
              <a:rPr lang="uk-UA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вебсайту</a:t>
            </a:r>
            <a:r>
              <a:rPr lang="uk-UA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університету.</a:t>
            </a:r>
          </a:p>
          <a:p>
            <a:pPr marL="789750" indent="-285750" algn="just">
              <a:spcAft>
                <a:spcPts val="800"/>
              </a:spcAft>
              <a:buFontTx/>
              <a:buChar char="-"/>
              <a:tabLst>
                <a:tab pos="180340" algn="l"/>
              </a:tabLst>
            </a:pPr>
            <a:endParaRPr lang="uk-UA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indent="-36000" algn="just">
              <a:spcAft>
                <a:spcPts val="800"/>
              </a:spcAft>
              <a:tabLst>
                <a:tab pos="180340" algn="l"/>
              </a:tabLst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3C506-6E06-39B6-9B21-8989C1542C48}"/>
              </a:ext>
            </a:extLst>
          </p:cNvPr>
          <p:cNvSpPr txBox="1"/>
          <p:nvPr/>
        </p:nvSpPr>
        <p:spPr>
          <a:xfrm>
            <a:off x="5885234" y="7850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235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FB1299-1536-5243-8A1A-1B97B21E9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C0232FE-1380-E271-E988-3B7098612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F8665FA-F122-5235-9286-339C6810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9" y="493438"/>
            <a:ext cx="10515600" cy="62524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Журнали, за якими не було створено опитування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B420861-1DC7-931F-F40E-0CC7DF686A50}"/>
              </a:ext>
            </a:extLst>
          </p:cNvPr>
          <p:cNvSpPr txBox="1">
            <a:spLocks/>
          </p:cNvSpPr>
          <p:nvPr/>
        </p:nvSpPr>
        <p:spPr>
          <a:xfrm>
            <a:off x="3852154" y="6067869"/>
            <a:ext cx="6935822" cy="593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uk-UA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DC15733-0345-3380-4266-587ACEB8B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88810"/>
              </p:ext>
            </p:extLst>
          </p:nvPr>
        </p:nvGraphicFramePr>
        <p:xfrm>
          <a:off x="1118681" y="1203960"/>
          <a:ext cx="10068128" cy="48639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7032">
                  <a:extLst>
                    <a:ext uri="{9D8B030D-6E8A-4147-A177-3AD203B41FA5}">
                      <a16:colId xmlns:a16="http://schemas.microsoft.com/office/drawing/2014/main" val="2204066727"/>
                    </a:ext>
                  </a:extLst>
                </a:gridCol>
                <a:gridCol w="2298159">
                  <a:extLst>
                    <a:ext uri="{9D8B030D-6E8A-4147-A177-3AD203B41FA5}">
                      <a16:colId xmlns:a16="http://schemas.microsoft.com/office/drawing/2014/main" val="3507578981"/>
                    </a:ext>
                  </a:extLst>
                </a:gridCol>
                <a:gridCol w="2735905">
                  <a:extLst>
                    <a:ext uri="{9D8B030D-6E8A-4147-A177-3AD203B41FA5}">
                      <a16:colId xmlns:a16="http://schemas.microsoft.com/office/drawing/2014/main" val="17899595"/>
                    </a:ext>
                  </a:extLst>
                </a:gridCol>
                <a:gridCol w="2517032">
                  <a:extLst>
                    <a:ext uri="{9D8B030D-6E8A-4147-A177-3AD203B41FA5}">
                      <a16:colId xmlns:a16="http://schemas.microsoft.com/office/drawing/2014/main" val="3296081928"/>
                    </a:ext>
                  </a:extLst>
                </a:gridCol>
              </a:tblGrid>
              <a:tr h="71594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Лекційні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Семінарські/практичні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587036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/>
                        <a:t>МФ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267677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/>
                        <a:t>ФБГЕ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48258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/>
                        <a:t>ФКНФМ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891471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/>
                        <a:t>ФФВС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109704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/>
                        <a:t>ПФ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382741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/>
                        <a:t>ФУІФЖ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899768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/>
                        <a:t>ФБІП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414808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/>
                        <a:t>ФКМ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478724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/>
                        <a:t>ФПІС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638331"/>
                  </a:ext>
                </a:extLst>
              </a:tr>
              <a:tr h="414796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Всього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/>
                        <a:t>522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758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36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A8A632-053B-9AB5-70E6-38E663123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2FAEFEA1-0666-9E8D-A343-9E27A5712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B253-BAE0-9C10-C68D-F791365AF351}"/>
              </a:ext>
            </a:extLst>
          </p:cNvPr>
          <p:cNvSpPr txBox="1"/>
          <p:nvPr/>
        </p:nvSpPr>
        <p:spPr>
          <a:xfrm>
            <a:off x="1385082" y="611057"/>
            <a:ext cx="9563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Динаміка відсотка залучення здобувачів до опитування</a:t>
            </a:r>
            <a:endParaRPr lang="uk-UA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394BD9E-1942-7687-3951-D66DD2F87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600181"/>
              </p:ext>
            </p:extLst>
          </p:nvPr>
        </p:nvGraphicFramePr>
        <p:xfrm>
          <a:off x="924126" y="1273027"/>
          <a:ext cx="11001983" cy="522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723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першого (бакалаврського)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67EAB75-F6CF-64C7-372F-0E426C17A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45591"/>
              </p:ext>
            </p:extLst>
          </p:nvPr>
        </p:nvGraphicFramePr>
        <p:xfrm>
          <a:off x="359924" y="1481826"/>
          <a:ext cx="11577518" cy="4948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63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DFDC24-3E26-95CE-77C0-3F896CDDE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297D5CE1-9496-DA8D-5179-A83C7B2F7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C7127-8AC1-1303-BA3D-4EC640F64888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(бакалаврський) рівень вищої освіти 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D1356C-4D79-FFEF-8804-81397E05D619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2924459-66D2-4370-EEC8-043788F2E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631235"/>
              </p:ext>
            </p:extLst>
          </p:nvPr>
        </p:nvGraphicFramePr>
        <p:xfrm>
          <a:off x="315687" y="827314"/>
          <a:ext cx="10896598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80C5A4-FB57-6B48-3AFC-B2135B48BB29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351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першого (бакалаврського)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4DDEB12-C22C-9054-FE0C-5B3F89A17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305784"/>
              </p:ext>
            </p:extLst>
          </p:nvPr>
        </p:nvGraphicFramePr>
        <p:xfrm>
          <a:off x="578365" y="1245871"/>
          <a:ext cx="11091665" cy="500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728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D6D90-FDC5-7DAA-74F6-B5BB53153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72D8F03-EE20-6623-53C5-4DFA1282E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FC75C-537D-1F99-B96C-8DC169CEDF71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(бакалаврський) рівень вищої освіти 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C3D2B0-3B47-7449-D3A9-61D1A00C2B8E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3416FB6-4F28-E1D9-F800-0DBAE88BDA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424815"/>
              </p:ext>
            </p:extLst>
          </p:nvPr>
        </p:nvGraphicFramePr>
        <p:xfrm>
          <a:off x="315686" y="827314"/>
          <a:ext cx="11549743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AA9EE7-269A-A791-5D5A-5B272F28A324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538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другого (магістерського)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C9FAB25-A3BF-B871-07DF-1A1BF51AB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322322"/>
              </p:ext>
            </p:extLst>
          </p:nvPr>
        </p:nvGraphicFramePr>
        <p:xfrm>
          <a:off x="475223" y="1298945"/>
          <a:ext cx="11548509" cy="497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9121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1285C"/>
      </a:dk1>
      <a:lt1>
        <a:srgbClr val="FFFFFF"/>
      </a:lt1>
      <a:dk2>
        <a:srgbClr val="003E75"/>
      </a:dk2>
      <a:lt2>
        <a:srgbClr val="F6E342"/>
      </a:lt2>
      <a:accent1>
        <a:srgbClr val="0058A8"/>
      </a:accent1>
      <a:accent2>
        <a:srgbClr val="3FA9F5"/>
      </a:accent2>
      <a:accent3>
        <a:srgbClr val="F6E342"/>
      </a:accent3>
      <a:accent4>
        <a:srgbClr val="75BDFF"/>
      </a:accent4>
      <a:accent5>
        <a:srgbClr val="6B6B6B"/>
      </a:accent5>
      <a:accent6>
        <a:srgbClr val="414141"/>
      </a:accent6>
      <a:hlink>
        <a:srgbClr val="FFFFFF"/>
      </a:hlink>
      <a:folHlink>
        <a:srgbClr val="FFFFFF"/>
      </a:folHlink>
    </a:clrScheme>
    <a:fontScheme name="KSU Ukraine">
      <a:majorFont>
        <a:latin typeface="Helvetica Bold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7301</TotalTime>
  <Words>812</Words>
  <Application>Microsoft Office PowerPoint</Application>
  <PresentationFormat>Широкий екран</PresentationFormat>
  <Paragraphs>168</Paragraphs>
  <Slides>20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Helvetica</vt:lpstr>
      <vt:lpstr>Helvetica Bold</vt:lpstr>
      <vt:lpstr>Times New Roman</vt:lpstr>
      <vt:lpstr>Тема Office</vt:lpstr>
      <vt:lpstr>Про результати опитування здобувачів  першого (бакалаврського), другого (магістерського) та третього (освітньо-наукового) рівнів вищої освіти  денної, заочної та вечірньої форм навчання за освітніми компонентами І семестру 2024/2025 навчального року   </vt:lpstr>
      <vt:lpstr>Залученість здобувачів до опитування</vt:lpstr>
      <vt:lpstr>Журнали, за якими не було створено опитування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Проєкт рішення:</vt:lpstr>
      <vt:lpstr>Проєкт рішення: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Головна тема презентації на 2 строчки</dc:title>
  <dc:creator>Учетная запись Майкрософт</dc:creator>
  <cp:lastModifiedBy>Черкашина Тетяна Олександрівна</cp:lastModifiedBy>
  <cp:revision>232</cp:revision>
  <dcterms:created xsi:type="dcterms:W3CDTF">2022-07-21T13:42:41Z</dcterms:created>
  <dcterms:modified xsi:type="dcterms:W3CDTF">2025-05-21T19:26:07Z</dcterms:modified>
</cp:coreProperties>
</file>