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2"/>
  </p:notesMasterIdLst>
  <p:sldIdLst>
    <p:sldId id="256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65" r:id="rId1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4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0337D-1B4E-4049-B458-074677CDDC87}" type="datetimeFigureOut">
              <a:rPr lang="uk-UA" smtClean="0"/>
              <a:t>18.10.2024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C540B-1E6A-45CA-BE6C-17637AD6428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3641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934677"/>
            <a:ext cx="6858000" cy="99140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05275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3718-5FCE-453C-9ECB-A65A44DBF0B4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163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C9683-07A4-4392-9A65-1D327A5257AC}" type="datetime1">
              <a:rPr lang="uk-UA" smtClean="0"/>
              <a:t>18.10.2024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5248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E9B23-6069-467B-95BA-C9C7AAFE5554}" type="datetime1">
              <a:rPr lang="uk-UA" smtClean="0"/>
              <a:t>18.10.2024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429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CB62-F6E6-4547-A221-0019A3E92898}" type="datetime1">
              <a:rPr lang="uk-UA" smtClean="0"/>
              <a:t>18.10.2024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2146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3AD0-6AF4-4A5C-A3A7-97C5F3D4029C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684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80B8-AB51-4A55-AFEB-9D9158278CE2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3059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ий слайд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934677"/>
            <a:ext cx="6858000" cy="99140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05275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D75F-92A7-4914-A5C4-6CC2F0DCAEDB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354097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3058" y="131806"/>
            <a:ext cx="4950941" cy="8402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3CE6-C57D-4AAE-B1E8-3A44359C22CE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7695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і об’єкт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31806"/>
            <a:ext cx="7886700" cy="8402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D75F-92A7-4914-A5C4-6CC2F0DCAEDB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0977472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і об’єкт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31806"/>
            <a:ext cx="7886700" cy="8402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D75F-92A7-4914-A5C4-6CC2F0DCAEDB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5972275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1331845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AA10-CE6D-4A42-A4C8-84C175B44233}" type="datetime1">
              <a:rPr lang="uk-UA" smtClean="0"/>
              <a:t>18.10.2024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9511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F1E1C-F2AF-4EF7-961D-AD6D2434BDF9}" type="datetime1">
              <a:rPr lang="uk-UA" smtClean="0"/>
              <a:t>18.10.2024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0191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011" y="365126"/>
            <a:ext cx="733853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36D4-880F-42C9-AB2D-9C51762F5229}" type="datetime1">
              <a:rPr lang="uk-UA" smtClean="0"/>
              <a:t>18.10.2024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6649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900D-531C-440B-9B23-109B1B624B43}" type="datetime1">
              <a:rPr lang="uk-UA" smtClean="0"/>
              <a:t>18.10.2024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465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4486" y="365126"/>
            <a:ext cx="73208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 smtClean="0"/>
              <a:t>Редагувати стиль зразка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1D75F-92A7-4914-A5C4-6CC2F0DCAEDB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uk-UA" smtClean="0"/>
              <a:t>ПІБ доповідача, посада</a:t>
            </a:r>
            <a:endParaRPr lang="uk-UA" dirty="0"/>
          </a:p>
        </p:txBody>
      </p:sp>
      <p:cxnSp>
        <p:nvCxnSpPr>
          <p:cNvPr id="8" name="Пряма сполучна лінія 7"/>
          <p:cNvCxnSpPr/>
          <p:nvPr/>
        </p:nvCxnSpPr>
        <p:spPr>
          <a:xfrm>
            <a:off x="628650" y="6266046"/>
            <a:ext cx="7886700" cy="0"/>
          </a:xfrm>
          <a:prstGeom prst="line">
            <a:avLst/>
          </a:prstGeom>
          <a:ln>
            <a:solidFill>
              <a:srgbClr val="019AA8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1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Ezarion" panose="00000500000000000000" pitchFamily="2" charset="-5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Ezarion Light" panose="00000400000000000000" pitchFamily="2" charset="-52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zarion Light" panose="00000400000000000000" pitchFamily="2" charset="-52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Ezarion Light" panose="00000400000000000000" pitchFamily="2" charset="-52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zarion Light" panose="00000400000000000000" pitchFamily="2" charset="-52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zarion Light" panose="00000400000000000000" pitchFamily="2" charset="-52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279" y="2068082"/>
            <a:ext cx="8810714" cy="1739536"/>
          </a:xfrm>
        </p:spPr>
        <p:txBody>
          <a:bodyPr>
            <a:noAutofit/>
          </a:bodyPr>
          <a:lstStyle/>
          <a:p>
            <a:r>
              <a:rPr lang="uk-UA" sz="2800" dirty="0"/>
              <a:t>Роль університетських бібліотек в перетворенні відкритої науки на реальність (досвід Київського столичного університету імені Бориса </a:t>
            </a:r>
            <a:r>
              <a:rPr lang="uk-UA" sz="2800" dirty="0" smtClean="0"/>
              <a:t>Грінченка)</a:t>
            </a:r>
            <a:endParaRPr lang="uk-UA" sz="28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905427" y="4472744"/>
            <a:ext cx="4907423" cy="165576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uk-UA" b="1" i="1" dirty="0"/>
              <a:t>Тимофєєва</a:t>
            </a:r>
            <a:r>
              <a:rPr lang="ru-RU" dirty="0"/>
              <a:t> </a:t>
            </a:r>
            <a:r>
              <a:rPr lang="uk-UA" b="1" i="1" dirty="0"/>
              <a:t> Галина </a:t>
            </a:r>
            <a:r>
              <a:rPr lang="uk-UA" b="1" i="1" dirty="0" smtClean="0"/>
              <a:t>Вікторівна</a:t>
            </a:r>
            <a:endParaRPr lang="en-US" b="1" i="1" dirty="0"/>
          </a:p>
          <a:p>
            <a:pPr algn="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молодший науковий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столичного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Грінченка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D826-FFC4-4090-A012-4DD2195F5244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10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65018" y="2410057"/>
            <a:ext cx="7958397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/>
              <a:t>ДЯКУЮ ЗА УВАГУ!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177063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08112" y="1714529"/>
            <a:ext cx="7886700" cy="3532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/>
              <a:t>Відкрита наука (</a:t>
            </a:r>
            <a:r>
              <a:rPr lang="en-US" b="1" dirty="0"/>
              <a:t>Open Science) </a:t>
            </a:r>
            <a:r>
              <a:rPr lang="en-US" dirty="0"/>
              <a:t>– </a:t>
            </a:r>
            <a:r>
              <a:rPr lang="uk-UA" dirty="0"/>
              <a:t>це сучасний підхід до проведення наукових досліджень і поширення знань прозоро та спільно. Саме оперування даними допомагає подолати розрив у знаннях за допомогою технологій та інновацій, а також полегшує людям залучення до науки та проведення досліджень.</a:t>
            </a:r>
          </a:p>
          <a:p>
            <a:pPr marL="0" indent="0">
              <a:buNone/>
            </a:pPr>
            <a:r>
              <a:rPr lang="uk-UA" dirty="0"/>
              <a:t>Відкрита наука розширює можливості для розвитку науки, виявляючи прогалини та проблеми попередніх досліджень і обмінюючись інформацією та знаннями між науковцями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4FB8A-9799-4229-AE2E-177DE8EFF2C6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935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Складники відкритої </a:t>
            </a:r>
            <a:r>
              <a:rPr lang="uk-UA" dirty="0" smtClean="0"/>
              <a:t>науки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dirty="0" smtClean="0"/>
              <a:t>ВІДКРИТИЙ ДОСТУП (</a:t>
            </a:r>
            <a:r>
              <a:rPr lang="en-US" dirty="0"/>
              <a:t>Open </a:t>
            </a:r>
            <a:r>
              <a:rPr lang="en-US" dirty="0" err="1"/>
              <a:t>Acess</a:t>
            </a:r>
            <a:r>
              <a:rPr lang="ru-RU" dirty="0"/>
              <a:t>) 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3CE6-C57D-4AAE-B1E8-3A44359C22CE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97" y="1683543"/>
            <a:ext cx="6743700" cy="885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98" y="3280846"/>
            <a:ext cx="8017119" cy="10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5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вмісту 6"/>
          <p:cNvSpPr>
            <a:spLocks noGrp="1"/>
          </p:cNvSpPr>
          <p:nvPr>
            <p:ph idx="1"/>
          </p:nvPr>
        </p:nvSpPr>
        <p:spPr>
          <a:xfrm>
            <a:off x="549519" y="1377218"/>
            <a:ext cx="7886700" cy="425206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Доступ до інформаційних </a:t>
            </a:r>
            <a:r>
              <a:rPr lang="uk-UA" dirty="0" smtClean="0"/>
              <a:t>ресурсів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D75F-92A7-4914-A5C4-6CC2F0DCAEDB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Складники відкритої </a:t>
            </a:r>
            <a:r>
              <a:rPr lang="uk-UA" dirty="0" smtClean="0"/>
              <a:t>науки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dirty="0" smtClean="0"/>
              <a:t>ВІДКРИТИЙ ДОСТУП (</a:t>
            </a:r>
            <a:r>
              <a:rPr lang="en-US" dirty="0"/>
              <a:t>Open </a:t>
            </a:r>
            <a:r>
              <a:rPr lang="en-US" dirty="0" err="1"/>
              <a:t>Acess</a:t>
            </a:r>
            <a:r>
              <a:rPr lang="ru-RU" dirty="0"/>
              <a:t>) </a:t>
            </a:r>
            <a:endParaRPr lang="uk-UA" dirty="0"/>
          </a:p>
        </p:txBody>
      </p:sp>
      <p:pic>
        <p:nvPicPr>
          <p:cNvPr id="1026" name="Picture 2" descr="small R4L 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65681"/>
            <a:ext cx="3141540" cy="101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842" y="2054928"/>
            <a:ext cx="3257550" cy="1809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179" y="3649628"/>
            <a:ext cx="3028950" cy="12763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4161047"/>
            <a:ext cx="2719755" cy="152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4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D75F-92A7-4914-A5C4-6CC2F0DCAEDB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Складники відкритої </a:t>
            </a:r>
            <a:r>
              <a:rPr lang="uk-UA" dirty="0" smtClean="0"/>
              <a:t>науки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dirty="0" smtClean="0"/>
              <a:t>ВІДКРИТІ ДАНІ  </a:t>
            </a:r>
            <a:r>
              <a:rPr lang="uk-UA" dirty="0"/>
              <a:t>(</a:t>
            </a:r>
            <a:r>
              <a:rPr lang="en-US" dirty="0"/>
              <a:t>Open Data</a:t>
            </a:r>
            <a:r>
              <a:rPr lang="ru-RU" dirty="0" smtClean="0"/>
              <a:t>)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40" y="1115087"/>
            <a:ext cx="4882008" cy="39349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32" y="4703931"/>
            <a:ext cx="6917738" cy="15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D75F-92A7-4914-A5C4-6CC2F0DCAEDB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Складники відкритої </a:t>
            </a:r>
            <a:r>
              <a:rPr lang="uk-UA" dirty="0" smtClean="0"/>
              <a:t>науки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dirty="0" smtClean="0"/>
              <a:t>ВІДКРИТА ЕКСПЕРТНА ОЦІНКА</a:t>
            </a:r>
            <a:r>
              <a:rPr lang="uk-UA" dirty="0"/>
              <a:t> (</a:t>
            </a:r>
            <a:r>
              <a:rPr lang="en-US" dirty="0"/>
              <a:t>Open </a:t>
            </a:r>
            <a:r>
              <a:rPr lang="en-US" dirty="0" err="1"/>
              <a:t>Rewiew</a:t>
            </a:r>
            <a:r>
              <a:rPr lang="uk-UA" dirty="0"/>
              <a:t>)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97" y="1162051"/>
            <a:ext cx="3897149" cy="25980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56" y="3310920"/>
            <a:ext cx="4973652" cy="279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D75F-92A7-4914-A5C4-6CC2F0DCAEDB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94004" y="131806"/>
            <a:ext cx="8964537" cy="84026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Складники відкритої </a:t>
            </a:r>
            <a:r>
              <a:rPr lang="uk-UA" dirty="0" smtClean="0"/>
              <a:t>науки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dirty="0" smtClean="0"/>
              <a:t>ВІДКРИТІ ОСВІТНІ РЕСУРСИ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dirty="0" smtClean="0"/>
              <a:t>(</a:t>
            </a:r>
            <a:r>
              <a:rPr lang="en-US" dirty="0"/>
              <a:t>Open Educational Resources</a:t>
            </a:r>
            <a:r>
              <a:rPr lang="uk-UA" dirty="0" smtClean="0"/>
              <a:t>)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62" y="1145136"/>
            <a:ext cx="2235676" cy="50722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261" y="1111010"/>
            <a:ext cx="2460357" cy="15809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141" y="1242567"/>
            <a:ext cx="3581400" cy="12763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511" y="2729637"/>
            <a:ext cx="2014849" cy="20148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284" y="2489433"/>
            <a:ext cx="3556829" cy="20177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359" y="4576826"/>
            <a:ext cx="3993377" cy="15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D75F-92A7-4914-A5C4-6CC2F0DCAEDB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94004" y="131806"/>
            <a:ext cx="8964537" cy="840260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Складники відкритої </a:t>
            </a:r>
            <a:r>
              <a:rPr lang="uk-UA" dirty="0" smtClean="0"/>
              <a:t>науки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dirty="0" smtClean="0"/>
              <a:t>ВІДКРИТИЙ КОД</a:t>
            </a:r>
            <a:r>
              <a:rPr lang="en-US" dirty="0" smtClean="0"/>
              <a:t> </a:t>
            </a:r>
            <a:r>
              <a:rPr lang="en-US" dirty="0"/>
              <a:t>(Open Source Software)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052" y="1176515"/>
            <a:ext cx="6100758" cy="502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5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D75F-92A7-4914-A5C4-6CC2F0DCAEDB}" type="datetime1">
              <a:rPr lang="uk-UA" smtClean="0"/>
              <a:t>18.10.2024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ПІБ доповідача, посада</a:t>
            </a:r>
            <a:endParaRPr lang="uk-UA" dirty="0"/>
          </a:p>
        </p:txBody>
      </p:sp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94004" y="131806"/>
            <a:ext cx="8964537" cy="840260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Складники відкритої </a:t>
            </a:r>
            <a:r>
              <a:rPr lang="uk-UA" dirty="0" smtClean="0"/>
              <a:t>науки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dirty="0" smtClean="0"/>
              <a:t>ГРОМАДЯНСЬКА НАУКА</a:t>
            </a:r>
            <a:r>
              <a:rPr lang="uk-UA" dirty="0"/>
              <a:t> </a:t>
            </a:r>
            <a:r>
              <a:rPr lang="en-US" dirty="0"/>
              <a:t>(Citizen Science)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7683"/>
          <a:stretch/>
        </p:blipFill>
        <p:spPr>
          <a:xfrm>
            <a:off x="94004" y="1216574"/>
            <a:ext cx="8518778" cy="19197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248525"/>
            <a:ext cx="7788957" cy="27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_корпоративна 4Х3-0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ія1" id="{D2B7FA68-E592-456C-9548-F9283FE79AFC}" vid="{797A84EC-A147-4BEC-B567-43CC11756892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template_4Х3</Template>
  <TotalTime>136</TotalTime>
  <Words>161</Words>
  <Application>Microsoft Office PowerPoint</Application>
  <PresentationFormat>Екран (4:3)</PresentationFormat>
  <Paragraphs>35</Paragraphs>
  <Slides>10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6" baseType="lpstr">
      <vt:lpstr>Arial</vt:lpstr>
      <vt:lpstr>Calibri</vt:lpstr>
      <vt:lpstr>Ezarion</vt:lpstr>
      <vt:lpstr>Ezarion Light</vt:lpstr>
      <vt:lpstr>Times New Roman</vt:lpstr>
      <vt:lpstr>Тема_корпоративна 4Х3-01</vt:lpstr>
      <vt:lpstr>Роль університетських бібліотек в перетворенні відкритої науки на реальність (досвід Київського столичного університету імені Бориса Грінченка)</vt:lpstr>
      <vt:lpstr>Презентація PowerPoint</vt:lpstr>
      <vt:lpstr>Складники відкритої науки ВІДКРИТИЙ ДОСТУП (Open Acess) </vt:lpstr>
      <vt:lpstr>Складники відкритої науки ВІДКРИТИЙ ДОСТУП (Open Acess) </vt:lpstr>
      <vt:lpstr>Складники відкритої науки ВІДКРИТІ ДАНІ  (Open Data)</vt:lpstr>
      <vt:lpstr>Складники відкритої науки ВІДКРИТА ЕКСПЕРТНА ОЦІНКА (Open Rewiew)</vt:lpstr>
      <vt:lpstr>Складники відкритої науки ВІДКРИТІ ОСВІТНІ РЕСУРСИ  (Open Educational Resources)</vt:lpstr>
      <vt:lpstr>Складники відкритої науки ВІДКРИТИЙ КОД (Open Source Software)</vt:lpstr>
      <vt:lpstr>Складники відкритої науки ГРОМАДЯНСЬКА НАУКА (Citizen Science)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університетських бібліотек в перетворенні відкритої науки на реальність (досвід Київського столичного університету імені Бориса Грінченка)</dc:title>
  <dc:creator>adm</dc:creator>
  <cp:lastModifiedBy>adm</cp:lastModifiedBy>
  <cp:revision>4</cp:revision>
  <dcterms:created xsi:type="dcterms:W3CDTF">2024-10-18T08:53:37Z</dcterms:created>
  <dcterms:modified xsi:type="dcterms:W3CDTF">2024-10-18T11:09:42Z</dcterms:modified>
</cp:coreProperties>
</file>