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60" r:id="rId4"/>
    <p:sldId id="262" r:id="rId5"/>
    <p:sldId id="259" r:id="rId6"/>
    <p:sldId id="263" r:id="rId7"/>
    <p:sldId id="261" r:id="rId8"/>
    <p:sldId id="264" r:id="rId9"/>
    <p:sldId id="265" r:id="rId10"/>
    <p:sldId id="269" r:id="rId11"/>
    <p:sldId id="270" r:id="rId12"/>
    <p:sldId id="271" r:id="rId13"/>
    <p:sldId id="272" r:id="rId14"/>
    <p:sldId id="268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F9D00-A27F-4853-ACC8-B48EAB623011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21EC1-610D-4B80-8A22-6DA793A9F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21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21EC1-610D-4B80-8A22-6DA793A9FE3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785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875-75C8-4B36-AD18-05DB946D99F7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67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A72C3-623A-4CC4-81A8-C0E15B33516C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14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FE64-3C3C-4806-8E3B-726555177AD9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5643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36AC3-3AB9-458E-BA81-3DA2B4174EF1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164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9585E-58D5-4CFE-9282-03C50B17D7C1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99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F2F04-52E6-4B0E-A154-5B6AD6B379EC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967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96E8D-BA02-43A6-90D2-1B6E784BD6EE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842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488F-FE55-445E-819D-868B4CB77E70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7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332A-5B18-40FE-A40E-F9A9FE6B0811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1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CDB7-6647-4B0C-8375-E41ED68A13A6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0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3B11-4E47-4A36-A449-2467D711B1CF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0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B1C6-1D99-482D-89AD-4994EBCE27C5}" type="datetime1">
              <a:rPr lang="ru-RU" smtClean="0"/>
              <a:t>30.04.2020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28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648B8-0E93-4F0D-BA95-D901E818B42D}" type="datetime1">
              <a:rPr lang="ru-RU" smtClean="0"/>
              <a:t>30.04.2020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70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4E3F-C0CB-4B2F-B21B-9A46AD585B85}" type="datetime1">
              <a:rPr lang="ru-RU" smtClean="0"/>
              <a:t>30.04.2020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94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6E611-AC04-4213-99FA-929E434E3BC8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3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25A58-D60F-40FC-96F5-24575D1AADA2}" type="datetime1">
              <a:rPr lang="ru-RU" smtClean="0"/>
              <a:t>30.04.2020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40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F75EC-AA94-48FB-8948-132B7AA92B6A}" type="datetime1">
              <a:rPr lang="ru-RU" smtClean="0"/>
              <a:t>30.04.2020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7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31714" y="404664"/>
            <a:ext cx="7968603" cy="1686717"/>
          </a:xfrm>
        </p:spPr>
        <p:txBody>
          <a:bodyPr>
            <a:noAutofit/>
          </a:bodyPr>
          <a:lstStyle/>
          <a:p>
            <a:r>
              <a:rPr lang="uk-UA" sz="3600" dirty="0" smtClean="0"/>
              <a:t>Лабораторна робота </a:t>
            </a:r>
            <a:r>
              <a:rPr lang="uk-UA" sz="3600" dirty="0"/>
              <a:t>№17. </a:t>
            </a:r>
            <a:r>
              <a:rPr lang="uk-UA" sz="3600" b="1" dirty="0"/>
              <a:t> Ріст кореня і стебла  (частина 1): як ростуть проростки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2525170"/>
            <a:ext cx="7560840" cy="759814"/>
          </a:xfrm>
        </p:spPr>
        <p:txBody>
          <a:bodyPr>
            <a:noAutofit/>
          </a:bodyPr>
          <a:lstStyle/>
          <a:p>
            <a:r>
              <a:rPr lang="uk-UA" sz="2200" b="1" dirty="0" smtClean="0">
                <a:solidFill>
                  <a:schemeClr val="tx2"/>
                </a:solidFill>
              </a:rPr>
              <a:t>Мета: </a:t>
            </a:r>
            <a:r>
              <a:rPr lang="uk-UA" sz="2200" b="1" dirty="0">
                <a:solidFill>
                  <a:schemeClr val="tx2"/>
                </a:solidFill>
              </a:rPr>
              <a:t>Набути навички визначення зони росту пагону і кореня проростків вищих </a:t>
            </a:r>
            <a:r>
              <a:rPr lang="uk-UA" sz="2200" b="1" dirty="0" smtClean="0">
                <a:solidFill>
                  <a:schemeClr val="tx2"/>
                </a:solidFill>
              </a:rPr>
              <a:t>рослин</a:t>
            </a:r>
            <a:endParaRPr lang="ru-RU" sz="22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53492" y="3821655"/>
            <a:ext cx="7296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i="1" dirty="0"/>
              <a:t>Завдання 1. </a:t>
            </a:r>
            <a:r>
              <a:rPr lang="uk-UA" sz="2000" b="1" dirty="0"/>
              <a:t>Визначення зон росту кореня проростка методом нанесення </a:t>
            </a:r>
            <a:r>
              <a:rPr lang="uk-UA" sz="2000" b="1" dirty="0" smtClean="0"/>
              <a:t>позначок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393414" y="4894666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i="1" dirty="0"/>
              <a:t>Завдання 2</a:t>
            </a:r>
            <a:r>
              <a:rPr lang="uk-UA" sz="2000" dirty="0"/>
              <a:t>. </a:t>
            </a:r>
            <a:r>
              <a:rPr lang="uk-UA" sz="2000" b="1" dirty="0"/>
              <a:t>Визначення зон росту стебла проростка методом нанесення </a:t>
            </a:r>
            <a:r>
              <a:rPr lang="uk-UA" sz="2000" b="1" dirty="0" smtClean="0"/>
              <a:t>позначок</a:t>
            </a:r>
            <a:endParaRPr lang="ru-RU" sz="20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fld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182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75656" y="143964"/>
            <a:ext cx="7560840" cy="1008944"/>
          </a:xfrm>
        </p:spPr>
        <p:txBody>
          <a:bodyPr>
            <a:normAutofit/>
          </a:bodyPr>
          <a:lstStyle/>
          <a:p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2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зон росту стебла проростка методом нанесення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позначок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10</a:t>
            </a:fld>
            <a:endParaRPr lang="ru-RU" b="1" dirty="0"/>
          </a:p>
        </p:txBody>
      </p:sp>
      <p:sp>
        <p:nvSpPr>
          <p:cNvPr id="11" name="Объект 7"/>
          <p:cNvSpPr txBox="1">
            <a:spLocks/>
          </p:cNvSpPr>
          <p:nvPr/>
        </p:nvSpPr>
        <p:spPr>
          <a:xfrm>
            <a:off x="1259632" y="1197167"/>
            <a:ext cx="7632848" cy="15837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Для даного досліду необхідно проростити насіння соняшника або квасолі до другої стадії проростання. Проростки придатні для дослідження на тій стадії, коли епікотиль достатньо видовжений, але верхівкова брунечка не розкрилась, і сім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ядолі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не відокремлені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843297"/>
            <a:ext cx="4593325" cy="3744804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843297"/>
            <a:ext cx="1820706" cy="3719602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164466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11</a:t>
            </a:fld>
            <a:endParaRPr lang="ru-RU" b="1" dirty="0"/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02204" y="787783"/>
            <a:ext cx="3384376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підсім’ядольне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коліно проростків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слід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нанести позначки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гелевою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ручкою через кожні 2 мм, починаючи від кореневої шийки. Перед цим – субстрат зволожують водою.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 маркуванні паростки – не виймають з ємкості, в якій їх пророщували!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Для відмірювання відстані між позначками рекомендовано скористатись лінійкою або рулеткою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98584"/>
            <a:ext cx="4176463" cy="5006680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23797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410" y="5733256"/>
            <a:ext cx="7813376" cy="864096"/>
          </a:xfrm>
        </p:spPr>
        <p:txBody>
          <a:bodyPr>
            <a:normAutofit/>
          </a:bodyPr>
          <a:lstStyle/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Проростки з позначками на 24 години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слід поставити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темну шафу (або термостат при температурі 20-25°С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12</a:t>
            </a:fld>
            <a:endParaRPr lang="ru-RU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818" y="970345"/>
            <a:ext cx="5040560" cy="4534350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415749" y="256261"/>
            <a:ext cx="71886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Марковані проростки виглядають приблизно так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83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13</a:t>
            </a:fld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951182"/>
            <a:ext cx="5976664" cy="5536823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6" name="Объект 7"/>
          <p:cNvSpPr txBox="1">
            <a:spLocks/>
          </p:cNvSpPr>
          <p:nvPr/>
        </p:nvSpPr>
        <p:spPr>
          <a:xfrm>
            <a:off x="1628996" y="388186"/>
            <a:ext cx="727280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24 години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проростки виглядають приблизно так</a:t>
            </a:r>
            <a:endParaRPr lang="ru-RU" sz="19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633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73065" y="147338"/>
            <a:ext cx="7730683" cy="1005570"/>
          </a:xfrm>
        </p:spPr>
        <p:txBody>
          <a:bodyPr>
            <a:noAutofit/>
          </a:bodyPr>
          <a:lstStyle/>
          <a:p>
            <a:r>
              <a:rPr lang="uk-U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</a:t>
            </a:r>
            <a:r>
              <a:rPr lang="uk-UA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виконання (початок)</a:t>
            </a:r>
            <a:endParaRPr lang="ru-RU" sz="30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373065" y="1340768"/>
            <a:ext cx="7231384" cy="4840014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Проростити насіння соняшника або квасолі до другої стадії (див. слайд 10)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На п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яти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проростках нанести позначки по 2 мм на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підсім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ядольні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коліна, залишити на 24 години (максимум 48 годин)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Відокремити проростки від субстрату, провести повторні заміри відстані між позначками, починаючи від кореневої шийки. Результати заміру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внести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в таблицю, аналогічну таблиці на слайді№7</a:t>
            </a:r>
          </a:p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Розрахувати приріст для кожної позначки всіх піддослідних проростків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соняшника (квасолі)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(початкова відстань між всіма поділками складала 2 мм) Результати вимірів записати в таблицю, наведену в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зошиті (завдання №2)</a:t>
            </a:r>
            <a:endParaRPr lang="uk-UA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uk-UA" sz="2000" dirty="0" smtClean="0"/>
          </a:p>
          <a:p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14</a:t>
            </a:fld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2347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15</a:t>
            </a:fld>
            <a:endParaRPr lang="ru-RU" b="1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373065" y="147338"/>
            <a:ext cx="7730683" cy="1005570"/>
          </a:xfrm>
        </p:spPr>
        <p:txBody>
          <a:bodyPr>
            <a:noAutofit/>
          </a:bodyPr>
          <a:lstStyle/>
          <a:p>
            <a:r>
              <a:rPr lang="uk-UA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</a:t>
            </a:r>
            <a:r>
              <a:rPr lang="uk-UA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виконання (закінчення)</a:t>
            </a:r>
            <a:endParaRPr lang="ru-RU" sz="3000" dirty="0"/>
          </a:p>
        </p:txBody>
      </p:sp>
      <p:sp>
        <p:nvSpPr>
          <p:cNvPr id="6" name="Объект 3"/>
          <p:cNvSpPr>
            <a:spLocks noGrp="1"/>
          </p:cNvSpPr>
          <p:nvPr>
            <p:ph idx="1"/>
          </p:nvPr>
        </p:nvSpPr>
        <p:spPr>
          <a:xfrm>
            <a:off x="1373065" y="1556792"/>
            <a:ext cx="7231383" cy="3744416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Розрахувати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середнє значення приростів для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’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яти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проростків (як середнє арифметичне)</a:t>
            </a:r>
          </a:p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По розрахованим середнім показникам приросту побудувати криву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росту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пагона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(епікотиля).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На осі </a:t>
            </a:r>
            <a:r>
              <a:rPr lang="uk-UA" sz="2000" dirty="0" err="1">
                <a:solidFill>
                  <a:schemeClr val="accent1">
                    <a:lumMod val="75000"/>
                  </a:schemeClr>
                </a:solidFill>
              </a:rPr>
              <a:t>абсциз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  (вісь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</a:rPr>
              <a:t>Х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) відкладають всі позначки (№1, №2, №3 тощо) , а на осі ординат (вісь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 – середній показник приростів між окремими позначками</a:t>
            </a:r>
          </a:p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На основі отриманих даних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зробити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висновок, де на тілі досліджених проростків знаходиться зона росту</a:t>
            </a:r>
            <a:endParaRPr lang="uk-UA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uk-UA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uk-UA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2788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03648" y="558841"/>
            <a:ext cx="7632848" cy="823008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259632" y="2348880"/>
            <a:ext cx="7560839" cy="2303512"/>
          </a:xfrm>
        </p:spPr>
        <p:txBody>
          <a:bodyPr/>
          <a:lstStyle/>
          <a:p>
            <a:r>
              <a:rPr lang="uk-UA" sz="2400" dirty="0"/>
              <a:t>Фізіологія рослин. Практикум /за ред. проф. М.М. Мусієнка. – Київ: Вища школа, 1995. – 191 с. – робота №40, 41</a:t>
            </a:r>
          </a:p>
          <a:p>
            <a:pPr lvl="0"/>
            <a:r>
              <a:rPr lang="uk-UA" sz="2400" dirty="0"/>
              <a:t>Мусієнко М.М. Фізіологія рослин. – К.: Фітосоціоцентр, 2001. – 392 с.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16</a:t>
            </a:fld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6014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fld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595172"/>
            <a:ext cx="622086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</a:t>
            </a:r>
            <a:r>
              <a:rPr lang="uk-UA" sz="2000" dirty="0" smtClean="0"/>
              <a:t>: </a:t>
            </a:r>
            <a:r>
              <a:rPr lang="uk-UA" sz="2000" dirty="0" smtClean="0"/>
              <a:t>Ріст </a:t>
            </a:r>
            <a:r>
              <a:rPr lang="uk-UA" sz="2000" dirty="0"/>
              <a:t>рослин розпочинається з проростання </a:t>
            </a:r>
            <a:r>
              <a:rPr lang="uk-UA" sz="2000" dirty="0" smtClean="0"/>
              <a:t>насіння і проходить етапи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</a:rPr>
              <a:t>набрякання насіння, </a:t>
            </a:r>
            <a:r>
              <a:rPr lang="uk-UA" sz="2000" b="1" i="1" dirty="0" err="1">
                <a:solidFill>
                  <a:schemeClr val="accent1">
                    <a:lumMod val="75000"/>
                  </a:schemeClr>
                </a:solidFill>
              </a:rPr>
              <a:t>прокльовування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</a:rPr>
              <a:t>, гетеротрофний ріст проростка та перехід до </a:t>
            </a:r>
            <a:r>
              <a:rPr lang="uk-UA" sz="2000" b="1" i="1" dirty="0" err="1">
                <a:solidFill>
                  <a:schemeClr val="accent1">
                    <a:lumMod val="75000"/>
                  </a:schemeClr>
                </a:solidFill>
              </a:rPr>
              <a:t>автотрофності</a:t>
            </a:r>
            <a:r>
              <a:rPr lang="uk-UA" sz="2000" dirty="0"/>
              <a:t>. </a:t>
            </a:r>
            <a:r>
              <a:rPr lang="uk-UA" sz="2000" dirty="0" err="1" smtClean="0"/>
              <a:t>Прокльовування</a:t>
            </a:r>
            <a:r>
              <a:rPr lang="uk-UA" sz="2000" dirty="0" smtClean="0"/>
              <a:t> </a:t>
            </a:r>
            <a:r>
              <a:rPr lang="uk-UA" sz="2000" dirty="0"/>
              <a:t>насіння починається, коли насіння досягає критичної вологості (40-65% в перерахунку на сиру масу), і відбувається шляхом росту розтяжіння зародкового кореня або </a:t>
            </a:r>
            <a:r>
              <a:rPr lang="uk-UA" sz="2000" dirty="0" err="1"/>
              <a:t>гіпокотиля</a:t>
            </a:r>
            <a:r>
              <a:rPr lang="uk-UA" sz="2000" dirty="0"/>
              <a:t>, в результаті чого кінчик кореня виштовхується назовні</a:t>
            </a:r>
            <a:r>
              <a:rPr lang="uk-UA" sz="2000" dirty="0" smtClean="0"/>
              <a:t>.</a:t>
            </a:r>
            <a:r>
              <a:rPr lang="uk-UA" sz="2000" dirty="0"/>
              <a:t> Ділення клітин починається пізніше. </a:t>
            </a:r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44" y="1340768"/>
            <a:ext cx="1940012" cy="2709327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11228" y="4232537"/>
            <a:ext cx="86327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Новоутворення </a:t>
            </a:r>
            <a:r>
              <a:rPr lang="uk-UA" sz="2000" dirty="0"/>
              <a:t>відбувається завдяки діяльності апікальної меристеми на кінчику </a:t>
            </a:r>
            <a:r>
              <a:rPr lang="uk-UA" sz="2000" dirty="0" smtClean="0"/>
              <a:t>кореня. Вздовж </a:t>
            </a:r>
            <a:r>
              <a:rPr lang="uk-UA" sz="2000" dirty="0"/>
              <a:t>молодого корінця закладаються зони </a:t>
            </a:r>
            <a:r>
              <a:rPr lang="uk-UA" sz="2000" b="1" i="1" dirty="0">
                <a:solidFill>
                  <a:srgbClr val="7030A0"/>
                </a:solidFill>
              </a:rPr>
              <a:t>ділення</a:t>
            </a:r>
            <a:r>
              <a:rPr lang="uk-UA" sz="2000" dirty="0"/>
              <a:t>, </a:t>
            </a:r>
            <a:r>
              <a:rPr lang="uk-UA" sz="2000" b="1" i="1" dirty="0">
                <a:solidFill>
                  <a:srgbClr val="C00000"/>
                </a:solidFill>
              </a:rPr>
              <a:t>розтяжіння</a:t>
            </a:r>
            <a:r>
              <a:rPr lang="uk-UA" sz="2000" dirty="0"/>
              <a:t> та </a:t>
            </a:r>
            <a:r>
              <a:rPr lang="uk-UA" sz="2000" b="1" i="1" dirty="0">
                <a:solidFill>
                  <a:schemeClr val="accent6">
                    <a:lumMod val="50000"/>
                  </a:schemeClr>
                </a:solidFill>
              </a:rPr>
              <a:t>диференціації клітин</a:t>
            </a:r>
            <a:r>
              <a:rPr lang="uk-UA" sz="2000" dirty="0" smtClean="0"/>
              <a:t>.</a:t>
            </a:r>
          </a:p>
          <a:p>
            <a:endParaRPr lang="uk-UA" sz="2000" dirty="0" smtClean="0"/>
          </a:p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Зони кореня можна визначити як анатомо-морфологічним шляхом, розглядаючи ряд зрізів через кінчик кореня, так і за зміною розмірів окремих частин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протягом фіксованого часу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847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03648" y="147338"/>
            <a:ext cx="7488831" cy="905398"/>
          </a:xfrm>
        </p:spPr>
        <p:txBody>
          <a:bodyPr>
            <a:noAutofit/>
          </a:bodyPr>
          <a:lstStyle/>
          <a:p>
            <a:r>
              <a:rPr lang="uk-UA" sz="2400" i="1" dirty="0"/>
              <a:t>Завдання 1.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зон росту кореня проростка методом нанесення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позначок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327652" y="1197167"/>
            <a:ext cx="4816348" cy="1896984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Для даного досліду необхідно проростити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насіння гороху </a:t>
            </a:r>
            <a:r>
              <a:rPr lang="uk-UA" sz="2000" i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uk-UA" sz="2000" i="1" dirty="0" err="1">
                <a:solidFill>
                  <a:schemeClr val="accent1">
                    <a:lumMod val="75000"/>
                  </a:schemeClr>
                </a:solidFill>
              </a:rPr>
              <a:t>Pisum</a:t>
            </a:r>
            <a:r>
              <a:rPr lang="uk-UA" sz="20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000" i="1" dirty="0" err="1">
                <a:solidFill>
                  <a:schemeClr val="accent1">
                    <a:lumMod val="75000"/>
                  </a:schemeClr>
                </a:solidFill>
              </a:rPr>
              <a:t>sativum</a:t>
            </a:r>
            <a:r>
              <a:rPr lang="uk-UA" sz="2000" i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до першої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стадії проростання (можна використовувати також насіння бобів, квасолі або кукурудзи)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3</a:t>
            </a:fld>
            <a:endParaRPr lang="ru-RU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28" y="1284772"/>
            <a:ext cx="3816424" cy="2623792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10" name="Объект 7"/>
          <p:cNvSpPr txBox="1">
            <a:spLocks/>
          </p:cNvSpPr>
          <p:nvPr/>
        </p:nvSpPr>
        <p:spPr>
          <a:xfrm>
            <a:off x="683568" y="4252592"/>
            <a:ext cx="4680520" cy="2344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На корінці проростків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чорною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гелевою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ручкою наносять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позначки-риски через кожний міліметр, починаючи від кінчика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кореня, і до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сімядолі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. Наносити риски слід обережно, щоб не пошкодити корінь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479" y="3094939"/>
            <a:ext cx="2476694" cy="3549928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323253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4</a:t>
            </a:fld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126063"/>
            <a:ext cx="7696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подальшої закладки досліду потрібні матеріальні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банки або циліндри для вологих камер (з темного скла), тонкі пробкові або пластмасові кришки, набір швацьких булавок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фільтрувальний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папір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503447"/>
            <a:ext cx="2088232" cy="2422904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9" name="Объект 7"/>
          <p:cNvSpPr>
            <a:spLocks noGrp="1"/>
          </p:cNvSpPr>
          <p:nvPr>
            <p:ph idx="1"/>
          </p:nvPr>
        </p:nvSpPr>
        <p:spPr>
          <a:xfrm>
            <a:off x="511228" y="1668530"/>
            <a:ext cx="6149004" cy="2092738"/>
          </a:xfrm>
        </p:spPr>
        <p:txBody>
          <a:bodyPr>
            <a:noAutofit/>
          </a:bodyPr>
          <a:lstStyle/>
          <a:p>
            <a:r>
              <a:rPr lang="uk-UA" sz="1900" dirty="0" smtClean="0">
                <a:solidFill>
                  <a:schemeClr val="accent1">
                    <a:lumMod val="75000"/>
                  </a:schemeClr>
                </a:solidFill>
              </a:rPr>
              <a:t>На дно матеріальної банки приблизно на 1-1,5 см наливають воду. Проросле насіння протикають швацькими булавками і разом з </a:t>
            </a:r>
            <a:r>
              <a:rPr lang="uk-UA" sz="1900" dirty="0">
                <a:solidFill>
                  <a:schemeClr val="accent1">
                    <a:lumMod val="75000"/>
                  </a:schemeClr>
                </a:solidFill>
              </a:rPr>
              <a:t>вузькою смужкою фільтрувального паперу </a:t>
            </a:r>
            <a:r>
              <a:rPr lang="uk-UA" sz="1900" dirty="0" smtClean="0">
                <a:solidFill>
                  <a:schemeClr val="accent1">
                    <a:lumMod val="75000"/>
                  </a:schemeClr>
                </a:solidFill>
              </a:rPr>
              <a:t>приколюють до кришки так, </a:t>
            </a:r>
            <a:r>
              <a:rPr lang="uk-UA" sz="1900" dirty="0">
                <a:solidFill>
                  <a:schemeClr val="accent1">
                    <a:lumMod val="75000"/>
                  </a:schemeClr>
                </a:solidFill>
              </a:rPr>
              <a:t>щоб проросток знаходився під кришкою, </a:t>
            </a:r>
            <a:r>
              <a:rPr lang="uk-UA" sz="1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1">
                    <a:lumMod val="75000"/>
                  </a:schemeClr>
                </a:solidFill>
              </a:rPr>
              <a:t>корінець торкався </a:t>
            </a:r>
            <a:r>
              <a:rPr lang="uk-UA" sz="1900" dirty="0" smtClean="0">
                <a:solidFill>
                  <a:schemeClr val="accent1">
                    <a:lumMod val="75000"/>
                  </a:schemeClr>
                </a:solidFill>
              </a:rPr>
              <a:t>паперу</a:t>
            </a:r>
            <a:endParaRPr lang="ru-RU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Объект 7"/>
          <p:cNvSpPr txBox="1">
            <a:spLocks/>
          </p:cNvSpPr>
          <p:nvPr/>
        </p:nvSpPr>
        <p:spPr>
          <a:xfrm>
            <a:off x="4189610" y="4757493"/>
            <a:ext cx="4838698" cy="1075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Закривають банку так, щоб фільтрувальний папір занурився у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воду</a:t>
            </a:r>
            <a:endParaRPr lang="ru-RU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67" y="3903110"/>
            <a:ext cx="2794747" cy="2737545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108120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5</a:t>
            </a:fld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415749" y="256261"/>
            <a:ext cx="71886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Залишають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 у темній шафі або термостаті при температурі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20-25°С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24 години. Ми скористались апаратом ФЛОРА-2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00" y="1772816"/>
            <a:ext cx="8381147" cy="4176464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326081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6</a:t>
            </a:fld>
            <a:endParaRPr lang="ru-RU" b="1" dirty="0"/>
          </a:p>
        </p:txBody>
      </p:sp>
      <p:sp>
        <p:nvSpPr>
          <p:cNvPr id="5" name="Объект 7"/>
          <p:cNvSpPr txBox="1">
            <a:spLocks/>
          </p:cNvSpPr>
          <p:nvPr/>
        </p:nvSpPr>
        <p:spPr>
          <a:xfrm>
            <a:off x="1628996" y="388186"/>
            <a:ext cx="727280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24 години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проростки виглядають приблизно так</a:t>
            </a:r>
            <a:endParaRPr lang="ru-RU" sz="19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62542"/>
            <a:ext cx="7272808" cy="3912435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123728" y="1321333"/>
            <a:ext cx="172819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/>
              <a:t>Позначка №1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956827" y="3945994"/>
            <a:ext cx="1728192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/>
              <a:t>Позначка №2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843808" y="1707726"/>
            <a:ext cx="288032" cy="9706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0800000">
            <a:off x="3715653" y="2972113"/>
            <a:ext cx="272534" cy="95681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7"/>
          <p:cNvSpPr txBox="1">
            <a:spLocks/>
          </p:cNvSpPr>
          <p:nvPr/>
        </p:nvSpPr>
        <p:spPr>
          <a:xfrm>
            <a:off x="716792" y="5076704"/>
            <a:ext cx="8064895" cy="11110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/>
              <a:t>Заміряють </a:t>
            </a:r>
            <a:r>
              <a:rPr lang="uk-UA" sz="2000" dirty="0"/>
              <a:t>відстань між рисками. </a:t>
            </a:r>
            <a:r>
              <a:rPr lang="uk-UA" sz="2000" dirty="0" smtClean="0"/>
              <a:t>В проведеному нами досліді використано 4 проростки гороху, результати замірів – наведені на наступному слайді</a:t>
            </a:r>
            <a:endParaRPr lang="ru-RU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7</a:t>
            </a:fld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185062"/>
              </p:ext>
            </p:extLst>
          </p:nvPr>
        </p:nvGraphicFramePr>
        <p:xfrm>
          <a:off x="518616" y="1340768"/>
          <a:ext cx="8445874" cy="40324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47160"/>
                <a:gridCol w="546055"/>
                <a:gridCol w="546055"/>
                <a:gridCol w="468047"/>
                <a:gridCol w="546055"/>
                <a:gridCol w="624063"/>
                <a:gridCol w="468047"/>
                <a:gridCol w="468047"/>
                <a:gridCol w="624063"/>
                <a:gridCol w="468047"/>
                <a:gridCol w="546055"/>
                <a:gridCol w="624063"/>
                <a:gridCol w="546055"/>
                <a:gridCol w="624062"/>
              </a:tblGrid>
              <a:tr h="63549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uk-UA" sz="1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паростка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Відстань між поділками, мм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49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5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3648" y="262459"/>
            <a:ext cx="6696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замірів відстані між позначками на коренях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38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8</a:t>
            </a:fld>
            <a:endParaRPr lang="ru-RU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7664" y="147338"/>
            <a:ext cx="7488831" cy="1245888"/>
          </a:xfrm>
        </p:spPr>
        <p:txBody>
          <a:bodyPr>
            <a:normAutofit/>
          </a:bodyPr>
          <a:lstStyle/>
          <a:p>
            <a:r>
              <a:rPr lang="uk-UA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виконання</a:t>
            </a:r>
            <a:endParaRPr lang="ru-RU" sz="3400" dirty="0"/>
          </a:p>
        </p:txBody>
      </p:sp>
      <p:sp>
        <p:nvSpPr>
          <p:cNvPr id="7" name="Объект 7"/>
          <p:cNvSpPr txBox="1">
            <a:spLocks/>
          </p:cNvSpPr>
          <p:nvPr/>
        </p:nvSpPr>
        <p:spPr>
          <a:xfrm>
            <a:off x="1096206" y="1393226"/>
            <a:ext cx="7940289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Розрахувати приріст для кожної позначки всіх піддослідних проростків гороху (початкова відстань між всіма поділками складала 2 мм) Результати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вимірів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записати в таблицю, наведену в зошиті (завдання 1)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Розрахувати середнє значення приростів для чотирьох проростків (як середнє арифметичне)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По розрахованим середнім показникам приросту побудувати криву росту кореня. На осі </a:t>
            </a:r>
            <a:r>
              <a:rPr lang="uk-UA" sz="2000" dirty="0" err="1" smtClean="0">
                <a:solidFill>
                  <a:schemeClr val="accent1">
                    <a:lumMod val="75000"/>
                  </a:schemeClr>
                </a:solidFill>
              </a:rPr>
              <a:t>абсциз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 (вісь </a:t>
            </a: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</a:rPr>
              <a:t>Х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) відкладають всі позначки (№1, №2, №3 тощо) , а на осі ординат (вісь 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 – середній показник приростів між окремими позначками</a:t>
            </a:r>
          </a:p>
          <a:p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Зробити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висновок, в якій частині корінь росте (між якими позначками потрапила означена зона, на якій відстані від 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кінчика,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</a:rPr>
              <a:t>та які її розміри</a:t>
            </a: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0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b="1" smtClean="0"/>
              <a:t>9</a:t>
            </a:fld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15816" y="188640"/>
            <a:ext cx="622818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</a:t>
            </a:r>
            <a:r>
              <a:rPr lang="uk-UA" sz="2000" dirty="0" smtClean="0"/>
              <a:t>: </a:t>
            </a:r>
            <a:r>
              <a:rPr lang="uk-UA" sz="2000" dirty="0" smtClean="0"/>
              <a:t>Процеси росту пагону також проходять через поділ, розтяжіння і диференціацію клітин. Утворення нових клітин відбувається, в першу чергу, завдяки діяльності апікальної меристеми. Пагін проростка видовжується </a:t>
            </a:r>
            <a:r>
              <a:rPr lang="uk-UA" sz="2000" dirty="0"/>
              <a:t>завдяки </a:t>
            </a:r>
            <a:r>
              <a:rPr lang="uk-UA" sz="2000" dirty="0" err="1" smtClean="0"/>
              <a:t>розтяжінню</a:t>
            </a:r>
            <a:r>
              <a:rPr lang="uk-UA" sz="2000" dirty="0" smtClean="0"/>
              <a:t> </a:t>
            </a:r>
            <a:r>
              <a:rPr lang="uk-UA" sz="2000" dirty="0" err="1"/>
              <a:t>гіпокотиля</a:t>
            </a:r>
            <a:r>
              <a:rPr lang="uk-UA" sz="2000" dirty="0"/>
              <a:t> (у бобів, гарбуза тощо) або </a:t>
            </a:r>
            <a:r>
              <a:rPr lang="uk-UA" sz="2000" dirty="0" err="1"/>
              <a:t>мезокотиля</a:t>
            </a:r>
            <a:r>
              <a:rPr lang="uk-UA" sz="2000" dirty="0"/>
              <a:t> ( у злаків). Листки </a:t>
            </a:r>
            <a:r>
              <a:rPr lang="uk-UA" sz="2000" dirty="0" smtClean="0"/>
              <a:t>спочатку не </a:t>
            </a:r>
            <a:r>
              <a:rPr lang="uk-UA" sz="2000" dirty="0"/>
              <a:t>розвиваються, і </a:t>
            </a:r>
            <a:r>
              <a:rPr lang="uk-UA" sz="2000" dirty="0" err="1"/>
              <a:t>гіпокотиль</a:t>
            </a:r>
            <a:r>
              <a:rPr lang="uk-UA" sz="2000" dirty="0"/>
              <a:t> в </a:t>
            </a:r>
            <a:r>
              <a:rPr lang="uk-UA" sz="2000" dirty="0" err="1"/>
              <a:t>верхій</a:t>
            </a:r>
            <a:r>
              <a:rPr lang="uk-UA" sz="2000" dirty="0"/>
              <a:t> частині вигинається гачком, що полегшує його рух в </a:t>
            </a:r>
            <a:r>
              <a:rPr lang="uk-UA" sz="2000" dirty="0" err="1"/>
              <a:t>грунті</a:t>
            </a:r>
            <a:r>
              <a:rPr lang="uk-UA" sz="2000" dirty="0" smtClean="0"/>
              <a:t>. </a:t>
            </a:r>
            <a:r>
              <a:rPr lang="uk-UA" sz="2000" dirty="0"/>
              <a:t>Коли </a:t>
            </a:r>
            <a:r>
              <a:rPr lang="uk-UA" sz="2000" dirty="0" err="1"/>
              <a:t>етиольований</a:t>
            </a:r>
            <a:r>
              <a:rPr lang="uk-UA" sz="2000" dirty="0"/>
              <a:t> пагін досягає поверхні землі</a:t>
            </a:r>
            <a:r>
              <a:rPr lang="uk-UA" sz="2000" dirty="0" smtClean="0"/>
              <a:t>, </a:t>
            </a:r>
            <a:r>
              <a:rPr lang="uk-UA" sz="2000" dirty="0"/>
              <a:t>ріст </a:t>
            </a:r>
            <a:r>
              <a:rPr lang="uk-UA" sz="2000" dirty="0" err="1"/>
              <a:t>гіпокотиля</a:t>
            </a:r>
            <a:r>
              <a:rPr lang="uk-UA" sz="2000" dirty="0"/>
              <a:t> або </a:t>
            </a:r>
            <a:r>
              <a:rPr lang="uk-UA" sz="2000" dirty="0" err="1"/>
              <a:t>мезокотиля</a:t>
            </a:r>
            <a:r>
              <a:rPr lang="uk-UA" sz="2000" dirty="0"/>
              <a:t> пригнічується, підсилюється ріст епікотиля (перше справжнє міжвузля) та листків. В «гачку» знижується вміст етилену, рослина </a:t>
            </a:r>
            <a:r>
              <a:rPr lang="uk-UA" sz="2000" dirty="0" smtClean="0"/>
              <a:t>розпрямляється, набуває </a:t>
            </a:r>
            <a:r>
              <a:rPr lang="uk-UA" sz="2000" dirty="0"/>
              <a:t>зеленого кольору і переходить до </a:t>
            </a:r>
            <a:r>
              <a:rPr lang="uk-UA" sz="2000" dirty="0" err="1"/>
              <a:t>фототрофності</a:t>
            </a:r>
            <a:r>
              <a:rPr lang="uk-UA" sz="2000" dirty="0" smtClean="0"/>
              <a:t>.</a:t>
            </a:r>
            <a:r>
              <a:rPr lang="uk-UA" sz="2000" dirty="0"/>
              <a:t> </a:t>
            </a:r>
            <a:endParaRPr lang="ru-RU" sz="20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2042368" cy="3592160"/>
          </a:xfrm>
          <a:prstGeom prst="rect">
            <a:avLst/>
          </a:prstGeom>
          <a:ln w="31750">
            <a:solidFill>
              <a:srgbClr val="92D050"/>
            </a:solidFill>
          </a:ln>
        </p:spPr>
      </p:pic>
      <p:sp>
        <p:nvSpPr>
          <p:cNvPr id="9" name="Объект 4"/>
          <p:cNvSpPr txBox="1">
            <a:spLocks noGrp="1"/>
          </p:cNvSpPr>
          <p:nvPr>
            <p:ph idx="1"/>
          </p:nvPr>
        </p:nvSpPr>
        <p:spPr>
          <a:xfrm>
            <a:off x="683568" y="5533040"/>
            <a:ext cx="8243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різних частинах стебло росте з різною швидкістю, і найбільш наочно цей процес можна відстежити на молодих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паростках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097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292</TotalTime>
  <Words>1084</Words>
  <Application>Microsoft Office PowerPoint</Application>
  <PresentationFormat>Экран (4:3)</PresentationFormat>
  <Paragraphs>136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Легкий дым</vt:lpstr>
      <vt:lpstr>Лабораторна робота №17.  Ріст кореня і стебла  (частина 1): як ростуть проростки</vt:lpstr>
      <vt:lpstr>Презентация PowerPoint</vt:lpstr>
      <vt:lpstr>Завдання 1. Визначення зон росту кореня проростка методом нанесення позначок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виконання</vt:lpstr>
      <vt:lpstr>Презентация PowerPoint</vt:lpstr>
      <vt:lpstr>Завдання 2. Визначення зон росту стебла проростка методом нанесення позначок</vt:lpstr>
      <vt:lpstr>Презентация PowerPoint</vt:lpstr>
      <vt:lpstr>Презентация PowerPoint</vt:lpstr>
      <vt:lpstr>Презентация PowerPoint</vt:lpstr>
      <vt:lpstr>Завдання для самостійного виконання (початок)</vt:lpstr>
      <vt:lpstr>Завдання для самостійного виконання (закінчення)</vt:lpstr>
      <vt:lpstr>Література для самопідготовки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Загороднюк</cp:lastModifiedBy>
  <cp:revision>52</cp:revision>
  <dcterms:created xsi:type="dcterms:W3CDTF">2016-06-22T13:40:47Z</dcterms:created>
  <dcterms:modified xsi:type="dcterms:W3CDTF">2020-04-30T19:39:52Z</dcterms:modified>
</cp:coreProperties>
</file>