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72" r:id="rId3"/>
    <p:sldId id="277" r:id="rId4"/>
    <p:sldId id="276" r:id="rId5"/>
    <p:sldId id="275" r:id="rId6"/>
    <p:sldId id="273" r:id="rId7"/>
    <p:sldId id="274" r:id="rId8"/>
    <p:sldId id="258" r:id="rId9"/>
    <p:sldId id="278" r:id="rId10"/>
    <p:sldId id="259" r:id="rId1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F995E2-36D2-4B60-89A6-3E0D9A76F206}" v="1" dt="2025-03-16T13:17:49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0620"/>
  </p:normalViewPr>
  <p:slideViewPr>
    <p:cSldViewPr snapToGrid="0">
      <p:cViewPr varScale="1">
        <p:scale>
          <a:sx n="98" d="100"/>
          <a:sy n="98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58:57.3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 8 24575,'-3'-4'0,"2"0"0,-3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58:58.2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17 24575,'0'-8'0,"0"3"0,0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5:59:02.1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01:41.08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90 8027,'45'-24'0,"0"0"0,36-17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02:20.47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8027,'0'0'0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0D4EA-E1D3-9845-BD76-B65EED635B0C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268EF-9841-2146-B97B-A5C34215291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9019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71;p3:notes">
            <a:extLst>
              <a:ext uri="{FF2B5EF4-FFF2-40B4-BE49-F238E27FC236}">
                <a16:creationId xmlns:a16="http://schemas.microsoft.com/office/drawing/2014/main" id="{6265DDA5-6222-826C-57F4-39F6911D9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0419" name="Google Shape;72;p3:notes">
            <a:extLst>
              <a:ext uri="{FF2B5EF4-FFF2-40B4-BE49-F238E27FC236}">
                <a16:creationId xmlns:a16="http://schemas.microsoft.com/office/drawing/2014/main" id="{3F4465C9-0DB7-CC21-3A78-7C866F5D2BB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8C442-AAED-9FF7-8A94-02C3F027E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B6C8D4-24F5-B04A-6537-C6E270C71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C13A-BAE8-8B1C-BCB4-7256E49D5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37F7B-72DD-AB44-EE89-4D002B86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866F4-651D-C1EB-D5A1-10EF2569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398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A21D1-56EF-88FC-13A8-AA261372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19B7AB-0E71-7146-CCE6-A4BE1BDCB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503E2C-0B30-4E27-12DC-DCA6837A6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0A97C8-D361-9E81-9ABC-219C57160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44A49-0337-D17B-5729-CEB9EB51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174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C8CC06-64E2-044D-0058-E6CB83A63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424AF4-24BB-8A19-FD51-9120F9961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FBFB0F-8945-9B25-2F0E-765857545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0EE32-88A1-D1DB-FC9C-D71A1BF6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221B66-1E4F-C31E-440B-0EC0BB85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305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презентації">
  <p:cSld name="Заголовок презентації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3"/>
          <p:cNvSpPr txBox="1">
            <a:spLocks noGrp="1"/>
          </p:cNvSpPr>
          <p:nvPr>
            <p:ph type="ctrTitle"/>
          </p:nvPr>
        </p:nvSpPr>
        <p:spPr>
          <a:xfrm>
            <a:off x="1524000" y="3973690"/>
            <a:ext cx="9144000" cy="132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4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subTitle" idx="1"/>
          </p:nvPr>
        </p:nvSpPr>
        <p:spPr>
          <a:xfrm>
            <a:off x="1524000" y="5486400"/>
            <a:ext cx="9144000" cy="756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30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овий з графіком">
  <p:cSld name="Текстовий з графіком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>
            <a:spLocks noGrp="1"/>
          </p:cNvSpPr>
          <p:nvPr>
            <p:ph type="title"/>
          </p:nvPr>
        </p:nvSpPr>
        <p:spPr>
          <a:xfrm>
            <a:off x="824090" y="1219199"/>
            <a:ext cx="3788103" cy="104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4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1"/>
          </p:nvPr>
        </p:nvSpPr>
        <p:spPr>
          <a:xfrm>
            <a:off x="824090" y="2664179"/>
            <a:ext cx="3788103" cy="351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63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вершаючий слайд">
  <p:cSld name="Завершаючи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5"/>
          <p:cNvSpPr txBox="1">
            <a:spLocks noGrp="1"/>
          </p:cNvSpPr>
          <p:nvPr>
            <p:ph type="title"/>
          </p:nvPr>
        </p:nvSpPr>
        <p:spPr>
          <a:xfrm>
            <a:off x="831851" y="1709738"/>
            <a:ext cx="5227306" cy="272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4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body" idx="1"/>
          </p:nvPr>
        </p:nvSpPr>
        <p:spPr>
          <a:xfrm>
            <a:off x="8380326" y="4109776"/>
            <a:ext cx="2967124" cy="197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63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7887F-BC35-811E-1D10-8C91DF53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180AC3-2635-BAED-3E03-B87E7EBCC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660645-0E5C-7567-4715-CBFD594C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180D58-90E2-D3C4-B3B0-79115A96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06F3D2-702F-136C-AEE2-286A08A9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52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97460-C1B9-8C23-899D-326854538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58E6EB-9522-8BEC-D576-0DC56DACD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7C7903-2C32-BBFF-FC1D-ADB39387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8F9B60-2EE1-05C6-059E-544BF4FA5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5B4B78-A7B4-5DC0-B2DA-D0EF2ACC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837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8F897-2585-8E3A-F571-E14616E4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12BEF8-1B68-9AAA-34EA-7223C4D9C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1F4C9-85F8-A2EC-A967-3B6AD1BDB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CF40C0-FC0B-0593-305E-A1DE686D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DDA4B-B725-CFCC-BADF-C2450B2FE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0E228A-5DAB-380C-1021-2ACA66C0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65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7E0BB-9CB1-94C4-08B5-D22CA14A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6AB18E-6CD2-14BF-6110-C313F2574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5B9DF4-7670-A24F-384B-0586863D9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D5CF05-5679-8EE9-109D-A923038B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CCC5C6-E018-C0FF-1B8A-351EFA47F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9FA3D5-355C-A8B7-3381-FEB656C3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E8A0A4-CAB4-16E1-AD86-79B44FB1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AD5F51-39E1-226B-2ACE-B31B06063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901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6A69E-F0ED-01A4-511F-D2E6FE256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7158F3-2AB9-387F-5AE7-1D887AD7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28760F-6830-A59E-F0F9-0FC4E619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0D9274-BD82-3E1E-D4D9-CDB8E900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216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280250-37D6-6A3A-26D1-1A2FF751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067362-CC37-FECA-EA36-BBD03F70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0EE2A1-5883-4356-F331-4BF57F7E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672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BDFFE-50A1-60C7-B546-1B003864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51B26-EACB-5316-64EA-32E8753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AF7796-AC45-0476-C93D-0AADCEB95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4B3BF-5E76-74FD-66F8-D56A43D3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343ACC-D4FD-C99F-C7AE-A42614BE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2B7A0-FC41-2F82-9D90-E772233E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985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BF967-1F9B-386F-B3A0-3A17F85AD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8E6855-EED6-C32E-0D2F-AEC509818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88CBF-39D9-7FAF-8A80-A086C3E42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F1AF35-0450-E6CA-20A1-AD4B8937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D90AB2-161A-C467-A26A-1FA7A7F06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E161ED-0AA5-EF9F-406A-C7D507E0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656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DABB5-A390-C615-B974-8770EB76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4EF96-3D91-9F4D-E06E-269951379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AA8E0F-18FA-E8C5-851F-188FA9E10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2036E8-1DCD-CB46-8825-A8E4E4DB1AE4}" type="datetimeFigureOut">
              <a:rPr lang="uk-UA" smtClean="0"/>
              <a:t>14.04.25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354C5-9329-B8FC-90E7-512B4FEB8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F0D1F0-8EE3-B13D-9C9E-DD6BB76D6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FE788D-E661-A945-AFA9-9AD4B74121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666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ksuonline.kspu.edu/course/view.php?id=5548&amp;notifyeditingon=1" TargetMode="External"/><Relationship Id="rId13" Type="http://schemas.openxmlformats.org/officeDocument/2006/relationships/hyperlink" Target="https://ksuonline.kspu.edu/course/view.php?id=7215" TargetMode="External"/><Relationship Id="rId3" Type="http://schemas.openxmlformats.org/officeDocument/2006/relationships/hyperlink" Target="https://ksuonline.kspu.edu/course/view.php?id=7125" TargetMode="External"/><Relationship Id="rId7" Type="http://schemas.openxmlformats.org/officeDocument/2006/relationships/hyperlink" Target="https://ksuonline.kspu.edu/course/view.php?id=50" TargetMode="External"/><Relationship Id="rId12" Type="http://schemas.openxmlformats.org/officeDocument/2006/relationships/hyperlink" Target="https://ksuonline.kspu.edu/course/view.php?id=6781" TargetMode="External"/><Relationship Id="rId2" Type="http://schemas.openxmlformats.org/officeDocument/2006/relationships/hyperlink" Target="https://ksuonline.kspu.edu/course/view.php?id=6023" TargetMode="External"/><Relationship Id="rId16" Type="http://schemas.openxmlformats.org/officeDocument/2006/relationships/hyperlink" Target="https://ksuonline.kspu.edu/course/view.php?id=7216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ksuonline.kspu.edu/course/view.php?id=5058" TargetMode="External"/><Relationship Id="rId11" Type="http://schemas.openxmlformats.org/officeDocument/2006/relationships/hyperlink" Target="https://ksuonline.kspu.edu/course/view.php?id=5048" TargetMode="External"/><Relationship Id="rId5" Type="http://schemas.openxmlformats.org/officeDocument/2006/relationships/hyperlink" Target="https://ksuonline.kspu.edu/course/view.php?id=1226" TargetMode="External"/><Relationship Id="rId15" Type="http://schemas.openxmlformats.org/officeDocument/2006/relationships/hyperlink" Target="https://ksuonline.kspu.edu/course/view.php?id=7217" TargetMode="External"/><Relationship Id="rId10" Type="http://schemas.openxmlformats.org/officeDocument/2006/relationships/hyperlink" Target="https://ksuonline.kspu.edu/course/view.php?id=5399&amp;notifyeditingon=1" TargetMode="External"/><Relationship Id="rId4" Type="http://schemas.openxmlformats.org/officeDocument/2006/relationships/hyperlink" Target="https://ksuonline.kspu.edu/course/section.php?id=25839" TargetMode="External"/><Relationship Id="rId9" Type="http://schemas.openxmlformats.org/officeDocument/2006/relationships/hyperlink" Target="https://ksuonline.kspu.edu/course/view.php?id=1861" TargetMode="External"/><Relationship Id="rId14" Type="http://schemas.openxmlformats.org/officeDocument/2006/relationships/hyperlink" Target="https://ksuonline.kspu.edu/course/view.php?id=638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ksuonline.kspu.edu/course/view.php?id=5548&amp;notifyeditingon=1" TargetMode="External"/><Relationship Id="rId13" Type="http://schemas.openxmlformats.org/officeDocument/2006/relationships/hyperlink" Target="https://ksuonline.kspu.edu/course/view.php?id=7215" TargetMode="External"/><Relationship Id="rId3" Type="http://schemas.openxmlformats.org/officeDocument/2006/relationships/hyperlink" Target="https://ksuonline.kspu.edu/course/view.php?id=7125" TargetMode="External"/><Relationship Id="rId7" Type="http://schemas.openxmlformats.org/officeDocument/2006/relationships/hyperlink" Target="https://ksuonline.kspu.edu/course/view.php?id=50" TargetMode="External"/><Relationship Id="rId12" Type="http://schemas.openxmlformats.org/officeDocument/2006/relationships/hyperlink" Target="https://ksuonline.kspu.edu/course/view.php?id=6781" TargetMode="External"/><Relationship Id="rId2" Type="http://schemas.openxmlformats.org/officeDocument/2006/relationships/hyperlink" Target="https://ksuonline.kspu.edu/course/view.php?id=6023" TargetMode="External"/><Relationship Id="rId16" Type="http://schemas.openxmlformats.org/officeDocument/2006/relationships/hyperlink" Target="https://ksuonline.kspu.edu/course/view.php?id=7216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ksuonline.kspu.edu/course/view.php?id=5058" TargetMode="External"/><Relationship Id="rId11" Type="http://schemas.openxmlformats.org/officeDocument/2006/relationships/hyperlink" Target="https://ksuonline.kspu.edu/course/view.php?id=5048" TargetMode="External"/><Relationship Id="rId5" Type="http://schemas.openxmlformats.org/officeDocument/2006/relationships/hyperlink" Target="https://ksuonline.kspu.edu/course/view.php?id=1226" TargetMode="External"/><Relationship Id="rId15" Type="http://schemas.openxmlformats.org/officeDocument/2006/relationships/hyperlink" Target="https://ksuonline.kspu.edu/course/view.php?id=7217" TargetMode="External"/><Relationship Id="rId10" Type="http://schemas.openxmlformats.org/officeDocument/2006/relationships/hyperlink" Target="https://ksuonline.kspu.edu/course/view.php?id=5399&amp;notifyeditingon=1" TargetMode="External"/><Relationship Id="rId4" Type="http://schemas.openxmlformats.org/officeDocument/2006/relationships/hyperlink" Target="https://ksuonline.kspu.edu/course/section.php?id=25839" TargetMode="External"/><Relationship Id="rId9" Type="http://schemas.openxmlformats.org/officeDocument/2006/relationships/hyperlink" Target="https://ksuonline.kspu.edu/course/view.php?id=1861" TargetMode="External"/><Relationship Id="rId14" Type="http://schemas.openxmlformats.org/officeDocument/2006/relationships/hyperlink" Target="https://ksuonline.kspu.edu/course/view.php?id=638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iryna.sociologi?_t=ZM-8vRMNbJlTKJ&amp;_r=1" TargetMode="External"/><Relationship Id="rId3" Type="http://schemas.openxmlformats.org/officeDocument/2006/relationships/hyperlink" Target="https://www.kspu.edu/About/Faculty/IPHS.aspx" TargetMode="External"/><Relationship Id="rId7" Type="http://schemas.openxmlformats.org/officeDocument/2006/relationships/hyperlink" Target="https://www.instagram.com/fpis.ksu?igsh=b3BnZ3BsYmpjMHFj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ksu24.kspu.edu/entrantanalytics?segmented=week&amp;date_start=2025-04-14&amp;date_end=2025-04-20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share/g/191yw8rZK8/?mibextid=wwXIfr" TargetMode="External"/><Relationship Id="rId11" Type="http://schemas.openxmlformats.org/officeDocument/2006/relationships/hyperlink" Target="https://youtube.com/@fpis_ksu?si=vffNtNCkoGWxn-Ji" TargetMode="External"/><Relationship Id="rId5" Type="http://schemas.openxmlformats.org/officeDocument/2006/relationships/hyperlink" Target="https://www.kspu.edu/About/Faculty/IPHS/ChairGenSocialPsychology.aspx" TargetMode="External"/><Relationship Id="rId10" Type="http://schemas.openxmlformats.org/officeDocument/2006/relationships/hyperlink" Target="https://www.tiktok.com/@user881931740619?_t=ZM-8vRMVh1VRfq&amp;_r=1" TargetMode="External"/><Relationship Id="rId4" Type="http://schemas.openxmlformats.org/officeDocument/2006/relationships/hyperlink" Target="https://www.kspu.edu/About/Faculty/IPHS/ChairSocialWork.aspx" TargetMode="External"/><Relationship Id="rId9" Type="http://schemas.openxmlformats.org/officeDocument/2006/relationships/hyperlink" Target="https://www.tiktok.com/@user9200781013013?_t=ZM8vRMUW9OkoJ&amp;_r=1https://www.tiktok.com/@user9200781013013?_t=ZM-8vRMUW9OkoJ&amp;_r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istoryKhersonStateUniversity/" TargetMode="External"/><Relationship Id="rId2" Type="http://schemas.openxmlformats.org/officeDocument/2006/relationships/hyperlink" Target="https://www.kspu.edu/About/Faculty/IPHS/ChairHistoryUkraine.aspx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84002531943707/" TargetMode="External"/><Relationship Id="rId2" Type="http://schemas.openxmlformats.org/officeDocument/2006/relationships/hyperlink" Target="https://www.facebook.com/groups/2318178431571945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share/164jpaY7Se/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customXml" Target="../ink/ink4.xml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customXml" Target="../ink/ink1.xml"/><Relationship Id="rId12" Type="http://schemas.openxmlformats.org/officeDocument/2006/relationships/image" Target="../media/image1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customXml" Target="../ink/ink3.xml"/><Relationship Id="rId5" Type="http://schemas.openxmlformats.org/officeDocument/2006/relationships/image" Target="../media/image8.png"/><Relationship Id="rId15" Type="http://schemas.openxmlformats.org/officeDocument/2006/relationships/customXml" Target="../ink/ink5.xml"/><Relationship Id="rId10" Type="http://schemas.openxmlformats.org/officeDocument/2006/relationships/image" Target="../media/image10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customXml" Target="../ink/ink2.xml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524000" y="3973690"/>
            <a:ext cx="9144000" cy="963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</a:pP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Ректорат 14.04.2025</a:t>
            </a:r>
            <a:b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психології, історії та соціології</a:t>
            </a:r>
            <a:endParaRPr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524000" y="4957012"/>
            <a:ext cx="9144000" cy="963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uk-UA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Шапошникова І.В.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lang="uk-UA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uk-UA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Херсон-Івано-Франківськ</a:t>
            </a:r>
            <a:endParaRPr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channels4_profile">
            <a:extLst>
              <a:ext uri="{FF2B5EF4-FFF2-40B4-BE49-F238E27FC236}">
                <a16:creationId xmlns:a16="http://schemas.microsoft.com/office/drawing/2014/main" id="{78A2857C-481C-FBA1-5332-F0ADA7451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276" y="902525"/>
            <a:ext cx="1876302" cy="16981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74;p3">
            <a:extLst>
              <a:ext uri="{FF2B5EF4-FFF2-40B4-BE49-F238E27FC236}">
                <a16:creationId xmlns:a16="http://schemas.microsoft.com/office/drawing/2014/main" id="{D3034F82-EEC2-6A61-A064-D0E870BC0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850" y="1709738"/>
            <a:ext cx="5227638" cy="27209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4500"/>
              <a:buFont typeface="Helvetica Neue" panose="02000503000000020004" pitchFamily="2" charset="0"/>
              <a:buNone/>
            </a:pPr>
            <a:r>
              <a:rPr lang="en-US" altLang="ru-RU" sz="4500" dirty="0" err="1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Дякую</a:t>
            </a:r>
            <a:r>
              <a:rPr lang="en-US" altLang="ru-RU" sz="450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 </a:t>
            </a:r>
            <a:r>
              <a:rPr lang="en-US" altLang="ru-RU" sz="4500" dirty="0" err="1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за</a:t>
            </a:r>
            <a:r>
              <a:rPr lang="en-US" altLang="ru-RU" sz="450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 </a:t>
            </a:r>
            <a:r>
              <a:rPr lang="en-US" altLang="ru-RU" sz="4500" dirty="0" err="1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увагу</a:t>
            </a:r>
            <a:r>
              <a:rPr lang="en-US" altLang="ru-RU" sz="4500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!</a:t>
            </a:r>
            <a:endParaRPr lang="ru-RU" altLang="ru-RU" dirty="0">
              <a:solidFill>
                <a:srgbClr val="FFC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9395" name="Google Shape;75;p3">
            <a:extLst>
              <a:ext uri="{FF2B5EF4-FFF2-40B4-BE49-F238E27FC236}">
                <a16:creationId xmlns:a16="http://schemas.microsoft.com/office/drawing/2014/main" id="{9951E34F-DBC7-87B3-1D6F-1199A1DDF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0413" y="1214438"/>
            <a:ext cx="3133725" cy="3489325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5A5A5"/>
              </a:buClr>
              <a:buSzPts val="1800"/>
              <a:buFont typeface="Arial" panose="020B0604020202020204" pitchFamily="34" charset="0"/>
              <a:buNone/>
            </a:pPr>
            <a:r>
              <a:rPr lang="uk-UA" altLang="ru-RU" sz="32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ФПІС-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5A5A5"/>
              </a:buClr>
              <a:buSzPts val="1800"/>
              <a:buFont typeface="Arial" panose="020B0604020202020204" pitchFamily="34" charset="0"/>
              <a:buNone/>
            </a:pPr>
            <a:r>
              <a:rPr lang="uk-UA" altLang="ru-RU" sz="32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ЦЕ ПОТУЖНА СИЛА ХДУ !!!</a:t>
            </a: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5A5A5"/>
              </a:buClr>
              <a:buSzPts val="1800"/>
              <a:buFont typeface="Arial" panose="020B0604020202020204" pitchFamily="34" charset="0"/>
              <a:buNone/>
            </a:pPr>
            <a:endParaRPr lang="uk-UA" altLang="ru-RU" sz="3200" b="1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 panose="02000503000000020004" pitchFamily="2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5A5A5"/>
              </a:buClr>
              <a:buSzPts val="1800"/>
              <a:buFont typeface="Arial" panose="020B0604020202020204" pitchFamily="34" charset="0"/>
              <a:buNone/>
            </a:pPr>
            <a:r>
              <a:rPr lang="uk-UA" altLang="ru-RU" sz="3200" b="1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НАШІ-НАЙКРАЩІ !!!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5A5A5"/>
              </a:buClr>
              <a:buSzPts val="1800"/>
              <a:buFont typeface="Arial" panose="020B0604020202020204" pitchFamily="34" charset="0"/>
              <a:buNone/>
            </a:pPr>
            <a:endParaRPr lang="uk-UA" altLang="ru-RU" sz="3200" b="1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 panose="02000503000000020004" pitchFamily="2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5A5A5"/>
              </a:buClr>
              <a:buSzPts val="1800"/>
              <a:buFont typeface="Arial" panose="020B0604020202020204" pitchFamily="34" charset="0"/>
              <a:buNone/>
            </a:pPr>
            <a:endParaRPr lang="ru-RU" altLang="ru-RU" sz="1800" b="1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pic>
        <p:nvPicPr>
          <p:cNvPr id="59396" name="Picture 8" descr="БФ &quot;Україна на долонях&quot; | Kyiv">
            <a:extLst>
              <a:ext uri="{FF2B5EF4-FFF2-40B4-BE49-F238E27FC236}">
                <a16:creationId xmlns:a16="http://schemas.microsoft.com/office/drawing/2014/main" id="{F0AE6A48-28B8-6940-72A5-529EAE1B0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4953000"/>
            <a:ext cx="2159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hannels4_profile">
            <a:extLst>
              <a:ext uri="{FF2B5EF4-FFF2-40B4-BE49-F238E27FC236}">
                <a16:creationId xmlns:a16="http://schemas.microsoft.com/office/drawing/2014/main" id="{E2F8658D-565A-D5EC-092E-02C155D8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4653" y="1037790"/>
            <a:ext cx="2749637" cy="2391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FCBFB-53B0-2774-29C8-F3D29CA6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679C62A9-EA81-FB0D-21A4-6EEB00574931}"/>
              </a:ext>
            </a:extLst>
          </p:cNvPr>
          <p:cNvSpPr txBox="1"/>
          <p:nvPr/>
        </p:nvSpPr>
        <p:spPr>
          <a:xfrm>
            <a:off x="292894" y="972230"/>
            <a:ext cx="4036219" cy="1031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b="1" kern="0" dirty="0">
                <a:solidFill>
                  <a:schemeClr val="bg1"/>
                </a:solidFill>
                <a:effectLst/>
              </a:rPr>
              <a:t>1.</a:t>
            </a:r>
            <a:r>
              <a:rPr lang="ru-UA" sz="1800" b="1" kern="0" dirty="0">
                <a:solidFill>
                  <a:schemeClr val="bg1"/>
                </a:solidFill>
                <a:effectLst/>
              </a:rPr>
              <a:t>Про істотні зміни контенту освітніх компонент на платформі KSU-онлайн:</a:t>
            </a:r>
            <a:endParaRPr lang="ru-UA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08E68154-D8E5-65DA-B9D8-FEC798738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153050"/>
              </p:ext>
            </p:extLst>
          </p:nvPr>
        </p:nvGraphicFramePr>
        <p:xfrm>
          <a:off x="5186364" y="89037"/>
          <a:ext cx="6457949" cy="6679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7121">
                  <a:extLst>
                    <a:ext uri="{9D8B030D-6E8A-4147-A177-3AD203B41FA5}">
                      <a16:colId xmlns:a16="http://schemas.microsoft.com/office/drawing/2014/main" val="3281135780"/>
                    </a:ext>
                  </a:extLst>
                </a:gridCol>
                <a:gridCol w="5240828">
                  <a:extLst>
                    <a:ext uri="{9D8B030D-6E8A-4147-A177-3AD203B41FA5}">
                      <a16:colId xmlns:a16="http://schemas.microsoft.com/office/drawing/2014/main" val="304218253"/>
                    </a:ext>
                  </a:extLst>
                </a:gridCol>
              </a:tblGrid>
              <a:tr h="17192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 dirty="0">
                          <a:solidFill>
                            <a:schemeClr val="bg1"/>
                          </a:solidFill>
                          <a:effectLst/>
                        </a:rPr>
                        <a:t>Кафедра історії, археології та методики викладання</a:t>
                      </a:r>
                      <a:endParaRPr lang="ru-UA" sz="1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1" marR="271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solidFill>
                            <a:schemeClr val="bg1"/>
                          </a:solidFill>
                          <a:effectLst/>
                        </a:rPr>
                        <a:t>Історія України та української культури 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https://ksuonline.kspu.edu/course/view.php?id=6023</a:t>
                      </a:r>
                      <a:endParaRPr lang="ru-UA" sz="14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solidFill>
                            <a:schemeClr val="bg1"/>
                          </a:solidFill>
                          <a:effectLst/>
                        </a:rPr>
                        <a:t>Історія становлення та розвитку Європейського союзу</a:t>
                      </a:r>
                      <a:endParaRPr lang="ru-UA" sz="14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https://ksuonline.kspu.edu/course/view.php?id=7125</a:t>
                      </a:r>
                      <a:endParaRPr lang="ru-UA" sz="14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400" kern="100" dirty="0">
                          <a:solidFill>
                            <a:schemeClr val="bg1"/>
                          </a:solidFill>
                          <a:effectLst/>
                        </a:rPr>
                        <a:t>Історія України (Новітня історія України)  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://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ksuonline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kspu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edu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/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course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/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section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php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?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id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=25839</a:t>
                      </a:r>
                      <a:endParaRPr lang="uk-UA" sz="1400" u="sng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endParaRPr lang="ru-UA" sz="1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1" marR="27141" marT="0" marB="0"/>
                </a:tc>
                <a:extLst>
                  <a:ext uri="{0D108BD9-81ED-4DB2-BD59-A6C34878D82A}">
                    <a16:rowId xmlns:a16="http://schemas.microsoft.com/office/drawing/2014/main" val="3949473827"/>
                  </a:ext>
                </a:extLst>
              </a:tr>
              <a:tr h="48816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effectLst/>
                        </a:rPr>
                        <a:t>Кафедра філософії, соціології та соціальної роботи</a:t>
                      </a:r>
                      <a:endParaRPr lang="ru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1" marR="271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>
                          <a:effectLst/>
                        </a:rPr>
                        <a:t>Правові основи соціальної роботи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  <a:hlinkClick r:id="rId5"/>
                        </a:rPr>
                        <a:t>https://ksuonline.kspu.edu/course/view.php?id=1226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>
                          <a:effectLst/>
                        </a:rPr>
                        <a:t>Система організації соціальних служб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  <a:hlinkClick r:id="rId6"/>
                        </a:rPr>
                        <a:t>https://ksuonline.kspu.edu/course/view.php?id=5058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>
                          <a:effectLst/>
                        </a:rPr>
                        <a:t>Оцінка потреб дитини та її сім’ї та результатів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</a:rPr>
                        <a:t>професійної діяльності</a:t>
                      </a:r>
                      <a:r>
                        <a:rPr lang="ru-UA" sz="1200" kern="100" dirty="0">
                          <a:effectLst/>
                        </a:rPr>
                        <a:t>  </a:t>
                      </a:r>
                      <a:r>
                        <a:rPr lang="uk-UA" sz="1200" kern="100" dirty="0">
                          <a:effectLst/>
                          <a:hlinkClick r:id="rId7"/>
                        </a:rPr>
                        <a:t>https://ksuonline.kspu.edu/course/view.php?id=50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 err="1">
                          <a:effectLst/>
                        </a:rPr>
                        <a:t>Філософія</a:t>
                      </a:r>
                      <a:r>
                        <a:rPr lang="uk-UA" sz="1200" u="sng" kern="100" dirty="0" err="1">
                          <a:effectLst/>
                          <a:hlinkClick r:id="rId8"/>
                        </a:rPr>
                        <a:t>https</a:t>
                      </a:r>
                      <a:r>
                        <a:rPr lang="uk-UA" sz="1200" u="sng" kern="100" dirty="0">
                          <a:effectLst/>
                          <a:hlinkClick r:id="rId8"/>
                        </a:rPr>
                        <a:t>://ksuonline.kspu.edu/course/view.php?id=5548&amp;notifyeditingon=1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>
                          <a:effectLst/>
                        </a:rPr>
                        <a:t>Теорії особистості</a:t>
                      </a:r>
                      <a:r>
                        <a:rPr lang="ru-UA" sz="1200" u="none" kern="100" dirty="0">
                          <a:effectLst/>
                        </a:rPr>
                        <a:t> </a:t>
                      </a:r>
                      <a:r>
                        <a:rPr lang="ru-RU" sz="1200" u="sng" kern="100" dirty="0">
                          <a:effectLst/>
                          <a:hlinkClick r:id="rId9"/>
                        </a:rPr>
                        <a:t>https://ksuonline.kspu.edu/course/view.php?id=1861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Історія та філософія науки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200" u="sng" kern="100" dirty="0">
                          <a:effectLst/>
                          <a:hlinkClick r:id="rId10"/>
                        </a:rPr>
                        <a:t>https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://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ksuonline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.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kspu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.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edu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/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course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/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view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.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php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?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id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=5399&amp;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notifyeditingon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=1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Побудова кар’єри та чинники успішного працевлаштування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  <a:hlinkClick r:id="rId11"/>
                        </a:rPr>
                        <a:t>https://ksuonline.kspu.edu/course/view.php?id=5048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Основи анімаційної діяльності в закладах освіти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  <a:hlinkClick r:id="rId12"/>
                        </a:rPr>
                        <a:t>https://ksuonline.kspu.edu/course/view.php?id=6781</a:t>
                      </a:r>
                      <a:r>
                        <a:rPr lang="uk-UA" sz="1200" kern="100" dirty="0">
                          <a:effectLst/>
                        </a:rPr>
                        <a:t> 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Медіація у вирішенні конфліктів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  <a:hlinkClick r:id="rId13"/>
                        </a:rPr>
                        <a:t>https://ksuonline.kspu.edu/course/view.php?id=7215</a:t>
                      </a:r>
                      <a:r>
                        <a:rPr lang="uk-UA" sz="1200" kern="100" dirty="0">
                          <a:effectLst/>
                        </a:rPr>
                        <a:t> 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Довгострокова сертифікатна програма «Військова соціальна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робота»   </a:t>
                      </a:r>
                      <a:r>
                        <a:rPr lang="uk-UA" sz="1200" kern="100" dirty="0">
                          <a:effectLst/>
                          <a:hlinkClick r:id="rId14"/>
                        </a:rPr>
                        <a:t>https://ksuonline.kspu.edu/course/view.php?id=6381</a:t>
                      </a:r>
                      <a:r>
                        <a:rPr lang="uk-UA" sz="1200" kern="100" dirty="0">
                          <a:effectLst/>
                        </a:rPr>
                        <a:t>   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Сімейне виховання</a:t>
                      </a:r>
                      <a:r>
                        <a:rPr lang="ru-UA" sz="1200" kern="100" dirty="0">
                          <a:effectLst/>
                        </a:rPr>
                        <a:t>  </a:t>
                      </a:r>
                      <a:r>
                        <a:rPr lang="uk-UA" sz="1200" kern="100" dirty="0">
                          <a:effectLst/>
                          <a:hlinkClick r:id="rId15"/>
                        </a:rPr>
                        <a:t>https://ksuonline.kspu.edu/course/view.php?id=7217</a:t>
                      </a:r>
                      <a:r>
                        <a:rPr lang="uk-UA" sz="1200" kern="100" dirty="0">
                          <a:effectLst/>
                        </a:rPr>
                        <a:t>    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Профілактика девіантної поведінки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  <a:hlinkClick r:id="rId16"/>
                        </a:rPr>
                        <a:t>https://ksuonline.kspu.edu/course/view.php?id=7216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r>
                        <a:rPr lang="uk-UA" sz="1400" kern="100" dirty="0">
                          <a:effectLst/>
                        </a:rPr>
                        <a:t>  </a:t>
                      </a:r>
                      <a:endParaRPr lang="ru-UA" sz="14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effectLst/>
                        </a:rPr>
                        <a:t> </a:t>
                      </a:r>
                      <a:endParaRPr lang="ru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1" marR="27141" marT="0" marB="0"/>
                </a:tc>
                <a:extLst>
                  <a:ext uri="{0D108BD9-81ED-4DB2-BD59-A6C34878D82A}">
                    <a16:rowId xmlns:a16="http://schemas.microsoft.com/office/drawing/2014/main" val="134503289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086F902D-EF16-6EE5-13CF-3B44263F6441}"/>
              </a:ext>
            </a:extLst>
          </p:cNvPr>
          <p:cNvSpPr txBox="1"/>
          <p:nvPr/>
        </p:nvSpPr>
        <p:spPr>
          <a:xfrm>
            <a:off x="448865" y="2594692"/>
            <a:ext cx="4257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kern="0" dirty="0">
                <a:solidFill>
                  <a:schemeClr val="bg1"/>
                </a:solidFill>
                <a:effectLst/>
              </a:rPr>
              <a:t>К</a:t>
            </a:r>
            <a:r>
              <a:rPr lang="ru-UA" sz="1800" kern="0" dirty="0">
                <a:solidFill>
                  <a:schemeClr val="bg1"/>
                </a:solidFill>
                <a:effectLst/>
              </a:rPr>
              <a:t>онкретні  ОК, у структурі яких змінено (осучаснено / модернізовано) контент (протягом березня-квітня 2025 р.);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35CF41-CD88-12BB-0FEA-A0FB595DFDDA}"/>
              </a:ext>
            </a:extLst>
          </p:cNvPr>
          <p:cNvSpPr txBox="1"/>
          <p:nvPr/>
        </p:nvSpPr>
        <p:spPr>
          <a:xfrm>
            <a:off x="344093" y="3671887"/>
            <a:ext cx="44136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-ть ОК, поданих на атестацію протягом січня-квітня 2025 р. (у розрізі кафедр)   </a:t>
            </a:r>
          </a:p>
          <a:p>
            <a:r>
              <a:rPr lang="uk-UA" sz="1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Історія України та української культури </a:t>
            </a:r>
            <a:r>
              <a:rPr lang="uk-UA" sz="1800" b="1" u="sng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https://ksuonline.kspu.edu/course/view.php?id=6023</a:t>
            </a:r>
            <a:r>
              <a:rPr lang="uk-UA" sz="1800" b="1" u="sng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b="1" dirty="0">
                <a:solidFill>
                  <a:srgbClr val="FFC000"/>
                </a:solidFill>
                <a:effectLst/>
              </a:rPr>
              <a:t> </a:t>
            </a:r>
            <a:r>
              <a:rPr lang="ru-UA" sz="1800" b="1" kern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endParaRPr lang="uk-UA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1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C4E71-5D71-EE25-14E5-E8BE434C7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DA3C31C-2906-EE34-1D7E-2C605CE68BC3}"/>
              </a:ext>
            </a:extLst>
          </p:cNvPr>
          <p:cNvSpPr txBox="1"/>
          <p:nvPr/>
        </p:nvSpPr>
        <p:spPr>
          <a:xfrm>
            <a:off x="292894" y="972230"/>
            <a:ext cx="4036219" cy="1031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b="1" kern="0" dirty="0">
                <a:solidFill>
                  <a:schemeClr val="bg1"/>
                </a:solidFill>
                <a:effectLst/>
              </a:rPr>
              <a:t>1.</a:t>
            </a:r>
            <a:r>
              <a:rPr lang="ru-UA" sz="1800" b="1" kern="0" dirty="0">
                <a:solidFill>
                  <a:schemeClr val="bg1"/>
                </a:solidFill>
                <a:effectLst/>
              </a:rPr>
              <a:t>Про істотні зміни контенту освітніх компонент на платформі KSU-онлайн:</a:t>
            </a:r>
            <a:endParaRPr lang="ru-UA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793C9F18-4FCB-3AC7-A65B-AB7F711151D1}"/>
              </a:ext>
            </a:extLst>
          </p:cNvPr>
          <p:cNvGraphicFramePr>
            <a:graphicFrameLocks noGrp="1"/>
          </p:cNvGraphicFramePr>
          <p:nvPr/>
        </p:nvGraphicFramePr>
        <p:xfrm>
          <a:off x="5186364" y="89037"/>
          <a:ext cx="6457949" cy="6679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7121">
                  <a:extLst>
                    <a:ext uri="{9D8B030D-6E8A-4147-A177-3AD203B41FA5}">
                      <a16:colId xmlns:a16="http://schemas.microsoft.com/office/drawing/2014/main" val="3281135780"/>
                    </a:ext>
                  </a:extLst>
                </a:gridCol>
                <a:gridCol w="5240828">
                  <a:extLst>
                    <a:ext uri="{9D8B030D-6E8A-4147-A177-3AD203B41FA5}">
                      <a16:colId xmlns:a16="http://schemas.microsoft.com/office/drawing/2014/main" val="304218253"/>
                    </a:ext>
                  </a:extLst>
                </a:gridCol>
              </a:tblGrid>
              <a:tr h="17192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400" kern="0" dirty="0">
                          <a:solidFill>
                            <a:schemeClr val="bg1"/>
                          </a:solidFill>
                          <a:effectLst/>
                        </a:rPr>
                        <a:t>Кафедра історії, археології та методики викладання</a:t>
                      </a:r>
                      <a:endParaRPr lang="ru-UA" sz="1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1" marR="271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solidFill>
                            <a:schemeClr val="bg1"/>
                          </a:solidFill>
                          <a:effectLst/>
                        </a:rPr>
                        <a:t>Історія України та української культури 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https://ksuonline.kspu.edu/course/view.php?id=6023</a:t>
                      </a:r>
                      <a:endParaRPr lang="ru-UA" sz="14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solidFill>
                            <a:schemeClr val="bg1"/>
                          </a:solidFill>
                          <a:effectLst/>
                        </a:rPr>
                        <a:t>Історія становлення та розвитку Європейського союзу</a:t>
                      </a:r>
                      <a:endParaRPr lang="ru-UA" sz="14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https://ksuonline.kspu.edu/course/view.php?id=7125</a:t>
                      </a:r>
                      <a:endParaRPr lang="ru-UA" sz="1400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400" kern="100" dirty="0">
                          <a:solidFill>
                            <a:schemeClr val="bg1"/>
                          </a:solidFill>
                          <a:effectLst/>
                        </a:rPr>
                        <a:t>Історія України (Новітня історія України)  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://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ksuonline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kspu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edu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/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course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/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section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php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?</a:t>
                      </a:r>
                      <a:r>
                        <a:rPr lang="ru-RU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id</a:t>
                      </a:r>
                      <a:r>
                        <a:rPr lang="uk-UA" sz="1400" u="sng" kern="100" dirty="0">
                          <a:solidFill>
                            <a:schemeClr val="bg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=25839</a:t>
                      </a:r>
                      <a:endParaRPr lang="uk-UA" sz="1400" u="sng" kern="1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endParaRPr lang="ru-UA" sz="14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1" marR="27141" marT="0" marB="0"/>
                </a:tc>
                <a:extLst>
                  <a:ext uri="{0D108BD9-81ED-4DB2-BD59-A6C34878D82A}">
                    <a16:rowId xmlns:a16="http://schemas.microsoft.com/office/drawing/2014/main" val="3949473827"/>
                  </a:ext>
                </a:extLst>
              </a:tr>
              <a:tr h="48816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effectLst/>
                        </a:rPr>
                        <a:t>Кафедра філософії, соціології та соціальної роботи</a:t>
                      </a:r>
                      <a:endParaRPr lang="ru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1" marR="271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>
                          <a:effectLst/>
                        </a:rPr>
                        <a:t>Правові основи соціальної роботи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  <a:hlinkClick r:id="rId5"/>
                        </a:rPr>
                        <a:t>https://ksuonline.kspu.edu/course/view.php?id=1226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>
                          <a:effectLst/>
                        </a:rPr>
                        <a:t>Система організації соціальних служб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  <a:hlinkClick r:id="rId6"/>
                        </a:rPr>
                        <a:t>https://ksuonline.kspu.edu/course/view.php?id=5058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>
                          <a:effectLst/>
                        </a:rPr>
                        <a:t>Оцінка потреб дитини та її сім’ї та результатів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</a:rPr>
                        <a:t>професійної діяльності</a:t>
                      </a:r>
                      <a:r>
                        <a:rPr lang="ru-UA" sz="1200" kern="100" dirty="0">
                          <a:effectLst/>
                        </a:rPr>
                        <a:t>  </a:t>
                      </a:r>
                      <a:r>
                        <a:rPr lang="uk-UA" sz="1200" kern="100" dirty="0">
                          <a:effectLst/>
                          <a:hlinkClick r:id="rId7"/>
                        </a:rPr>
                        <a:t>https://ksuonline.kspu.edu/course/view.php?id=50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 err="1">
                          <a:effectLst/>
                        </a:rPr>
                        <a:t>Філософія</a:t>
                      </a:r>
                      <a:r>
                        <a:rPr lang="uk-UA" sz="1200" u="sng" kern="100" dirty="0" err="1">
                          <a:effectLst/>
                          <a:hlinkClick r:id="rId8"/>
                        </a:rPr>
                        <a:t>https</a:t>
                      </a:r>
                      <a:r>
                        <a:rPr lang="uk-UA" sz="1200" u="sng" kern="100" dirty="0">
                          <a:effectLst/>
                          <a:hlinkClick r:id="rId8"/>
                        </a:rPr>
                        <a:t>://ksuonline.kspu.edu/course/view.php?id=5548&amp;notifyeditingon=1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200" kern="100" dirty="0">
                          <a:effectLst/>
                        </a:rPr>
                        <a:t>Теорії особистості</a:t>
                      </a:r>
                      <a:r>
                        <a:rPr lang="ru-UA" sz="1200" u="none" kern="100" dirty="0">
                          <a:effectLst/>
                        </a:rPr>
                        <a:t> </a:t>
                      </a:r>
                      <a:r>
                        <a:rPr lang="ru-RU" sz="1200" u="sng" kern="100" dirty="0">
                          <a:effectLst/>
                          <a:hlinkClick r:id="rId9"/>
                        </a:rPr>
                        <a:t>https://ksuonline.kspu.edu/course/view.php?id=1861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Історія та філософія науки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200" u="sng" kern="100" dirty="0">
                          <a:effectLst/>
                          <a:hlinkClick r:id="rId10"/>
                        </a:rPr>
                        <a:t>https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://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ksuonline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.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kspu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.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edu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/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course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/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view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.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php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?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id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=5399&amp;</a:t>
                      </a:r>
                      <a:r>
                        <a:rPr lang="ru-RU" sz="1200" u="sng" kern="100" dirty="0">
                          <a:effectLst/>
                          <a:hlinkClick r:id="rId10"/>
                        </a:rPr>
                        <a:t>notifyeditingon</a:t>
                      </a:r>
                      <a:r>
                        <a:rPr lang="uk-UA" sz="1200" u="sng" kern="100" dirty="0">
                          <a:effectLst/>
                          <a:hlinkClick r:id="rId10"/>
                        </a:rPr>
                        <a:t>=1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Побудова кар’єри та чинники успішного працевлаштування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  <a:hlinkClick r:id="rId11"/>
                        </a:rPr>
                        <a:t>https://ksuonline.kspu.edu/course/view.php?id=5048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Основи анімаційної діяльності в закладах освіти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  <a:hlinkClick r:id="rId12"/>
                        </a:rPr>
                        <a:t>https://ksuonline.kspu.edu/course/view.php?id=6781</a:t>
                      </a:r>
                      <a:r>
                        <a:rPr lang="uk-UA" sz="1200" kern="100" dirty="0">
                          <a:effectLst/>
                        </a:rPr>
                        <a:t> 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Медіація у вирішенні конфліктів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  <a:hlinkClick r:id="rId13"/>
                        </a:rPr>
                        <a:t>https://ksuonline.kspu.edu/course/view.php?id=7215</a:t>
                      </a:r>
                      <a:r>
                        <a:rPr lang="uk-UA" sz="1200" kern="100" dirty="0">
                          <a:effectLst/>
                        </a:rPr>
                        <a:t> 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Довгострокова сертифікатна програма «Військова соціальна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робота»   </a:t>
                      </a:r>
                      <a:r>
                        <a:rPr lang="uk-UA" sz="1200" kern="100" dirty="0">
                          <a:effectLst/>
                          <a:hlinkClick r:id="rId14"/>
                        </a:rPr>
                        <a:t>https://ksuonline.kspu.edu/course/view.php?id=6381</a:t>
                      </a:r>
                      <a:r>
                        <a:rPr lang="uk-UA" sz="1200" kern="100" dirty="0">
                          <a:effectLst/>
                        </a:rPr>
                        <a:t>   </a:t>
                      </a:r>
                      <a:r>
                        <a:rPr lang="ru-UA" sz="1200" kern="100" dirty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Сімейне виховання</a:t>
                      </a:r>
                      <a:r>
                        <a:rPr lang="ru-UA" sz="1200" kern="100" dirty="0">
                          <a:effectLst/>
                        </a:rPr>
                        <a:t>  </a:t>
                      </a:r>
                      <a:r>
                        <a:rPr lang="uk-UA" sz="1200" kern="100" dirty="0">
                          <a:effectLst/>
                          <a:hlinkClick r:id="rId15"/>
                        </a:rPr>
                        <a:t>https://ksuonline.kspu.edu/course/view.php?id=7217</a:t>
                      </a:r>
                      <a:r>
                        <a:rPr lang="uk-UA" sz="1200" kern="100" dirty="0">
                          <a:effectLst/>
                        </a:rPr>
                        <a:t>     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Профілактика девіантної поведінки</a:t>
                      </a:r>
                      <a:endParaRPr lang="ru-UA" sz="12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uk-UA" sz="1200" kern="100" dirty="0">
                          <a:effectLst/>
                        </a:rPr>
                        <a:t> </a:t>
                      </a:r>
                      <a:r>
                        <a:rPr lang="uk-UA" sz="1200" kern="100" dirty="0">
                          <a:effectLst/>
                          <a:hlinkClick r:id="rId16"/>
                        </a:rPr>
                        <a:t>https://ksuonline.kspu.edu/course/view.php?id=7216</a:t>
                      </a:r>
                      <a:r>
                        <a:rPr lang="uk-UA" sz="1200" kern="100" dirty="0">
                          <a:effectLst/>
                        </a:rPr>
                        <a:t> </a:t>
                      </a:r>
                      <a:r>
                        <a:rPr lang="uk-UA" sz="1400" kern="100" dirty="0">
                          <a:effectLst/>
                        </a:rPr>
                        <a:t>  </a:t>
                      </a:r>
                      <a:endParaRPr lang="ru-UA" sz="1400" kern="100" dirty="0"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 dirty="0">
                          <a:effectLst/>
                        </a:rPr>
                        <a:t> </a:t>
                      </a:r>
                      <a:endParaRPr lang="ru-U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1" marR="27141" marT="0" marB="0"/>
                </a:tc>
                <a:extLst>
                  <a:ext uri="{0D108BD9-81ED-4DB2-BD59-A6C34878D82A}">
                    <a16:rowId xmlns:a16="http://schemas.microsoft.com/office/drawing/2014/main" val="1345032891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A2C9278-42BB-2884-67AD-3F554187D625}"/>
              </a:ext>
            </a:extLst>
          </p:cNvPr>
          <p:cNvSpPr txBox="1"/>
          <p:nvPr/>
        </p:nvSpPr>
        <p:spPr>
          <a:xfrm>
            <a:off x="547687" y="2770550"/>
            <a:ext cx="44136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ПРОЄКТ РІШЕННЯ:</a:t>
            </a:r>
          </a:p>
          <a:p>
            <a:endParaRPr lang="uk-UA" kern="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uk-UA" sz="1400" b="1" kern="0" dirty="0">
                <a:solidFill>
                  <a:schemeClr val="bg1"/>
                </a:solidFill>
                <a:latin typeface="Times New Roman" panose="02020603050405020304" pitchFamily="18" charset="0"/>
              </a:rPr>
              <a:t>ОНОВИТИ КОНТЕНТ ОК ДВВ ЗАГАЛЬНОГО ЦИКЛУ (до початку викладання)</a:t>
            </a:r>
          </a:p>
          <a:p>
            <a:pPr marL="342900" indent="-342900">
              <a:buAutoNum type="arabicPeriod"/>
            </a:pPr>
            <a:r>
              <a:rPr lang="uk-UA" sz="1400" b="1" kern="0" dirty="0">
                <a:solidFill>
                  <a:schemeClr val="bg1"/>
                </a:solidFill>
                <a:latin typeface="Times New Roman" panose="02020603050405020304" pitchFamily="18" charset="0"/>
              </a:rPr>
              <a:t>ОНОВИТИ КОНТЕНТ ОК СПЕЦІАЛЬНОСТІ 053 ПСИХОЛОГІЯ ПЕРШОГО(БАКАЛАВРСЬКОГО) ТА ДРУГОГО (МАГІСТЕРСЬКОГО) РІВНЯ  (до 01.09.2025р.)</a:t>
            </a:r>
          </a:p>
          <a:p>
            <a:pPr marL="342900" indent="-342900">
              <a:buAutoNum type="arabicPeriod"/>
            </a:pPr>
            <a:r>
              <a:rPr lang="uk-UA" sz="1400" b="1" kern="0" dirty="0">
                <a:solidFill>
                  <a:schemeClr val="bg1"/>
                </a:solidFill>
                <a:latin typeface="Times New Roman" panose="02020603050405020304" pitchFamily="18" charset="0"/>
              </a:rPr>
              <a:t>ПОДАТИ ДЛЯ АТЕСТАЦІЇ ЕЛЕКТРОННІ ОК ВІД УСІХ КАФЕДР (до 01.09.2025р.)</a:t>
            </a:r>
            <a:endParaRPr lang="uk-UA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9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FAAB4-66E9-C854-FDC5-F3B56B88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4E7F2-28DF-F555-FEA8-794A10D3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0" y="650874"/>
            <a:ext cx="3788103" cy="820117"/>
          </a:xfrm>
        </p:spPr>
        <p:txBody>
          <a:bodyPr/>
          <a:lstStyle/>
          <a:p>
            <a:pPr algn="ctr"/>
            <a:r>
              <a: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2. 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ru-UA" sz="2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перебіг профорієнтації на факультеті:</a:t>
            </a:r>
            <a:r>
              <a:rPr lang="ru-UA" sz="2000" dirty="0">
                <a:solidFill>
                  <a:schemeClr val="bg1"/>
                </a:solidFill>
                <a:effectLst/>
              </a:rPr>
              <a:t> 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D87C1-3225-F2F1-64A9-B33DC1ED3A7C}"/>
              </a:ext>
            </a:extLst>
          </p:cNvPr>
          <p:cNvSpPr txBox="1"/>
          <p:nvPr/>
        </p:nvSpPr>
        <p:spPr>
          <a:xfrm>
            <a:off x="376560" y="1470991"/>
            <a:ext cx="4664764" cy="231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к-ть викладачів факультету, активно долучених до конкретних профорієнтаційних заходів- </a:t>
            </a:r>
            <a:r>
              <a:rPr lang="ru-UA" b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endParaRPr lang="ru-UA" sz="1800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к-ть абітурієнтів, долучених до платформи KSU24 за минулий місяць </a:t>
            </a:r>
            <a:r>
              <a:rPr lang="en-GB" sz="1400" kern="0" dirty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https://ksu24.kspu.edu/entrantanalytics?segmented=week&amp;date_start=2025-04-14&amp;date_end=2025-04-20</a:t>
            </a:r>
            <a:r>
              <a:rPr lang="uk-UA" sz="1400" kern="0" dirty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400" kern="0" dirty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;</a:t>
            </a:r>
            <a:r>
              <a:rPr lang="ru-UA" sz="1400" dirty="0">
                <a:solidFill>
                  <a:schemeClr val="tx2">
                    <a:lumMod val="10000"/>
                    <a:lumOff val="90000"/>
                  </a:schemeClr>
                </a:solidFill>
                <a:effectLst/>
              </a:rPr>
              <a:t> </a:t>
            </a:r>
            <a:endParaRPr lang="uk-UA" sz="14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51F55A-AE38-D5E9-90AE-57E669707AE8}"/>
              </a:ext>
            </a:extLst>
          </p:cNvPr>
          <p:cNvSpPr txBox="1"/>
          <p:nvPr/>
        </p:nvSpPr>
        <p:spPr>
          <a:xfrm>
            <a:off x="5686426" y="259877"/>
            <a:ext cx="5872162" cy="100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UA" sz="1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UA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аявність актуальної інформації для абітурієнтів про ОП, особливості навчання на факультеті тощо на сторінці</a:t>
            </a:r>
            <a:endParaRPr lang="ru-UA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UA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факультету: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44D1C-E078-86AB-60D1-5D84C8D5B60D}"/>
              </a:ext>
            </a:extLst>
          </p:cNvPr>
          <p:cNvSpPr txBox="1"/>
          <p:nvPr/>
        </p:nvSpPr>
        <p:spPr>
          <a:xfrm>
            <a:off x="5286697" y="1470991"/>
            <a:ext cx="652874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hlinkClick r:id="rId3"/>
              </a:rPr>
              <a:t>https://www.kspu.edu/About/Faculty/IPHS.aspx</a:t>
            </a:r>
            <a:endParaRPr lang="uk-UA" sz="1600" b="1" dirty="0"/>
          </a:p>
          <a:p>
            <a:r>
              <a:rPr lang="en-GB" sz="1600" b="1" dirty="0">
                <a:hlinkClick r:id="rId4"/>
              </a:rPr>
              <a:t>https://www.kspu.edu/About/Faculty/IPHS/ChairSocialWork.aspx</a:t>
            </a:r>
            <a:endParaRPr lang="uk-UA" sz="1600" b="1" dirty="0"/>
          </a:p>
          <a:p>
            <a:r>
              <a:rPr lang="en-GB" sz="1600" b="1" dirty="0">
                <a:hlinkClick r:id="rId5"/>
              </a:rPr>
              <a:t>https://www.kspu.edu/About/Faculty/IPHS/ChairGenSocialPsychology.aspx</a:t>
            </a:r>
            <a:endParaRPr lang="uk-UA" sz="1600" b="1" dirty="0"/>
          </a:p>
          <a:p>
            <a:endParaRPr lang="uk-UA" sz="1600" b="1" dirty="0"/>
          </a:p>
          <a:p>
            <a:r>
              <a:rPr lang="en-GB" sz="1600" b="1" dirty="0">
                <a:hlinkClick r:id="rId6"/>
              </a:rPr>
              <a:t>https://www.facebook.com/share/g/191yw8rZK8/?mibextid=wwXIfr</a:t>
            </a:r>
            <a:endParaRPr lang="uk-UA" sz="1600" b="1" dirty="0"/>
          </a:p>
          <a:p>
            <a:r>
              <a:rPr lang="en-GB" sz="1600" b="1" dirty="0">
                <a:hlinkClick r:id="rId6"/>
              </a:rPr>
              <a:t>https://www.facebook.com/share/g/191yw8rZK8/?mibextid=wwXIfr</a:t>
            </a:r>
            <a:endParaRPr lang="uk-UA" sz="1600" b="1" dirty="0"/>
          </a:p>
          <a:p>
            <a:endParaRPr lang="uk-UA" sz="1600" b="1" dirty="0"/>
          </a:p>
          <a:p>
            <a:r>
              <a:rPr lang="en-GB" sz="1600" b="1" dirty="0">
                <a:hlinkClick r:id="rId7"/>
              </a:rPr>
              <a:t>https://www.instagram.com/fpis.ksu?igsh=b3BnZ3BsYmpjMHFj</a:t>
            </a:r>
            <a:endParaRPr lang="uk-UA" sz="1600" b="1" dirty="0"/>
          </a:p>
          <a:p>
            <a:endParaRPr lang="uk-UA" sz="1600" b="1" dirty="0"/>
          </a:p>
          <a:p>
            <a:r>
              <a:rPr lang="en-GB" sz="1600" b="1" dirty="0">
                <a:hlinkClick r:id="rId8"/>
              </a:rPr>
              <a:t>https://www.tiktok.com/@iryna.sociologi?_t=ZM-8vRMNbJlTKJ&amp;_r=1</a:t>
            </a:r>
            <a:r>
              <a:rPr lang="uk-UA" sz="1600" b="1" dirty="0"/>
              <a:t> </a:t>
            </a:r>
          </a:p>
          <a:p>
            <a:r>
              <a:rPr lang="en-GB" sz="1600" b="1" dirty="0">
                <a:hlinkClick r:id="rId9"/>
              </a:rPr>
              <a:t>https://www.tiktok.com/@user9200781013013?_t=ZM8vRMUW9OkoJ&amp;_r=1https://www.tiktok.com/@user9200781013013?_t=ZM-8vRMUW9OkoJ&amp;_r=1</a:t>
            </a:r>
            <a:endParaRPr lang="uk-UA" sz="1600" b="1" dirty="0"/>
          </a:p>
          <a:p>
            <a:r>
              <a:rPr lang="en-GB" sz="1600" b="1" dirty="0">
                <a:hlinkClick r:id="rId10"/>
              </a:rPr>
              <a:t>https://www.tiktok.com/@user881931740619?_t=ZM-8vRMVh1VRfq&amp;_r=1</a:t>
            </a:r>
            <a:endParaRPr lang="uk-UA" sz="1600" b="1" dirty="0"/>
          </a:p>
          <a:p>
            <a:endParaRPr lang="uk-UA" sz="1600" b="1" dirty="0"/>
          </a:p>
          <a:p>
            <a:r>
              <a:rPr lang="en-GB" sz="1600" b="1" dirty="0">
                <a:hlinkClick r:id="rId11"/>
              </a:rPr>
              <a:t>https://youtube.com/@fpis_ksu?si=vffNtNCkoGWxn-Ji</a:t>
            </a:r>
            <a:r>
              <a:rPr lang="uk-UA" sz="1600" b="1" dirty="0"/>
              <a:t> </a:t>
            </a:r>
          </a:p>
          <a:p>
            <a:endParaRPr lang="uk-UA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1FBE6CE-A23A-59A7-5409-2411B4AAE1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337" y="4373943"/>
            <a:ext cx="4664765" cy="20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0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31661-949F-80E4-0F70-A44883629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EFDDC-17EF-2740-BF69-33D4D72AF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0" y="650874"/>
            <a:ext cx="3788103" cy="820117"/>
          </a:xfrm>
        </p:spPr>
        <p:txBody>
          <a:bodyPr/>
          <a:lstStyle/>
          <a:p>
            <a:pPr algn="ctr"/>
            <a:r>
              <a: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2. 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ru-UA" sz="2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перебіг профорієнтації на факультеті:</a:t>
            </a:r>
            <a:r>
              <a:rPr lang="ru-UA" sz="2000" dirty="0">
                <a:solidFill>
                  <a:schemeClr val="bg1"/>
                </a:solidFill>
                <a:effectLst/>
              </a:rPr>
              <a:t> 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C914F-6FD4-01A2-B697-D37ED71A9F93}"/>
              </a:ext>
            </a:extLst>
          </p:cNvPr>
          <p:cNvSpPr txBox="1"/>
          <p:nvPr/>
        </p:nvSpPr>
        <p:spPr>
          <a:xfrm>
            <a:off x="625234" y="1629730"/>
            <a:ext cx="3788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UA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афедра історії, археології та методики викладання </a:t>
            </a:r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46773-2E5B-682F-087B-29A1C2B588FF}"/>
              </a:ext>
            </a:extLst>
          </p:cNvPr>
          <p:cNvSpPr txBox="1"/>
          <p:nvPr/>
        </p:nvSpPr>
        <p:spPr>
          <a:xfrm>
            <a:off x="198784" y="2782669"/>
            <a:ext cx="4664764" cy="328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к-ть викладачів факультету, активно долучених до конкретних профорієнтаційних заходів- </a:t>
            </a:r>
            <a:r>
              <a:rPr lang="ru-UA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наявність актуальної інформації для абітурієнтів про ОП, особливості навчання на факультеті тощо на сторінці</a:t>
            </a:r>
            <a:endParaRPr lang="ru-UA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факультету:</a:t>
            </a:r>
            <a:endParaRPr lang="ru-UA" sz="1400" b="1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400" b="1" u="sng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https://www.kspu.edu/About/Faculty/IPHS/ChairHistoryUkraine.aspx</a:t>
            </a:r>
            <a:endParaRPr lang="ru-UA" sz="14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Соцмережі:  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https://www.facebook.com/HistoryKhersonStateUniversity</a:t>
            </a:r>
            <a:r>
              <a:rPr lang="uk-UA" sz="1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uk-UA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FFF625-2B79-F9CF-1360-8E49EDE8D1B0}"/>
              </a:ext>
            </a:extLst>
          </p:cNvPr>
          <p:cNvSpPr txBox="1"/>
          <p:nvPr/>
        </p:nvSpPr>
        <p:spPr>
          <a:xfrm>
            <a:off x="5719440" y="137602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6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UA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аклади, з якими проведено зустрічі, консультації й інші профорієнтаційні заходи (протягом березня-квітня 2025 р.)</a:t>
            </a:r>
            <a:br>
              <a:rPr lang="ru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4BC54-E0E3-CA11-BF58-72C64C0AA0F4}"/>
              </a:ext>
            </a:extLst>
          </p:cNvPr>
          <p:cNvSpPr txBox="1"/>
          <p:nvPr/>
        </p:nvSpPr>
        <p:spPr>
          <a:xfrm>
            <a:off x="5287619" y="906835"/>
            <a:ext cx="6414052" cy="576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Перша українська школа (Вроцлав)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Херсонський академічний ліцей імені О. В. </a:t>
            </a:r>
            <a:r>
              <a:rPr lang="uk-UA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Мішукова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Херсонської міської ради при Херсонському державному університеті (</a:t>
            </a:r>
            <a:r>
              <a:rPr lang="uk-UA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Михайлик </a:t>
            </a:r>
            <a:r>
              <a:rPr lang="uk-UA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О.В.) 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Херсонський обласний </a:t>
            </a:r>
            <a:r>
              <a:rPr lang="uk-UA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ліцей;Херсонський</a:t>
            </a:r>
            <a:r>
              <a:rPr lang="uk-UA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ліцей № 6 ;Херсонські ліцеї № 16, 20, 24, 30, 51, 57;ХФТЛ, </a:t>
            </a:r>
            <a:r>
              <a:rPr lang="uk-UA" sz="1600" b="1" kern="100" dirty="0">
                <a:solidFill>
                  <a:srgbClr val="7676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Білозерський ліцей №1 ім. О.Я. Печерського Білозерської селищної ради Херсонського району;</a:t>
            </a:r>
            <a:r>
              <a:rPr lang="ru-UA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Великоолександрівська </a:t>
            </a:r>
            <a:r>
              <a:rPr lang="uk-UA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Старосільська</a:t>
            </a:r>
            <a:r>
              <a:rPr lang="uk-UA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загальноосвітня школа І - ІІІ ступенів ; Великоолександрівська </a:t>
            </a:r>
            <a:r>
              <a:rPr lang="uk-UA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Давидівобрідська</a:t>
            </a:r>
            <a:r>
              <a:rPr lang="uk-UA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загальноосвітня школа І-ІІІ ступенів ; Великоолександрівська  </a:t>
            </a:r>
            <a:r>
              <a:rPr lang="uk-UA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Трифонівська</a:t>
            </a:r>
            <a:r>
              <a:rPr lang="uk-UA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загальноосвітня школа І-ІІІ ступенів Великоолександрівська </a:t>
            </a:r>
            <a:r>
              <a:rPr lang="uk-UA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Новодмитрівська</a:t>
            </a:r>
            <a:r>
              <a:rPr lang="uk-UA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загальноосвітня школа І-ІІІ ступенів ;Великоолександрівська </a:t>
            </a:r>
            <a:r>
              <a:rPr lang="uk-UA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Білокриницький</a:t>
            </a:r>
            <a:r>
              <a:rPr lang="uk-UA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опорний заклад загальної середньої освіти І-ІІІ ступенів ; Великоолександрівська </a:t>
            </a:r>
            <a:r>
              <a:rPr lang="uk-UA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Чкаловська</a:t>
            </a:r>
            <a:r>
              <a:rPr lang="uk-UA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загальноосвітня школа І-ІІІ ступенів ;Великоолександрівська загальноосвітня школа І-ІІІ ступеня №2 ;Великоолександрівська </a:t>
            </a:r>
            <a:r>
              <a:rPr lang="uk-UA" sz="1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Малоолександрівська</a:t>
            </a:r>
            <a:r>
              <a:rPr lang="uk-UA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загальноосвітня школа І - ІІІ ступенів ; профорієнтація (поширення електронних матеріалів) в Координаційному центрі надання допомоги ХОВА у Миколаєві.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2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90BCC-FE8C-C531-B02F-2A56A5778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7D28E-E465-DFE1-BA3F-6115D417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0" y="650874"/>
            <a:ext cx="3788103" cy="820117"/>
          </a:xfrm>
        </p:spPr>
        <p:txBody>
          <a:bodyPr/>
          <a:lstStyle/>
          <a:p>
            <a:pPr algn="ctr"/>
            <a:r>
              <a: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2. 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ru-UA" sz="2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перебіг профорієнтації на факультеті:</a:t>
            </a:r>
            <a:r>
              <a:rPr lang="ru-UA" sz="2000" dirty="0">
                <a:solidFill>
                  <a:schemeClr val="bg1"/>
                </a:solidFill>
                <a:effectLst/>
              </a:rPr>
              <a:t> 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BA342-2DB3-B037-BD11-17707EA93F25}"/>
              </a:ext>
            </a:extLst>
          </p:cNvPr>
          <p:cNvSpPr txBox="1"/>
          <p:nvPr/>
        </p:nvSpPr>
        <p:spPr>
          <a:xfrm>
            <a:off x="625234" y="1629730"/>
            <a:ext cx="3788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UA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афедра філософії,соціології та соціальної роботи</a:t>
            </a:r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AF5D2-0928-B539-8566-52AE9364B6DC}"/>
              </a:ext>
            </a:extLst>
          </p:cNvPr>
          <p:cNvSpPr txBox="1"/>
          <p:nvPr/>
        </p:nvSpPr>
        <p:spPr>
          <a:xfrm>
            <a:off x="61377" y="2698604"/>
            <a:ext cx="4664764" cy="3551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к-ть викладачів факультету, активно долучених до конкретних профорієнтаційних заходів- </a:t>
            </a:r>
            <a:r>
              <a:rPr lang="ru-UA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наявність актуальної інформації для абітурієнтів про ОП, особливості навчання на факультеті тощо на сторінці</a:t>
            </a:r>
            <a:endParaRPr lang="ru-UA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факультету:</a:t>
            </a:r>
            <a:endParaRPr lang="ru-UA" sz="1400" b="1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ttps</a:t>
            </a:r>
            <a:r>
              <a:rPr lang="uk-UA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www</a:t>
            </a:r>
            <a:r>
              <a:rPr lang="uk-UA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kspu</a:t>
            </a:r>
            <a:r>
              <a:rPr lang="uk-UA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</a:t>
            </a:r>
            <a:r>
              <a:rPr lang="uk-UA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uk-UA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Faculty</a:t>
            </a:r>
            <a:r>
              <a:rPr lang="uk-UA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IPHS</a:t>
            </a:r>
            <a:r>
              <a:rPr lang="uk-UA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ChairSocialWork</a:t>
            </a:r>
            <a:r>
              <a:rPr lang="uk-UA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aspx</a:t>
            </a:r>
            <a:endParaRPr lang="ru-UA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groups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/2318178431571945/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groups</a:t>
            </a:r>
            <a:r>
              <a:rPr lang="uk-UA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/484002531943707/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UA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680EF-353A-B567-7226-9F8B61EE9E9B}"/>
              </a:ext>
            </a:extLst>
          </p:cNvPr>
          <p:cNvSpPr txBox="1"/>
          <p:nvPr/>
        </p:nvSpPr>
        <p:spPr>
          <a:xfrm>
            <a:off x="5719440" y="137602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6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UA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аклади, з якими проведено зустрічі, консультації й інші профорієнтаційні заходи (протягом березня-квітня 2025 р.)</a:t>
            </a:r>
            <a:br>
              <a:rPr lang="ru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ADCFE-6CC4-33F1-E812-018EC8A05EB9}"/>
              </a:ext>
            </a:extLst>
          </p:cNvPr>
          <p:cNvSpPr txBox="1"/>
          <p:nvPr/>
        </p:nvSpPr>
        <p:spPr>
          <a:xfrm>
            <a:off x="5208104" y="906835"/>
            <a:ext cx="6493567" cy="5951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Обласний науковий ліцей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м.Херсон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Загальноосвітня школа №3 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м.Херсон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Загальноосвітня школа № 18 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м.Херсон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Загальноосвітня школа № 11 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м.Херсон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Загальноосвітня школа № 36 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м.Херсон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Новорайський</a:t>
            </a: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опорний заклад повної загальної середньої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Новорайської</a:t>
            </a: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сільської ради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Бериславського</a:t>
            </a: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району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Херсонської області Каховська загальноосвітня школа І-ІІІ ступенів №5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Каховської міської ради Херсонської області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Опорний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заклад;Бехтерський</a:t>
            </a: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ліцей;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Бехтерської</a:t>
            </a: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сільської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 Скадовського району Херсонської області </a:t>
            </a: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Чулаківський</a:t>
            </a: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ліцей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Чулаківської</a:t>
            </a: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сільської ради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Скадовського району Херсонської області 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Херсонський ліцей № 1 Херсонської міської ради Херсонський заклад загальної середньої </a:t>
            </a:r>
            <a:r>
              <a:rPr lang="uk-UA" sz="1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освіти;Центр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buNone/>
            </a:pPr>
            <a:r>
              <a:rPr lang="uk-UA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 молоді; Херсонської міської ради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Любимівський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ЗПЗСО ,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Нововоронцовська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громада, 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Бериславський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р-н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003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B49E7-3471-DB81-9D39-A0B845B44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21470-6D3A-61A7-E8A5-1AADC58B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0" y="650874"/>
            <a:ext cx="3788103" cy="820117"/>
          </a:xfrm>
        </p:spPr>
        <p:txBody>
          <a:bodyPr/>
          <a:lstStyle/>
          <a:p>
            <a:pPr algn="ctr"/>
            <a:r>
              <a: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2. 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ru-UA" sz="2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перебіг профорієнтації на факультеті:</a:t>
            </a:r>
            <a:r>
              <a:rPr lang="ru-UA" sz="2000" dirty="0">
                <a:solidFill>
                  <a:schemeClr val="bg1"/>
                </a:solidFill>
                <a:effectLst/>
              </a:rPr>
              <a:t> 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3B7C2-93B6-13C3-9229-E7607D886C24}"/>
              </a:ext>
            </a:extLst>
          </p:cNvPr>
          <p:cNvSpPr txBox="1"/>
          <p:nvPr/>
        </p:nvSpPr>
        <p:spPr>
          <a:xfrm>
            <a:off x="625234" y="1629730"/>
            <a:ext cx="3788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UA" sz="1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афедра психології</a:t>
            </a:r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791223-92D6-27BB-DF4F-3A56FFC16D48}"/>
              </a:ext>
            </a:extLst>
          </p:cNvPr>
          <p:cNvSpPr txBox="1"/>
          <p:nvPr/>
        </p:nvSpPr>
        <p:spPr>
          <a:xfrm>
            <a:off x="198784" y="2782669"/>
            <a:ext cx="4664764" cy="2493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к-ть викладачів факультету, активно долучених до конкретних профорієнтаційних заходів- </a:t>
            </a:r>
            <a:r>
              <a:rPr lang="ru-UA" b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наявність актуальної інформації для абітурієнтів про ОП, особливості навчання на факультеті тощо на сторінці</a:t>
            </a:r>
            <a:endParaRPr lang="ru-UA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UA" sz="1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факультету:</a:t>
            </a:r>
            <a:endParaRPr lang="ru-UA" sz="1400" b="1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400" u="sng" kern="100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https://www.facebook.com/share/164jpaY7Se </a:t>
            </a:r>
            <a:r>
              <a:rPr lang="uk-UA" sz="1400" u="sng" kern="100" dirty="0">
                <a:solidFill>
                  <a:srgbClr val="467886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ru-UA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4D7E4-DC04-AD39-AD35-4CA291E3D180}"/>
              </a:ext>
            </a:extLst>
          </p:cNvPr>
          <p:cNvSpPr txBox="1"/>
          <p:nvPr/>
        </p:nvSpPr>
        <p:spPr>
          <a:xfrm>
            <a:off x="5719440" y="137602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16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UA" sz="1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аклади, з якими проведено зустрічі, консультації й інші профорієнтаційні заходи (протягом березня-квітня 2025 р.)</a:t>
            </a:r>
            <a:br>
              <a:rPr lang="ru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9D097-337B-8E89-8EC8-0A4D7B56894E}"/>
              </a:ext>
            </a:extLst>
          </p:cNvPr>
          <p:cNvSpPr txBox="1"/>
          <p:nvPr/>
        </p:nvSpPr>
        <p:spPr>
          <a:xfrm>
            <a:off x="5401388" y="1470991"/>
            <a:ext cx="6414052" cy="352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>
                <a:effectLst/>
              </a:rPr>
              <a:t>Херсонський ліцей №27 Херсонської міської ради Херсонська загальноосвітня школа І-ІІІ ступенів №32 Херсонської міської ради</a:t>
            </a:r>
            <a:endParaRPr lang="ru-UA" sz="1600" kern="100" dirty="0">
              <a:effectLst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 err="1">
                <a:effectLst/>
              </a:rPr>
              <a:t>Зеленівська</a:t>
            </a:r>
            <a:r>
              <a:rPr lang="uk-UA" sz="1600" kern="100" dirty="0">
                <a:effectLst/>
              </a:rPr>
              <a:t> загальноосвітня школа І-ІІІ ступенів №38 Херсонської міської ради</a:t>
            </a:r>
            <a:endParaRPr lang="ru-UA" sz="1600" kern="100" dirty="0">
              <a:effectLst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>
                <a:effectLst/>
              </a:rPr>
              <a:t>Антонівська загальноосвітня школа І-ІІІ ступенів № 18 Херсонської міської ради</a:t>
            </a:r>
            <a:endParaRPr lang="ru-UA" sz="1600" kern="100" dirty="0">
              <a:effectLst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>
                <a:effectLst/>
              </a:rPr>
              <a:t>ХАНО</a:t>
            </a:r>
            <a:endParaRPr lang="ru-UA" sz="1600" kern="100" dirty="0">
              <a:effectLst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>
                <a:effectLst/>
              </a:rPr>
              <a:t> ОСББ «</a:t>
            </a:r>
            <a:r>
              <a:rPr lang="uk-UA" sz="1600" kern="100" dirty="0" err="1">
                <a:effectLst/>
              </a:rPr>
              <a:t>Райна</a:t>
            </a:r>
            <a:r>
              <a:rPr lang="uk-UA" sz="1600" kern="100" dirty="0">
                <a:effectLst/>
              </a:rPr>
              <a:t>», м. Херсон</a:t>
            </a:r>
            <a:endParaRPr lang="ru-UA" sz="1600" kern="100" dirty="0">
              <a:effectLst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>
                <a:effectLst/>
              </a:rPr>
              <a:t>Чорнобаївська громада</a:t>
            </a:r>
            <a:endParaRPr lang="ru-UA" sz="1600" kern="100" dirty="0">
              <a:effectLst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uk-UA" sz="1600" kern="100" dirty="0">
                <a:effectLst/>
              </a:rPr>
              <a:t>ШГТ</a:t>
            </a: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878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>
            <a:spLocks noGrp="1"/>
          </p:cNvSpPr>
          <p:nvPr>
            <p:ph type="body" idx="1"/>
          </p:nvPr>
        </p:nvSpPr>
        <p:spPr>
          <a:xfrm>
            <a:off x="203230" y="847904"/>
            <a:ext cx="4203116" cy="1193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0800" indent="0" algn="just">
              <a:buNone/>
            </a:pP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итання</a:t>
            </a:r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профорієнтації</a:t>
            </a:r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початок </a:t>
            </a:r>
            <a:r>
              <a:rPr lang="ru-RU" sz="1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110 </a:t>
            </a:r>
            <a:r>
              <a:rPr lang="ru-RU" sz="1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+ 45 з Вроцлава - Перша </a:t>
            </a:r>
            <a:r>
              <a:rPr lang="ru-RU" sz="1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школа </a:t>
            </a:r>
            <a:r>
              <a:rPr lang="ru-RU" sz="1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фундації</a:t>
            </a:r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Незламна</a:t>
            </a:r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18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800" b="1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A7E25F-F745-E62B-A93E-3BB7A9EE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12" y="2241342"/>
            <a:ext cx="1935767" cy="16634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45F708-214D-7932-0F2B-04A74E0B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604" y="2241342"/>
            <a:ext cx="2088866" cy="18037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F612D-0350-762A-2A21-465325F0EC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704" b="21703"/>
          <a:stretch/>
        </p:blipFill>
        <p:spPr>
          <a:xfrm>
            <a:off x="5181178" y="125260"/>
            <a:ext cx="3105411" cy="19164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DDA1F2-BF4B-E2B0-FD07-E4ABC52DAF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474" b="9246"/>
          <a:stretch/>
        </p:blipFill>
        <p:spPr>
          <a:xfrm>
            <a:off x="8342442" y="31003"/>
            <a:ext cx="3782799" cy="22362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2C18C9C8-178D-2F42-DB8F-4B6621A6F739}"/>
                  </a:ext>
                </a:extLst>
              </p14:cNvPr>
              <p14:cNvContentPartPr/>
              <p14:nvPr/>
            </p14:nvContentPartPr>
            <p14:xfrm>
              <a:off x="9301843" y="3766221"/>
              <a:ext cx="3240" cy="324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2C18C9C8-178D-2F42-DB8F-4B6621A6F7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95723" y="3760101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1AB6552-6EED-8B61-5EC3-4961ECF17F33}"/>
                  </a:ext>
                </a:extLst>
              </p14:cNvPr>
              <p14:cNvContentPartPr/>
              <p14:nvPr/>
            </p14:nvContentPartPr>
            <p14:xfrm>
              <a:off x="8342443" y="3091221"/>
              <a:ext cx="360" cy="612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1AB6552-6EED-8B61-5EC3-4961ECF17F3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36323" y="3085101"/>
                <a:ext cx="1260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7A3E7A8A-690D-55AA-DD51-38D79D5AA2FC}"/>
                  </a:ext>
                </a:extLst>
              </p14:cNvPr>
              <p14:cNvContentPartPr/>
              <p14:nvPr/>
            </p14:nvContentPartPr>
            <p14:xfrm>
              <a:off x="8413363" y="2442861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7A3E7A8A-690D-55AA-DD51-38D79D5AA2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07243" y="243674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5" name="Рукописный ввод 64">
                <a:extLst>
                  <a:ext uri="{FF2B5EF4-FFF2-40B4-BE49-F238E27FC236}">
                    <a16:creationId xmlns:a16="http://schemas.microsoft.com/office/drawing/2014/main" id="{A5474058-5641-704D-9FB8-F992B5E83775}"/>
                  </a:ext>
                </a:extLst>
              </p14:cNvPr>
              <p14:cNvContentPartPr/>
              <p14:nvPr/>
            </p14:nvContentPartPr>
            <p14:xfrm>
              <a:off x="3324043" y="1288701"/>
              <a:ext cx="61920" cy="32760"/>
            </p14:xfrm>
          </p:contentPart>
        </mc:Choice>
        <mc:Fallback xmlns="">
          <p:pic>
            <p:nvPicPr>
              <p:cNvPr id="65" name="Рукописный ввод 64">
                <a:extLst>
                  <a:ext uri="{FF2B5EF4-FFF2-40B4-BE49-F238E27FC236}">
                    <a16:creationId xmlns:a16="http://schemas.microsoft.com/office/drawing/2014/main" id="{A5474058-5641-704D-9FB8-F992B5E8377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13243" y="1278261"/>
                <a:ext cx="831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7" name="Рукописный ввод 76">
                <a:extLst>
                  <a:ext uri="{FF2B5EF4-FFF2-40B4-BE49-F238E27FC236}">
                    <a16:creationId xmlns:a16="http://schemas.microsoft.com/office/drawing/2014/main" id="{B20C317E-C725-5816-C481-35B66A4B668B}"/>
                  </a:ext>
                </a:extLst>
              </p14:cNvPr>
              <p14:cNvContentPartPr/>
              <p14:nvPr/>
            </p14:nvContentPartPr>
            <p14:xfrm>
              <a:off x="7938883" y="-706779"/>
              <a:ext cx="360" cy="360"/>
            </p14:xfrm>
          </p:contentPart>
        </mc:Choice>
        <mc:Fallback xmlns="">
          <p:pic>
            <p:nvPicPr>
              <p:cNvPr id="77" name="Рукописный ввод 76">
                <a:extLst>
                  <a:ext uri="{FF2B5EF4-FFF2-40B4-BE49-F238E27FC236}">
                    <a16:creationId xmlns:a16="http://schemas.microsoft.com/office/drawing/2014/main" id="{B20C317E-C725-5816-C481-35B66A4B668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28443" y="-717219"/>
                <a:ext cx="21600" cy="21600"/>
              </a:xfrm>
              <a:prstGeom prst="rect">
                <a:avLst/>
              </a:prstGeom>
            </p:spPr>
          </p:pic>
        </mc:Fallback>
      </mc:AlternateContent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D367A0D-A139-ED4B-B8CD-D75726F931C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3574" r="21026" b="13330"/>
          <a:stretch/>
        </p:blipFill>
        <p:spPr>
          <a:xfrm>
            <a:off x="5536504" y="2041743"/>
            <a:ext cx="1981051" cy="2774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7BC446-C4A0-1F77-900C-A21E97F946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4244691"/>
            <a:ext cx="4990654" cy="26133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программное обеспечение, Значок на компьютере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C16C06-C998-E4D6-10F6-F0DCE2B34EC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51330" t="10898" r="7714" b="7026"/>
          <a:stretch/>
        </p:blipFill>
        <p:spPr>
          <a:xfrm>
            <a:off x="7564588" y="2368704"/>
            <a:ext cx="4070905" cy="244755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программное обеспечение, Значок на компьютере, веб-стра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B116B9-73C5-9E88-B474-B76459B305B3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3163" t="2717" r="29766" b="12267"/>
          <a:stretch/>
        </p:blipFill>
        <p:spPr>
          <a:xfrm>
            <a:off x="5727712" y="4890415"/>
            <a:ext cx="5371301" cy="19269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EDFC8-BB28-E952-13A1-B898FF7E8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BA166-2334-78DE-EE61-498A2FDB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0" y="650874"/>
            <a:ext cx="3788103" cy="820117"/>
          </a:xfrm>
        </p:spPr>
        <p:txBody>
          <a:bodyPr/>
          <a:lstStyle/>
          <a:p>
            <a:pPr algn="ctr"/>
            <a:r>
              <a:rPr lang="ru-RU" sz="2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2. </a:t>
            </a: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ru-UA" sz="2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перебіг профорієнтації на факультеті:</a:t>
            </a:r>
            <a:r>
              <a:rPr lang="ru-UA" sz="2000" dirty="0">
                <a:solidFill>
                  <a:schemeClr val="bg1"/>
                </a:solidFill>
                <a:effectLst/>
              </a:rPr>
              <a:t> 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12C38A-28FA-41BD-D277-388146B50936}"/>
              </a:ext>
            </a:extLst>
          </p:cNvPr>
          <p:cNvSpPr txBox="1"/>
          <p:nvPr/>
        </p:nvSpPr>
        <p:spPr>
          <a:xfrm>
            <a:off x="5118548" y="4815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UA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роєкт рішення</a:t>
            </a:r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ED8916-D304-01F7-67A8-FAD1DA6601D4}"/>
              </a:ext>
            </a:extLst>
          </p:cNvPr>
          <p:cNvSpPr txBox="1"/>
          <p:nvPr/>
        </p:nvSpPr>
        <p:spPr>
          <a:xfrm>
            <a:off x="5401388" y="1470991"/>
            <a:ext cx="5813160" cy="463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uk-UA" sz="16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КОНСУЛЬТАТИВНУ ЗУСТРІЧ З ПРЕДСТАВНИКАМИ ДЕРЖАВНОЇ СЛУЖБИ ЗАЙНЯТОСТІ ЩОДО ОСОБЛИВОСТЕЙ ВСТУПУ ДЛЯ ЗДОБУТТЯ ДРУГОЇ ВИЩОЇ ОСВІТИ ЗА ДЕРЖАВНОЮ СОЦІАЛЬНОЮ ПРОГРАМОЮ «ВАУЧЕР НА НАВЧАННЯ» (</a:t>
            </a:r>
            <a:r>
              <a:rPr lang="uk-UA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КВІТЕНЬ – ІНДИВІДУАЛЬНІ КОНСУЛЬТАЦІЇ; ЧЕРВЕНЬ – ЗАГАЛЬНА ЗУСТРІЧ);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uk-UA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ПРОДОВЖИТИ РОЗ’ЯСНЮВАЛЬНУ РОБОТУ З ВИПУСКНИКАМИ БАКАЛАВРІАТУ ЩОДО ОСОБЛИВОСТЕЙ ВСТУПУ ДО МАГІСТРАТУРИ ТА НАДАВАТИ ДОПОМОГУ В РЕЄСТРАЦІЇ </a:t>
            </a:r>
            <a:r>
              <a:rPr lang="uk-UA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(ПОСТІЙНО);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uk-UA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ПРОДОВЖИТИ ПРОСВІТНИЦЬКУ ДІЯЛЬНІСТЬ ЩОДО УНІВЕРСИТЕТУ У СОЦІАЛЬНИХ МЕРЕЖАХ </a:t>
            </a:r>
            <a:r>
              <a:rPr lang="uk-UA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(ПОСТІЙНО)</a:t>
            </a:r>
          </a:p>
          <a:p>
            <a:pPr marL="342900" indent="-342900" algn="l">
              <a:lnSpc>
                <a:spcPct val="115000"/>
              </a:lnSpc>
              <a:spcAft>
                <a:spcPts val="800"/>
              </a:spcAft>
              <a:buAutoNum type="arabicPeriod"/>
            </a:pP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D214B1-B55C-7D28-7916-73E3DC56B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2704010"/>
            <a:ext cx="3738154" cy="373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72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1795</Words>
  <Application>Microsoft Macintosh PowerPoint</Application>
  <PresentationFormat>Широкоэкранный</PresentationFormat>
  <Paragraphs>146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Helvetica Neue</vt:lpstr>
      <vt:lpstr>Times New Roman</vt:lpstr>
      <vt:lpstr>Тема Office</vt:lpstr>
      <vt:lpstr>Ректорат 14.04.2025 Факультет психології, історії та соціології</vt:lpstr>
      <vt:lpstr>Презентация PowerPoint</vt:lpstr>
      <vt:lpstr>Презентация PowerPoint</vt:lpstr>
      <vt:lpstr>2.   Про перебіг профорієнтації на факультеті: </vt:lpstr>
      <vt:lpstr>2.   Про перебіг профорієнтації на факультеті: </vt:lpstr>
      <vt:lpstr>2.   Про перебіг профорієнтації на факультеті: </vt:lpstr>
      <vt:lpstr>2.   Про перебіг профорієнтації на факультеті: </vt:lpstr>
      <vt:lpstr>Презентация PowerPoint</vt:lpstr>
      <vt:lpstr>2.   Про перебіг профорієнтації на факультеті: 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Шапошникова Ірина Василівна</dc:creator>
  <cp:lastModifiedBy>Шапошникова Ірина Василівна</cp:lastModifiedBy>
  <cp:revision>12</cp:revision>
  <dcterms:created xsi:type="dcterms:W3CDTF">2025-02-14T12:27:18Z</dcterms:created>
  <dcterms:modified xsi:type="dcterms:W3CDTF">2025-04-14T07:53:11Z</dcterms:modified>
</cp:coreProperties>
</file>