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1" r:id="rId3"/>
    <p:sldId id="292" r:id="rId4"/>
    <p:sldId id="278" r:id="rId5"/>
    <p:sldId id="296" r:id="rId6"/>
    <p:sldId id="288" r:id="rId7"/>
    <p:sldId id="297" r:id="rId8"/>
    <p:sldId id="289" r:id="rId9"/>
    <p:sldId id="298" r:id="rId10"/>
    <p:sldId id="290" r:id="rId11"/>
    <p:sldId id="299" r:id="rId12"/>
    <p:sldId id="293" r:id="rId13"/>
    <p:sldId id="302" r:id="rId14"/>
    <p:sldId id="281" r:id="rId15"/>
    <p:sldId id="283" r:id="rId16"/>
    <p:sldId id="301" r:id="rId17"/>
    <p:sldId id="303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і слайди" id="{A20B76A2-4316-477D-AF86-7429618BC60A}">
          <p14:sldIdLst>
            <p14:sldId id="257"/>
            <p14:sldId id="271"/>
            <p14:sldId id="292"/>
            <p14:sldId id="278"/>
            <p14:sldId id="296"/>
            <p14:sldId id="288"/>
            <p14:sldId id="297"/>
            <p14:sldId id="289"/>
            <p14:sldId id="298"/>
            <p14:sldId id="290"/>
            <p14:sldId id="299"/>
            <p14:sldId id="293"/>
            <p14:sldId id="302"/>
            <p14:sldId id="281"/>
            <p14:sldId id="283"/>
            <p14:sldId id="301"/>
            <p14:sldId id="303"/>
          </p14:sldIdLst>
        </p14:section>
        <p14:section name="Звичані інформаційні слайди" id="{400A2E87-DEDA-4406-A499-17582B27285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Черкашина Татьяна Александровна" initials="ЧТА" lastIdx="1" clrIdx="0">
    <p:extLst>
      <p:ext uri="{19B8F6BF-5375-455C-9EA6-DF929625EA0E}">
        <p15:presenceInfo xmlns:p15="http://schemas.microsoft.com/office/powerpoint/2012/main" userId="S-1-5-21-1292428093-1606980848-1957994488-13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074"/>
    <a:srgbClr val="E242BC"/>
    <a:srgbClr val="F9BFB9"/>
    <a:srgbClr val="A3FFCD"/>
    <a:srgbClr val="000000"/>
    <a:srgbClr val="FF9900"/>
    <a:srgbClr val="149A0A"/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5256" autoAdjust="0"/>
  </p:normalViewPr>
  <p:slideViewPr>
    <p:cSldViewPr snapToGrid="0">
      <p:cViewPr varScale="1">
        <p:scale>
          <a:sx n="76" d="100"/>
          <a:sy n="76" d="100"/>
        </p:scale>
        <p:origin x="70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51526586333404E-2"/>
          <c:y val="4.4057617797775464E-2"/>
          <c:w val="0.71811499799627032"/>
          <c:h val="0.808098675165604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 (бакалаврський) РВО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circle"/>
            <c:size val="4"/>
            <c:spPr>
              <a:solidFill>
                <a:srgbClr val="0070C0"/>
              </a:solidFill>
              <a:ln w="76200"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5.2881103342915584E-2"/>
                  <c:y val="4.6368360111386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3A-459C-9655-8ABA7C2BF8AB}"/>
                </c:ext>
              </c:extLst>
            </c:dLbl>
            <c:dLbl>
              <c:idx val="2"/>
              <c:layout>
                <c:manualLayout>
                  <c:x val="-5.020703933747412E-2"/>
                  <c:y val="-3.8777372262773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3A-459C-9655-8ABA7C2BF8AB}"/>
                </c:ext>
              </c:extLst>
            </c:dLbl>
            <c:dLbl>
              <c:idx val="4"/>
              <c:layout>
                <c:manualLayout>
                  <c:x val="-2.3217814461265789E-2"/>
                  <c:y val="5.85462340073301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3A-459C-9655-8ABA7C2BF8AB}"/>
                </c:ext>
              </c:extLst>
            </c:dLbl>
            <c:dLbl>
              <c:idx val="5"/>
              <c:layout>
                <c:manualLayout>
                  <c:x val="-3.8958885866302549E-2"/>
                  <c:y val="6.2101798068918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3A-459C-9655-8ABA7C2BF8AB}"/>
                </c:ext>
              </c:extLst>
            </c:dLbl>
            <c:dLbl>
              <c:idx val="6"/>
              <c:layout>
                <c:manualLayout>
                  <c:x val="-8.3689458527612011E-3"/>
                  <c:y val="3.0504014315652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F3-4A86-A10C-E17163AB5E4C}"/>
                </c:ext>
              </c:extLst>
            </c:dLbl>
            <c:dLbl>
              <c:idx val="7"/>
              <c:layout>
                <c:manualLayout>
                  <c:x val="3.1744277372543635E-3"/>
                  <c:y val="-3.26915531908785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CC-48BE-9097-6F14AB28D5E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1 семестр 2021/2022</c:v>
                </c:pt>
                <c:pt idx="1">
                  <c:v>2 семестр 2021/2022</c:v>
                </c:pt>
                <c:pt idx="2">
                  <c:v>1 семестр 2022/2023</c:v>
                </c:pt>
                <c:pt idx="3">
                  <c:v>2 семестр 2022/2023</c:v>
                </c:pt>
                <c:pt idx="4">
                  <c:v>1 семестр 2023/2024</c:v>
                </c:pt>
                <c:pt idx="5">
                  <c:v>2 семестр 2023/2024</c:v>
                </c:pt>
                <c:pt idx="6">
                  <c:v>1 семестр 2024/2025</c:v>
                </c:pt>
                <c:pt idx="7">
                  <c:v>2 семестр 2024/2025</c:v>
                </c:pt>
                <c:pt idx="8">
                  <c:v>1 семестр 2025/2026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0.30499999999999999</c:v>
                </c:pt>
                <c:pt idx="1">
                  <c:v>0.112</c:v>
                </c:pt>
                <c:pt idx="2">
                  <c:v>0.2</c:v>
                </c:pt>
                <c:pt idx="3">
                  <c:v>0.17299999999999999</c:v>
                </c:pt>
                <c:pt idx="4">
                  <c:v>0.38350000000000001</c:v>
                </c:pt>
                <c:pt idx="5">
                  <c:v>0.32300000000000001</c:v>
                </c:pt>
                <c:pt idx="6">
                  <c:v>0.51600000000000001</c:v>
                </c:pt>
                <c:pt idx="7">
                  <c:v>0.46100000000000002</c:v>
                </c:pt>
                <c:pt idx="8">
                  <c:v>0.44800000000000001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3A-459C-9655-8ABA7C2BF8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 (магістерський) РВО</c:v>
                </c:pt>
              </c:strCache>
            </c:strRef>
          </c:tx>
          <c:spPr>
            <a:ln w="76200">
              <a:solidFill>
                <a:srgbClr val="C00000"/>
              </a:solidFill>
            </a:ln>
          </c:spPr>
          <c:marker>
            <c:symbol val="circle"/>
            <c:size val="4"/>
            <c:spPr>
              <a:solidFill>
                <a:srgbClr val="C00000"/>
              </a:solidFill>
              <a:ln w="76200">
                <a:solidFill>
                  <a:srgbClr val="C00000"/>
                </a:solidFill>
              </a:ln>
            </c:spPr>
          </c:marker>
          <c:dLbls>
            <c:dLbl>
              <c:idx val="1"/>
              <c:layout>
                <c:manualLayout>
                  <c:x val="-3.2452513333278192E-2"/>
                  <c:y val="-6.4529334647515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3A-459C-9655-8ABA7C2BF8AB}"/>
                </c:ext>
              </c:extLst>
            </c:dLbl>
            <c:dLbl>
              <c:idx val="3"/>
              <c:layout>
                <c:manualLayout>
                  <c:x val="-5.2810934174321367E-2"/>
                  <c:y val="-5.4810001818164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3A-459C-9655-8ABA7C2BF8AB}"/>
                </c:ext>
              </c:extLst>
            </c:dLbl>
            <c:dLbl>
              <c:idx val="4"/>
              <c:layout>
                <c:manualLayout>
                  <c:x val="-4.3957874830863532E-2"/>
                  <c:y val="-3.6315305477326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3A-459C-9655-8ABA7C2BF8AB}"/>
                </c:ext>
              </c:extLst>
            </c:dLbl>
            <c:dLbl>
              <c:idx val="5"/>
              <c:layout>
                <c:manualLayout>
                  <c:x val="-3.5385984508429114E-2"/>
                  <c:y val="-7.2506674577276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3A-459C-9655-8ABA7C2BF8AB}"/>
                </c:ext>
              </c:extLst>
            </c:dLbl>
            <c:dLbl>
              <c:idx val="7"/>
              <c:layout>
                <c:manualLayout>
                  <c:x val="-7.2146084937596425E-3"/>
                  <c:y val="-5.2379403067913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CC-48BE-9097-6F14AB28D5E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414141">
                        <a:lumMod val="50000"/>
                      </a:srgb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1 семестр 2021/2022</c:v>
                </c:pt>
                <c:pt idx="1">
                  <c:v>2 семестр 2021/2022</c:v>
                </c:pt>
                <c:pt idx="2">
                  <c:v>1 семестр 2022/2023</c:v>
                </c:pt>
                <c:pt idx="3">
                  <c:v>2 семестр 2022/2023</c:v>
                </c:pt>
                <c:pt idx="4">
                  <c:v>1 семестр 2023/2024</c:v>
                </c:pt>
                <c:pt idx="5">
                  <c:v>2 семестр 2023/2024</c:v>
                </c:pt>
                <c:pt idx="6">
                  <c:v>1 семестр 2024/2025</c:v>
                </c:pt>
                <c:pt idx="7">
                  <c:v>2 семестр 2024/2025</c:v>
                </c:pt>
                <c:pt idx="8">
                  <c:v>1 семестр 2025/2026</c:v>
                </c:pt>
              </c:strCache>
            </c:strRef>
          </c:cat>
          <c:val>
            <c:numRef>
              <c:f>Лист1!$C$2:$C$10</c:f>
              <c:numCache>
                <c:formatCode>0.00%</c:formatCode>
                <c:ptCount val="9"/>
                <c:pt idx="0">
                  <c:v>0.36199999999999999</c:v>
                </c:pt>
                <c:pt idx="1">
                  <c:v>0.251</c:v>
                </c:pt>
                <c:pt idx="2">
                  <c:v>0.34599999999999997</c:v>
                </c:pt>
                <c:pt idx="3">
                  <c:v>0.34300000000000003</c:v>
                </c:pt>
                <c:pt idx="4">
                  <c:v>0.46839999999999998</c:v>
                </c:pt>
                <c:pt idx="5">
                  <c:v>0.34399999999999997</c:v>
                </c:pt>
                <c:pt idx="6">
                  <c:v>0.58899999999999997</c:v>
                </c:pt>
                <c:pt idx="7">
                  <c:v>0.53700000000000003</c:v>
                </c:pt>
                <c:pt idx="8">
                  <c:v>0.56799999999999995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D3A-459C-9655-8ABA7C2BF8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ІІІ (освітньо-науковий) РВО</c:v>
                </c:pt>
              </c:strCache>
            </c:strRef>
          </c:tx>
          <c:spPr>
            <a:ln w="57150"/>
          </c:spPr>
          <c:marker>
            <c:spPr>
              <a:solidFill>
                <a:schemeClr val="bg2"/>
              </a:solidFill>
              <a:ln w="57150"/>
            </c:spPr>
          </c:marker>
          <c:dLbls>
            <c:dLbl>
              <c:idx val="3"/>
              <c:layout>
                <c:manualLayout>
                  <c:x val="-8.1702939306499842E-2"/>
                  <c:y val="-3.9849512424085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3A-459C-9655-8ABA7C2BF8AB}"/>
                </c:ext>
              </c:extLst>
            </c:dLbl>
            <c:dLbl>
              <c:idx val="5"/>
              <c:layout>
                <c:manualLayout>
                  <c:x val="-3.6302637442722788E-2"/>
                  <c:y val="-4.65055836786250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3A-459C-9655-8ABA7C2BF8AB}"/>
                </c:ext>
              </c:extLst>
            </c:dLbl>
            <c:dLbl>
              <c:idx val="7"/>
              <c:layout>
                <c:manualLayout>
                  <c:x val="2.5972590577535005E-3"/>
                  <c:y val="-8.628625563391738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CC-48BE-9097-6F14AB28D5E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1 семестр 2021/2022</c:v>
                </c:pt>
                <c:pt idx="1">
                  <c:v>2 семестр 2021/2022</c:v>
                </c:pt>
                <c:pt idx="2">
                  <c:v>1 семестр 2022/2023</c:v>
                </c:pt>
                <c:pt idx="3">
                  <c:v>2 семестр 2022/2023</c:v>
                </c:pt>
                <c:pt idx="4">
                  <c:v>1 семестр 2023/2024</c:v>
                </c:pt>
                <c:pt idx="5">
                  <c:v>2 семестр 2023/2024</c:v>
                </c:pt>
                <c:pt idx="6">
                  <c:v>1 семестр 2024/2025</c:v>
                </c:pt>
                <c:pt idx="7">
                  <c:v>2 семестр 2024/2025</c:v>
                </c:pt>
                <c:pt idx="8">
                  <c:v>1 семестр 2025/2026</c:v>
                </c:pt>
              </c:strCache>
            </c:strRef>
          </c:cat>
          <c:val>
            <c:numRef>
              <c:f>Лист1!$D$2:$D$10</c:f>
              <c:numCache>
                <c:formatCode>0.00%</c:formatCode>
                <c:ptCount val="9"/>
                <c:pt idx="0">
                  <c:v>0.47599999999999998</c:v>
                </c:pt>
                <c:pt idx="1">
                  <c:v>0.51400000000000001</c:v>
                </c:pt>
                <c:pt idx="2">
                  <c:v>0.42799999999999999</c:v>
                </c:pt>
                <c:pt idx="3">
                  <c:v>0.6875</c:v>
                </c:pt>
                <c:pt idx="4">
                  <c:v>0.82399999999999995</c:v>
                </c:pt>
                <c:pt idx="5">
                  <c:v>0.69199999999999995</c:v>
                </c:pt>
                <c:pt idx="6">
                  <c:v>0.83699999999999997</c:v>
                </c:pt>
                <c:pt idx="7">
                  <c:v>0.71399999999999997</c:v>
                </c:pt>
                <c:pt idx="8">
                  <c:v>0.86199999999999999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D3A-459C-9655-8ABA7C2BF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007808"/>
        <c:axId val="191771008"/>
      </c:lineChart>
      <c:catAx>
        <c:axId val="176007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1771008"/>
        <c:crosses val="autoZero"/>
        <c:auto val="1"/>
        <c:lblAlgn val="ctr"/>
        <c:lblOffset val="100"/>
        <c:noMultiLvlLbl val="0"/>
      </c:catAx>
      <c:valAx>
        <c:axId val="19177100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6007808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765167333925166"/>
          <c:y val="0.57259700864106566"/>
          <c:w val="0.23483266607483391"/>
          <c:h val="0.28251982872578885"/>
        </c:manualLayout>
      </c:layout>
      <c:overlay val="0"/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58A8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71-4CDE-AF45-83C4CDAF170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71-4AE8-812F-E0F2AC267E5E}"/>
              </c:ext>
            </c:extLst>
          </c:dPt>
          <c:dPt>
            <c:idx val="2"/>
            <c:invertIfNegative val="0"/>
            <c:bubble3D val="0"/>
            <c:spPr>
              <a:solidFill>
                <a:srgbClr val="E242BC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71-4CDE-AF45-83C4CDAF170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71-4CDE-AF45-83C4CDAF1706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71-4CDE-AF45-83C4CDAF1706}"/>
              </c:ext>
            </c:extLst>
          </c:dPt>
          <c:dPt>
            <c:idx val="6"/>
            <c:invertIfNegative val="0"/>
            <c:bubble3D val="0"/>
            <c:spPr>
              <a:solidFill>
                <a:srgbClr val="F9BFB9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B79F-45D1-8FDD-68D9C93F259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ФБіП</c:v>
                </c:pt>
                <c:pt idx="1">
                  <c:v>ФФВС</c:v>
                </c:pt>
                <c:pt idx="2">
                  <c:v>ПФ</c:v>
                </c:pt>
                <c:pt idx="3">
                  <c:v>ФБГЕ</c:v>
                </c:pt>
                <c:pt idx="4">
                  <c:v>ФПІС</c:v>
                </c:pt>
                <c:pt idx="5">
                  <c:v>ФКНФМ</c:v>
                </c:pt>
                <c:pt idx="6">
                  <c:v>ФУІФЖМ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0.96199999999999997</c:v>
                </c:pt>
                <c:pt idx="3">
                  <c:v>0.91300000000000003</c:v>
                </c:pt>
                <c:pt idx="4">
                  <c:v>0.90900000000000003</c:v>
                </c:pt>
                <c:pt idx="5">
                  <c:v>0.71899999999999997</c:v>
                </c:pt>
                <c:pt idx="6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571-4CDE-AF45-83C4CDAF17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597120"/>
        <c:axId val="180598656"/>
      </c:barChart>
      <c:catAx>
        <c:axId val="18059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0598656"/>
        <c:crosses val="autoZero"/>
        <c:auto val="1"/>
        <c:lblAlgn val="ctr"/>
        <c:lblOffset val="100"/>
        <c:noMultiLvlLbl val="0"/>
      </c:catAx>
      <c:valAx>
        <c:axId val="18059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059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3.8452790783868776E-2"/>
                  <c:y val="2.23862272878944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A8-47C1-934E-E84C4F24D68D}"/>
                </c:ext>
              </c:extLst>
            </c:dLbl>
            <c:dLbl>
              <c:idx val="6"/>
              <c:layout>
                <c:manualLayout>
                  <c:x val="-1.13096443481967E-3"/>
                  <c:y val="2.01476045591050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A8-47C1-934E-E84C4F24D68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7"/>
                <c:pt idx="0">
                  <c:v>ФУІФЖ</c:v>
                </c:pt>
                <c:pt idx="1">
                  <c:v>ФПІС</c:v>
                </c:pt>
                <c:pt idx="2">
                  <c:v>ФБГЕ</c:v>
                </c:pt>
                <c:pt idx="3">
                  <c:v>ФКНФМ</c:v>
                </c:pt>
                <c:pt idx="4">
                  <c:v>ПФ</c:v>
                </c:pt>
                <c:pt idx="5">
                  <c:v>ФБІП</c:v>
                </c:pt>
                <c:pt idx="6">
                  <c:v>ФФВС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0.66700000000000004</c:v>
                </c:pt>
                <c:pt idx="1">
                  <c:v>0.90900000000000003</c:v>
                </c:pt>
                <c:pt idx="2">
                  <c:v>0.91300000000000003</c:v>
                </c:pt>
                <c:pt idx="3">
                  <c:v>0.71899999999999997</c:v>
                </c:pt>
                <c:pt idx="4">
                  <c:v>0.96199999999999997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72-47A5-BEB0-6FFC935D21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9167510437376902E-3"/>
                  <c:y val="2.46248500166839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A8-47C1-934E-E84C4F24D68D}"/>
                </c:ext>
              </c:extLst>
            </c:dLbl>
            <c:dLbl>
              <c:idx val="1"/>
              <c:layout>
                <c:manualLayout>
                  <c:x val="-2.26192886963934E-3"/>
                  <c:y val="1.5670359101525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A8-47C1-934E-E84C4F24D68D}"/>
                </c:ext>
              </c:extLst>
            </c:dLbl>
            <c:dLbl>
              <c:idx val="2"/>
              <c:layout>
                <c:manualLayout>
                  <c:x val="0"/>
                  <c:y val="1.79089818303154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A8-47C1-934E-E84C4F24D68D}"/>
                </c:ext>
              </c:extLst>
            </c:dLbl>
            <c:dLbl>
              <c:idx val="3"/>
              <c:layout>
                <c:manualLayout>
                  <c:x val="0"/>
                  <c:y val="-2.01476045591050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A8-47C1-934E-E84C4F24D68D}"/>
                </c:ext>
              </c:extLst>
            </c:dLbl>
            <c:dLbl>
              <c:idx val="4"/>
              <c:layout>
                <c:manualLayout>
                  <c:x val="0"/>
                  <c:y val="4.47724545757889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A8-47C1-934E-E84C4F24D68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7"/>
                <c:pt idx="0">
                  <c:v>ФУІФЖ</c:v>
                </c:pt>
                <c:pt idx="1">
                  <c:v>ФПІС</c:v>
                </c:pt>
                <c:pt idx="2">
                  <c:v>ФБГЕ</c:v>
                </c:pt>
                <c:pt idx="3">
                  <c:v>ФКНФМ</c:v>
                </c:pt>
                <c:pt idx="4">
                  <c:v>ПФ</c:v>
                </c:pt>
                <c:pt idx="5">
                  <c:v>ФБІП</c:v>
                </c:pt>
                <c:pt idx="6">
                  <c:v>ФФВС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72-47A5-BEB0-6FFC935D21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7908981830315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A8-47C1-934E-E84C4F24D68D}"/>
                </c:ext>
              </c:extLst>
            </c:dLbl>
            <c:dLbl>
              <c:idx val="1"/>
              <c:layout>
                <c:manualLayout>
                  <c:x val="0"/>
                  <c:y val="-2.23862272878944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A8-47C1-934E-E84C4F24D68D}"/>
                </c:ext>
              </c:extLst>
            </c:dLbl>
            <c:dLbl>
              <c:idx val="2"/>
              <c:layout>
                <c:manualLayout>
                  <c:x val="-1.13096443481967E-3"/>
                  <c:y val="-2.01476045591050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A8-47C1-934E-E84C4F24D68D}"/>
                </c:ext>
              </c:extLst>
            </c:dLbl>
            <c:dLbl>
              <c:idx val="4"/>
              <c:layout>
                <c:manualLayout>
                  <c:x val="-2.26192886963934E-3"/>
                  <c:y val="-2.4624850016683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A8-47C1-934E-E84C4F24D68D}"/>
                </c:ext>
              </c:extLst>
            </c:dLbl>
            <c:dLbl>
              <c:idx val="5"/>
              <c:layout>
                <c:manualLayout>
                  <c:x val="-4.1845684088327791E-2"/>
                  <c:y val="-2.4624850016683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A8-47C1-934E-E84C4F24D68D}"/>
                </c:ext>
              </c:extLst>
            </c:dLbl>
            <c:dLbl>
              <c:idx val="6"/>
              <c:layout>
                <c:manualLayout>
                  <c:x val="-2.035735982675406E-2"/>
                  <c:y val="-2.91020954742628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A8-47C1-934E-E84C4F24D68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7"/>
                <c:pt idx="0">
                  <c:v>ФУІФЖ</c:v>
                </c:pt>
                <c:pt idx="1">
                  <c:v>ФПІС</c:v>
                </c:pt>
                <c:pt idx="2">
                  <c:v>ФБГЕ</c:v>
                </c:pt>
                <c:pt idx="3">
                  <c:v>ФКНФМ</c:v>
                </c:pt>
                <c:pt idx="4">
                  <c:v>ПФ</c:v>
                </c:pt>
                <c:pt idx="5">
                  <c:v>ФБІП</c:v>
                </c:pt>
                <c:pt idx="6">
                  <c:v>ФФВС</c:v>
                </c:pt>
              </c:strCache>
            </c:strRef>
          </c:cat>
          <c:val>
            <c:numRef>
              <c:f>Лист1!$D$2:$D$9</c:f>
              <c:numCache>
                <c:formatCode>0.00%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0.90300000000000002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72-47A5-BEB0-6FFC935D21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0513024"/>
        <c:axId val="180547584"/>
      </c:barChart>
      <c:catAx>
        <c:axId val="180513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0547584"/>
        <c:crosses val="autoZero"/>
        <c:auto val="1"/>
        <c:lblAlgn val="ctr"/>
        <c:lblOffset val="100"/>
        <c:noMultiLvlLbl val="0"/>
      </c:catAx>
      <c:valAx>
        <c:axId val="18054758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51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бакалавр</c:v>
                </c:pt>
              </c:strCache>
            </c:strRef>
          </c:tx>
          <c:spPr>
            <a:solidFill>
              <a:srgbClr val="F4807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5.8513373300578134E-3"/>
                  <c:y val="7.03124956746740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A6-4B7F-97A5-A5705F4D7832}"/>
                </c:ext>
              </c:extLst>
            </c:dLbl>
            <c:dLbl>
              <c:idx val="4"/>
              <c:layout>
                <c:manualLayout>
                  <c:x val="-1.6383744524161876E-2"/>
                  <c:y val="-9.37499942328989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A6-4B7F-97A5-A5705F4D78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Аркуш1!$A$2:$A$9</c:f>
              <c:strCache>
                <c:ptCount val="8"/>
                <c:pt idx="0">
                  <c:v>МФ</c:v>
                </c:pt>
                <c:pt idx="1">
                  <c:v>ПФ</c:v>
                </c:pt>
                <c:pt idx="2">
                  <c:v>ФБГЕ</c:v>
                </c:pt>
                <c:pt idx="3">
                  <c:v>ФБіП</c:v>
                </c:pt>
                <c:pt idx="4">
                  <c:v>ФКНФМ</c:v>
                </c:pt>
                <c:pt idx="5">
                  <c:v>ФПІС</c:v>
                </c:pt>
                <c:pt idx="6">
                  <c:v>ФУІФЖМ</c:v>
                </c:pt>
                <c:pt idx="7">
                  <c:v>ФФВС</c:v>
                </c:pt>
              </c:strCache>
            </c:strRef>
          </c:cat>
          <c:val>
            <c:numRef>
              <c:f>Аркуш1!$B$2:$B$9</c:f>
              <c:numCache>
                <c:formatCode>General</c:formatCode>
                <c:ptCount val="8"/>
                <c:pt idx="0">
                  <c:v>4.87</c:v>
                </c:pt>
                <c:pt idx="1">
                  <c:v>4.8600000000000003</c:v>
                </c:pt>
                <c:pt idx="2">
                  <c:v>4.93</c:v>
                </c:pt>
                <c:pt idx="3">
                  <c:v>4.91</c:v>
                </c:pt>
                <c:pt idx="4">
                  <c:v>4.9400000000000004</c:v>
                </c:pt>
                <c:pt idx="5">
                  <c:v>4.8099999999999996</c:v>
                </c:pt>
                <c:pt idx="6">
                  <c:v>4.88</c:v>
                </c:pt>
                <c:pt idx="7">
                  <c:v>4.87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A6-4B7F-97A5-A5705F4D7832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магістр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3621397280925014E-3"/>
                  <c:y val="-7.03124956746742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A6-4B7F-97A5-A5705F4D7832}"/>
                </c:ext>
              </c:extLst>
            </c:dLbl>
            <c:dLbl>
              <c:idx val="3"/>
              <c:layout>
                <c:manualLayout>
                  <c:x val="8.1918722620809379E-3"/>
                  <c:y val="-9.37499942328989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A6-4B7F-97A5-A5705F4D78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Аркуш1!$A$2:$A$9</c:f>
              <c:strCache>
                <c:ptCount val="8"/>
                <c:pt idx="0">
                  <c:v>МФ</c:v>
                </c:pt>
                <c:pt idx="1">
                  <c:v>ПФ</c:v>
                </c:pt>
                <c:pt idx="2">
                  <c:v>ФБГЕ</c:v>
                </c:pt>
                <c:pt idx="3">
                  <c:v>ФБіП</c:v>
                </c:pt>
                <c:pt idx="4">
                  <c:v>ФКНФМ</c:v>
                </c:pt>
                <c:pt idx="5">
                  <c:v>ФПІС</c:v>
                </c:pt>
                <c:pt idx="6">
                  <c:v>ФУІФЖМ</c:v>
                </c:pt>
                <c:pt idx="7">
                  <c:v>ФФВС</c:v>
                </c:pt>
              </c:strCache>
            </c:strRef>
          </c:cat>
          <c:val>
            <c:numRef>
              <c:f>Аркуш1!$C$2:$C$9</c:f>
              <c:numCache>
                <c:formatCode>General</c:formatCode>
                <c:ptCount val="8"/>
                <c:pt idx="0">
                  <c:v>4.8499999999999996</c:v>
                </c:pt>
                <c:pt idx="1">
                  <c:v>4.96</c:v>
                </c:pt>
                <c:pt idx="2">
                  <c:v>4.96</c:v>
                </c:pt>
                <c:pt idx="3">
                  <c:v>4.9400000000000004</c:v>
                </c:pt>
                <c:pt idx="4">
                  <c:v>4.95</c:v>
                </c:pt>
                <c:pt idx="5">
                  <c:v>4.97</c:v>
                </c:pt>
                <c:pt idx="6">
                  <c:v>4.91</c:v>
                </c:pt>
                <c:pt idx="7">
                  <c:v>4.99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A6-4B7F-97A5-A5705F4D7832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аспірант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7554011990173396E-2"/>
                  <c:y val="4.68749971164494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A6-4B7F-97A5-A5705F4D78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Аркуш1!$A$2:$A$9</c:f>
              <c:strCache>
                <c:ptCount val="8"/>
                <c:pt idx="0">
                  <c:v>МФ</c:v>
                </c:pt>
                <c:pt idx="1">
                  <c:v>ПФ</c:v>
                </c:pt>
                <c:pt idx="2">
                  <c:v>ФБГЕ</c:v>
                </c:pt>
                <c:pt idx="3">
                  <c:v>ФБіП</c:v>
                </c:pt>
                <c:pt idx="4">
                  <c:v>ФКНФМ</c:v>
                </c:pt>
                <c:pt idx="5">
                  <c:v>ФПІС</c:v>
                </c:pt>
                <c:pt idx="6">
                  <c:v>ФУІФЖМ</c:v>
                </c:pt>
                <c:pt idx="7">
                  <c:v>ФФВС</c:v>
                </c:pt>
              </c:strCache>
            </c:strRef>
          </c:cat>
          <c:val>
            <c:numRef>
              <c:f>Аркуш1!$D$2:$D$9</c:f>
              <c:numCache>
                <c:formatCode>General</c:formatCode>
                <c:ptCount val="8"/>
                <c:pt idx="1">
                  <c:v>4.92</c:v>
                </c:pt>
                <c:pt idx="2">
                  <c:v>4.99</c:v>
                </c:pt>
                <c:pt idx="3">
                  <c:v>4.8499999999999996</c:v>
                </c:pt>
                <c:pt idx="4">
                  <c:v>4.9000000000000004</c:v>
                </c:pt>
                <c:pt idx="5">
                  <c:v>4.8</c:v>
                </c:pt>
                <c:pt idx="6">
                  <c:v>4.58</c:v>
                </c:pt>
                <c:pt idx="7">
                  <c:v>4.17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A6-4B7F-97A5-A5705F4D78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56806464"/>
        <c:axId val="1656805984"/>
      </c:barChart>
      <c:catAx>
        <c:axId val="165680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656805984"/>
        <c:crosses val="autoZero"/>
        <c:auto val="1"/>
        <c:lblAlgn val="ctr"/>
        <c:lblOffset val="100"/>
        <c:noMultiLvlLbl val="0"/>
      </c:catAx>
      <c:valAx>
        <c:axId val="1656805984"/>
        <c:scaling>
          <c:orientation val="minMax"/>
          <c:max val="5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65680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accent6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72331306688026E-2"/>
          <c:y val="6.8967190081178579E-3"/>
          <c:w val="0.8195240678547201"/>
          <c:h val="0.808098675165604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Медицина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7249435815744095E-2"/>
                  <c:y val="-3.1705142177747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9E9-4436-9764-AAC2A4E6D690}"/>
                </c:ext>
              </c:extLst>
            </c:dLbl>
            <c:dLbl>
              <c:idx val="1"/>
              <c:layout>
                <c:manualLayout>
                  <c:x val="-3.9532722686844532E-2"/>
                  <c:y val="-4.3594570494402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E9-4436-9764-AAC2A4E6D690}"/>
                </c:ext>
              </c:extLst>
            </c:dLbl>
            <c:dLbl>
              <c:idx val="2"/>
              <c:layout>
                <c:manualLayout>
                  <c:x val="-3.4594451081906279E-2"/>
                  <c:y val="-3.566828494996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E9-4436-9764-AAC2A4E6D690}"/>
                </c:ext>
              </c:extLst>
            </c:dLbl>
            <c:dLbl>
              <c:idx val="3"/>
              <c:layout>
                <c:manualLayout>
                  <c:x val="-4.3886897650338555E-2"/>
                  <c:y val="-4.3594570494402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E9-4436-9764-AAC2A4E6D690}"/>
                </c:ext>
              </c:extLst>
            </c:dLbl>
            <c:dLbl>
              <c:idx val="4"/>
              <c:layout>
                <c:manualLayout>
                  <c:x val="-4.6197797269012297E-2"/>
                  <c:y val="-4.9779105873868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E9-4436-9764-AAC2A4E6D690}"/>
                </c:ext>
              </c:extLst>
            </c:dLbl>
            <c:dLbl>
              <c:idx val="5"/>
              <c:layout>
                <c:manualLayout>
                  <c:x val="-3.9922173494136098E-2"/>
                  <c:y val="-3.86864302618617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E9-4436-9764-AAC2A4E6D690}"/>
                </c:ext>
              </c:extLst>
            </c:dLbl>
            <c:dLbl>
              <c:idx val="6"/>
              <c:layout>
                <c:manualLayout>
                  <c:x val="-4.1748064719758105E-3"/>
                  <c:y val="-2.1324799986097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9E9-4436-9764-AAC2A4E6D690}"/>
                </c:ext>
              </c:extLst>
            </c:dLbl>
            <c:dLbl>
              <c:idx val="7"/>
              <c:layout>
                <c:manualLayout>
                  <c:x val="-7.3684092494767262E-2"/>
                  <c:y val="-4.597812672078569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9E9-4436-9764-AAC2A4E6D690}"/>
                </c:ext>
              </c:extLst>
            </c:dLbl>
            <c:dLbl>
              <c:idx val="8"/>
              <c:layout>
                <c:manualLayout>
                  <c:x val="-2.9380295026412841E-2"/>
                  <c:y val="-5.2874845728903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9E9-4436-9764-AAC2A4E6D690}"/>
                </c:ext>
              </c:extLst>
            </c:dLbl>
            <c:dLbl>
              <c:idx val="9"/>
              <c:layout>
                <c:manualLayout>
                  <c:x val="-1.4612362536961358E-2"/>
                  <c:y val="-4.59781267207857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9E9-4436-9764-AAC2A4E6D690}"/>
                </c:ext>
              </c:extLst>
            </c:dLbl>
            <c:dLbl>
              <c:idx val="10"/>
              <c:layout>
                <c:manualLayout>
                  <c:x val="-3.6304708005249341E-2"/>
                  <c:y val="5.0575939392864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15-4160-BBA9-0C02AB6902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1 семестр 2020/2021</c:v>
                </c:pt>
                <c:pt idx="1">
                  <c:v>2 семестр 2020/2021</c:v>
                </c:pt>
                <c:pt idx="2">
                  <c:v>1 семестр
2021/2022</c:v>
                </c:pt>
                <c:pt idx="3">
                  <c:v>2 семестр
2021/2022</c:v>
                </c:pt>
                <c:pt idx="4">
                  <c:v>1 семестр 2022/2023</c:v>
                </c:pt>
                <c:pt idx="5">
                  <c:v>2 семестр 2022/2023</c:v>
                </c:pt>
                <c:pt idx="6">
                  <c:v>1 семестр 2023/2024</c:v>
                </c:pt>
                <c:pt idx="7">
                  <c:v>2 семестр 2023/2024 </c:v>
                </c:pt>
                <c:pt idx="8">
                  <c:v>1 семестр 2024/2025</c:v>
                </c:pt>
                <c:pt idx="9">
                  <c:v>2 семестр 2024/2025</c:v>
                </c:pt>
                <c:pt idx="10">
                  <c:v>1 семестр 2025/2026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>
                  <c:v>0.1583</c:v>
                </c:pt>
                <c:pt idx="1">
                  <c:v>5.2699999999999997E-2</c:v>
                </c:pt>
                <c:pt idx="2">
                  <c:v>0.247</c:v>
                </c:pt>
                <c:pt idx="3">
                  <c:v>0.153</c:v>
                </c:pt>
                <c:pt idx="4">
                  <c:v>0.46200000000000002</c:v>
                </c:pt>
                <c:pt idx="5">
                  <c:v>0.74</c:v>
                </c:pt>
                <c:pt idx="6">
                  <c:v>0.96399999999999997</c:v>
                </c:pt>
                <c:pt idx="7">
                  <c:v>0.26800000000000002</c:v>
                </c:pt>
                <c:pt idx="8">
                  <c:v>0.53700000000000003</c:v>
                </c:pt>
                <c:pt idx="9">
                  <c:v>0.46700000000000003</c:v>
                </c:pt>
                <c:pt idx="10">
                  <c:v>0.42599999999999999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9E9-4436-9764-AAC2A4E6D6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1678080"/>
        <c:axId val="181679616"/>
      </c:lineChart>
      <c:catAx>
        <c:axId val="181678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1679616"/>
        <c:crosses val="autoZero"/>
        <c:auto val="1"/>
        <c:lblAlgn val="ctr"/>
        <c:lblOffset val="100"/>
        <c:noMultiLvlLbl val="0"/>
      </c:catAx>
      <c:valAx>
        <c:axId val="1816796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one"/>
        <c:crossAx val="1816780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140624063204224E-2"/>
          <c:y val="3.2350379718516946E-2"/>
          <c:w val="0.94685937593679581"/>
          <c:h val="0.88922066819273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58A8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F1-41E8-886A-DD7081772B5C}"/>
              </c:ext>
            </c:extLst>
          </c:dPt>
          <c:dPt>
            <c:idx val="1"/>
            <c:invertIfNegative val="0"/>
            <c:bubble3D val="0"/>
            <c:spPr>
              <a:solidFill>
                <a:srgbClr val="F9BFB9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8C68-41FC-BE85-8D3923B27D18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F1-41E8-886A-DD7081772B5C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8C68-41FC-BE85-8D3923B27D1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3F1-41E8-886A-DD7081772B5C}"/>
              </c:ext>
            </c:extLst>
          </c:dPt>
          <c:dPt>
            <c:idx val="5"/>
            <c:invertIfNegative val="0"/>
            <c:bubble3D val="0"/>
            <c:spPr>
              <a:solidFill>
                <a:srgbClr val="E242BC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C68-41FC-BE85-8D3923B27D18}"/>
              </c:ext>
            </c:extLst>
          </c:dPt>
          <c:dPt>
            <c:idx val="6"/>
            <c:invertIfNegative val="0"/>
            <c:bubble3D val="0"/>
            <c:spPr>
              <a:solidFill>
                <a:srgbClr val="A3FFCD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B4-4E1A-9982-34DC8EDACE09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5A-4B43-B926-E14B73D0FA77}"/>
              </c:ext>
            </c:extLst>
          </c:dPt>
          <c:dPt>
            <c:idx val="12"/>
            <c:invertIfNegative val="0"/>
            <c:bubble3D val="0"/>
            <c:spPr>
              <a:solidFill>
                <a:srgbClr val="E242BC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5A-4B43-B926-E14B73D0FA77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05A-4B43-B926-E14B73D0FA7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ПФ</c:v>
                </c:pt>
                <c:pt idx="1">
                  <c:v>ФБГЕ</c:v>
                </c:pt>
                <c:pt idx="2">
                  <c:v>ФБІП</c:v>
                </c:pt>
                <c:pt idx="3">
                  <c:v>ФФВС</c:v>
                </c:pt>
                <c:pt idx="4">
                  <c:v>ФПІС</c:v>
                </c:pt>
                <c:pt idx="5">
                  <c:v>ФУІФЖМ</c:v>
                </c:pt>
                <c:pt idx="6">
                  <c:v>МФ</c:v>
                </c:pt>
                <c:pt idx="7">
                  <c:v>ФКНФМ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0.72299999999999998</c:v>
                </c:pt>
                <c:pt idx="1">
                  <c:v>0.66200000000000003</c:v>
                </c:pt>
                <c:pt idx="2">
                  <c:v>0.58899999999999997</c:v>
                </c:pt>
                <c:pt idx="3">
                  <c:v>0.53600000000000003</c:v>
                </c:pt>
                <c:pt idx="4">
                  <c:v>0.52200000000000002</c:v>
                </c:pt>
                <c:pt idx="5">
                  <c:v>0.50700000000000001</c:v>
                </c:pt>
                <c:pt idx="6">
                  <c:v>0.33400000000000002</c:v>
                </c:pt>
                <c:pt idx="7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3F1-41E8-886A-DD7081772B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974784"/>
        <c:axId val="191984768"/>
      </c:barChart>
      <c:catAx>
        <c:axId val="19197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1984768"/>
        <c:crosses val="autoZero"/>
        <c:auto val="1"/>
        <c:lblAlgn val="ctr"/>
        <c:lblOffset val="100"/>
        <c:noMultiLvlLbl val="0"/>
      </c:catAx>
      <c:valAx>
        <c:axId val="19198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197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43651697529817E-2"/>
          <c:y val="2.3547397776566059E-2"/>
          <c:w val="0.89175126034749563"/>
          <c:h val="0.85061375778206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МФ</c:v>
                </c:pt>
                <c:pt idx="1">
                  <c:v>ФКНФМ</c:v>
                </c:pt>
                <c:pt idx="2">
                  <c:v>ФУІФЖМ</c:v>
                </c:pt>
                <c:pt idx="3">
                  <c:v>ФФВС</c:v>
                </c:pt>
                <c:pt idx="4">
                  <c:v>ФПІС</c:v>
                </c:pt>
                <c:pt idx="5">
                  <c:v>ФБіП</c:v>
                </c:pt>
                <c:pt idx="6">
                  <c:v>ФБГЕ</c:v>
                </c:pt>
                <c:pt idx="7">
                  <c:v>ПФ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0.33400000000000002</c:v>
                </c:pt>
                <c:pt idx="1">
                  <c:v>0.33</c:v>
                </c:pt>
                <c:pt idx="2">
                  <c:v>0.50700000000000001</c:v>
                </c:pt>
                <c:pt idx="3">
                  <c:v>0.53600000000000003</c:v>
                </c:pt>
                <c:pt idx="4">
                  <c:v>0.52200000000000002</c:v>
                </c:pt>
                <c:pt idx="5">
                  <c:v>0.58899999999999997</c:v>
                </c:pt>
                <c:pt idx="6">
                  <c:v>0.66200000000000003</c:v>
                </c:pt>
                <c:pt idx="7">
                  <c:v>0.72299999999999998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5-4530-BC15-3FE442173C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МФ</c:v>
                </c:pt>
                <c:pt idx="1">
                  <c:v>ФКНФМ</c:v>
                </c:pt>
                <c:pt idx="2">
                  <c:v>ФУІФЖМ</c:v>
                </c:pt>
                <c:pt idx="3">
                  <c:v>ФФВС</c:v>
                </c:pt>
                <c:pt idx="4">
                  <c:v>ФПІС</c:v>
                </c:pt>
                <c:pt idx="5">
                  <c:v>ФБіП</c:v>
                </c:pt>
                <c:pt idx="6">
                  <c:v>ФБГЕ</c:v>
                </c:pt>
                <c:pt idx="7">
                  <c:v>ПФ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0.73199999999999998</c:v>
                </c:pt>
                <c:pt idx="1">
                  <c:v>0.93300000000000005</c:v>
                </c:pt>
                <c:pt idx="2" formatCode="0%">
                  <c:v>0.91700000000000004</c:v>
                </c:pt>
                <c:pt idx="3">
                  <c:v>0.874</c:v>
                </c:pt>
                <c:pt idx="4">
                  <c:v>0.92500000000000004</c:v>
                </c:pt>
                <c:pt idx="5">
                  <c:v>0.96199999999999997</c:v>
                </c:pt>
                <c:pt idx="6">
                  <c:v>0.91300000000000003</c:v>
                </c:pt>
                <c:pt idx="7">
                  <c:v>0.94699999999999995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5-4530-BC15-3FE442173C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МФ</c:v>
                </c:pt>
                <c:pt idx="1">
                  <c:v>ФКНФМ</c:v>
                </c:pt>
                <c:pt idx="2">
                  <c:v>ФУІФЖМ</c:v>
                </c:pt>
                <c:pt idx="3">
                  <c:v>ФФВС</c:v>
                </c:pt>
                <c:pt idx="4">
                  <c:v>ФПІС</c:v>
                </c:pt>
                <c:pt idx="5">
                  <c:v>ФБіП</c:v>
                </c:pt>
                <c:pt idx="6">
                  <c:v>ФБГЕ</c:v>
                </c:pt>
                <c:pt idx="7">
                  <c:v>ПФ</c:v>
                </c:pt>
              </c:strCache>
            </c:strRef>
          </c:cat>
          <c:val>
            <c:numRef>
              <c:f>Лист1!$D$2:$D$9</c:f>
              <c:numCache>
                <c:formatCode>0%</c:formatCode>
                <c:ptCount val="8"/>
                <c:pt idx="0" formatCode="0.00%">
                  <c:v>0.59099999999999997</c:v>
                </c:pt>
                <c:pt idx="1">
                  <c:v>0.68300000000000005</c:v>
                </c:pt>
                <c:pt idx="2" formatCode="0.00%">
                  <c:v>0.64500000000000002</c:v>
                </c:pt>
                <c:pt idx="3" formatCode="0.00%">
                  <c:v>0.47</c:v>
                </c:pt>
                <c:pt idx="4" formatCode="0.00%">
                  <c:v>0.74299999999999999</c:v>
                </c:pt>
                <c:pt idx="5" formatCode="0.00%">
                  <c:v>0.56799999999999995</c:v>
                </c:pt>
                <c:pt idx="6">
                  <c:v>0.64100000000000001</c:v>
                </c:pt>
                <c:pt idx="7" formatCode="0.00%">
                  <c:v>0.63800000000000001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75-4530-BC15-3FE442173C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2193280"/>
        <c:axId val="192194816"/>
      </c:barChart>
      <c:catAx>
        <c:axId val="192193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2194816"/>
        <c:crosses val="autoZero"/>
        <c:auto val="1"/>
        <c:lblAlgn val="ctr"/>
        <c:lblOffset val="100"/>
        <c:noMultiLvlLbl val="0"/>
      </c:catAx>
      <c:valAx>
        <c:axId val="19219481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19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58A8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0B-4507-92DB-A26797F04F0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0B-4507-92DB-A26797F04F0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FDD-45F9-A59E-2A46AE590324}"/>
              </c:ext>
            </c:extLst>
          </c:dPt>
          <c:dPt>
            <c:idx val="4"/>
            <c:invertIfNegative val="0"/>
            <c:bubble3D val="0"/>
            <c:spPr>
              <a:solidFill>
                <a:srgbClr val="FF99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10B-4507-92DB-A26797F04F0E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FDD-45F9-A59E-2A46AE590324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10B-4507-92DB-A26797F04F0E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FDD-45F9-A59E-2A46AE590324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D49-41D8-9432-F3F5137F7C46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D49-41D8-9432-F3F5137F7C4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ПФ</c:v>
                </c:pt>
                <c:pt idx="1">
                  <c:v>ФБІП</c:v>
                </c:pt>
                <c:pt idx="2">
                  <c:v>ФУІФЖМ</c:v>
                </c:pt>
                <c:pt idx="3">
                  <c:v>ФПІС</c:v>
                </c:pt>
                <c:pt idx="4">
                  <c:v>ФКНФМ</c:v>
                </c:pt>
                <c:pt idx="5">
                  <c:v>ФБГЕ</c:v>
                </c:pt>
                <c:pt idx="6">
                  <c:v>МФ</c:v>
                </c:pt>
                <c:pt idx="7">
                  <c:v>ФФВС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0.58899999999999997</c:v>
                </c:pt>
                <c:pt idx="1">
                  <c:v>0.41</c:v>
                </c:pt>
                <c:pt idx="2">
                  <c:v>0.29799999999999999</c:v>
                </c:pt>
                <c:pt idx="3">
                  <c:v>0.29399999999999998</c:v>
                </c:pt>
                <c:pt idx="4">
                  <c:v>0.27700000000000002</c:v>
                </c:pt>
                <c:pt idx="5">
                  <c:v>0.24099999999999999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10B-4507-92DB-A26797F04F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089472"/>
        <c:axId val="192099456"/>
      </c:barChart>
      <c:catAx>
        <c:axId val="19208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2099456"/>
        <c:crosses val="autoZero"/>
        <c:auto val="1"/>
        <c:lblAlgn val="ctr"/>
        <c:lblOffset val="100"/>
        <c:noMultiLvlLbl val="0"/>
      </c:catAx>
      <c:valAx>
        <c:axId val="19209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208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58510972928137E-2"/>
          <c:y val="2.3547397776566059E-2"/>
          <c:w val="0.89787279249417118"/>
          <c:h val="0.85061375778206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ФФВС</c:v>
                </c:pt>
                <c:pt idx="1">
                  <c:v>ФУІФЖМ</c:v>
                </c:pt>
                <c:pt idx="2">
                  <c:v>ФПІС</c:v>
                </c:pt>
                <c:pt idx="3">
                  <c:v>ФКНФМ</c:v>
                </c:pt>
                <c:pt idx="4">
                  <c:v>ФБіП</c:v>
                </c:pt>
                <c:pt idx="5">
                  <c:v>ПФ</c:v>
                </c:pt>
                <c:pt idx="6">
                  <c:v>МФ</c:v>
                </c:pt>
                <c:pt idx="7">
                  <c:v>ФБГЕ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</c:v>
                </c:pt>
                <c:pt idx="1">
                  <c:v>0.29799999999999999</c:v>
                </c:pt>
                <c:pt idx="2">
                  <c:v>0.29399999999999998</c:v>
                </c:pt>
                <c:pt idx="3">
                  <c:v>0.27700000000000002</c:v>
                </c:pt>
                <c:pt idx="4">
                  <c:v>0.41</c:v>
                </c:pt>
                <c:pt idx="5">
                  <c:v>0.58899999999999997</c:v>
                </c:pt>
                <c:pt idx="6">
                  <c:v>0</c:v>
                </c:pt>
                <c:pt idx="7">
                  <c:v>0.24099999999999999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5-4530-BC15-3FE442173C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51C-4A82-B424-76478BE36CA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51C-4A82-B424-76478BE36CA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51C-4A82-B424-76478BE36CA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51C-4A82-B424-76478BE36CA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51C-4A82-B424-76478BE36CA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ФФВС</c:v>
                </c:pt>
                <c:pt idx="1">
                  <c:v>ФУІФЖМ</c:v>
                </c:pt>
                <c:pt idx="2">
                  <c:v>ФПІС</c:v>
                </c:pt>
                <c:pt idx="3">
                  <c:v>ФКНФМ</c:v>
                </c:pt>
                <c:pt idx="4">
                  <c:v>ФБіП</c:v>
                </c:pt>
                <c:pt idx="5">
                  <c:v>ПФ</c:v>
                </c:pt>
                <c:pt idx="6">
                  <c:v>МФ</c:v>
                </c:pt>
                <c:pt idx="7">
                  <c:v>ФБГЕ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 formatCode="0.00%">
                  <c:v>1</c:v>
                </c:pt>
                <c:pt idx="1">
                  <c:v>0.96099999999999997</c:v>
                </c:pt>
                <c:pt idx="2" formatCode="0.00%">
                  <c:v>0.86499999999999999</c:v>
                </c:pt>
                <c:pt idx="3" formatCode="0.00%">
                  <c:v>1</c:v>
                </c:pt>
                <c:pt idx="4" formatCode="0.00%">
                  <c:v>0.80700000000000005</c:v>
                </c:pt>
                <c:pt idx="5" formatCode="0.00%">
                  <c:v>0.98299999999999998</c:v>
                </c:pt>
                <c:pt idx="6" formatCode="0.00%">
                  <c:v>1</c:v>
                </c:pt>
                <c:pt idx="7" formatCode="0.00%">
                  <c:v>0.91300000000000003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5-4530-BC15-3FE442173C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51C-4A82-B424-76478BE36CA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ФФВС</c:v>
                </c:pt>
                <c:pt idx="1">
                  <c:v>ФУІФЖМ</c:v>
                </c:pt>
                <c:pt idx="2">
                  <c:v>ФПІС</c:v>
                </c:pt>
                <c:pt idx="3">
                  <c:v>ФКНФМ</c:v>
                </c:pt>
                <c:pt idx="4">
                  <c:v>ФБіП</c:v>
                </c:pt>
                <c:pt idx="5">
                  <c:v>ПФ</c:v>
                </c:pt>
                <c:pt idx="6">
                  <c:v>МФ</c:v>
                </c:pt>
                <c:pt idx="7">
                  <c:v>ФБГЕ</c:v>
                </c:pt>
              </c:strCache>
            </c:strRef>
          </c:cat>
          <c:val>
            <c:numRef>
              <c:f>Лист1!$D$2:$D$9</c:f>
              <c:numCache>
                <c:formatCode>0.00%</c:formatCode>
                <c:ptCount val="8"/>
                <c:pt idx="0">
                  <c:v>0</c:v>
                </c:pt>
                <c:pt idx="1">
                  <c:v>0.379</c:v>
                </c:pt>
                <c:pt idx="2">
                  <c:v>0.61299999999999999</c:v>
                </c:pt>
                <c:pt idx="3">
                  <c:v>0.875</c:v>
                </c:pt>
                <c:pt idx="4">
                  <c:v>0.61399999999999999</c:v>
                </c:pt>
                <c:pt idx="5">
                  <c:v>0.55600000000000005</c:v>
                </c:pt>
                <c:pt idx="6">
                  <c:v>0</c:v>
                </c:pt>
                <c:pt idx="7">
                  <c:v>0.64100000000000001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75-4530-BC15-3FE442173C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0587648"/>
        <c:axId val="190589184"/>
      </c:barChart>
      <c:catAx>
        <c:axId val="19058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0589184"/>
        <c:crosses val="autoZero"/>
        <c:auto val="1"/>
        <c:lblAlgn val="ctr"/>
        <c:lblOffset val="100"/>
        <c:noMultiLvlLbl val="0"/>
      </c:catAx>
      <c:valAx>
        <c:axId val="19058918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58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58A8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9BFB9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F831-4217-89A6-7E492C780E2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31-4217-89A6-7E492C780E2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C95-47A3-A66B-D463AC43365C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95-47A3-A66B-D463AC43365C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C95-47A3-A66B-D463AC43365C}"/>
              </c:ext>
            </c:extLst>
          </c:dPt>
          <c:dPt>
            <c:idx val="6"/>
            <c:invertIfNegative val="0"/>
            <c:bubble3D val="0"/>
            <c:spPr>
              <a:solidFill>
                <a:srgbClr val="A3FFCD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831-4217-89A6-7E492C780E24}"/>
              </c:ext>
            </c:extLst>
          </c:dPt>
          <c:dPt>
            <c:idx val="7"/>
            <c:invertIfNegative val="0"/>
            <c:bubble3D val="0"/>
            <c:spPr>
              <a:solidFill>
                <a:srgbClr val="E242BC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C95-47A3-A66B-D463AC43365C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7A-46CE-AA6D-0A61388D14F2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7A-46CE-AA6D-0A61388D14F2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7A-46CE-AA6D-0A61388D14F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A7A-46CE-AA6D-0A61388D14F2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A7A-46CE-AA6D-0A61388D14F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8"/>
                <c:pt idx="0">
                  <c:v>ПФ</c:v>
                </c:pt>
                <c:pt idx="1">
                  <c:v>ФПІС</c:v>
                </c:pt>
                <c:pt idx="2">
                  <c:v>ФУІФЖМ</c:v>
                </c:pt>
                <c:pt idx="3">
                  <c:v>ФБГЕ</c:v>
                </c:pt>
                <c:pt idx="4">
                  <c:v>ФБІП</c:v>
                </c:pt>
                <c:pt idx="5">
                  <c:v>МФ</c:v>
                </c:pt>
                <c:pt idx="6">
                  <c:v>ФКНФМ</c:v>
                </c:pt>
                <c:pt idx="7">
                  <c:v>ФФВС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0.78900000000000003</c:v>
                </c:pt>
                <c:pt idx="1">
                  <c:v>0.77300000000000002</c:v>
                </c:pt>
                <c:pt idx="2">
                  <c:v>0.69399999999999995</c:v>
                </c:pt>
                <c:pt idx="3">
                  <c:v>0.68799999999999994</c:v>
                </c:pt>
                <c:pt idx="4">
                  <c:v>0.64900000000000002</c:v>
                </c:pt>
                <c:pt idx="5">
                  <c:v>0.371</c:v>
                </c:pt>
                <c:pt idx="6">
                  <c:v>0.36499999999999999</c:v>
                </c:pt>
                <c:pt idx="7">
                  <c:v>0.32500000000000001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831-4217-89A6-7E492C780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247552"/>
        <c:axId val="176249088"/>
      </c:barChart>
      <c:catAx>
        <c:axId val="17624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249088"/>
        <c:crosses val="autoZero"/>
        <c:auto val="1"/>
        <c:lblAlgn val="ctr"/>
        <c:lblOffset val="100"/>
        <c:noMultiLvlLbl val="0"/>
      </c:catAx>
      <c:valAx>
        <c:axId val="17624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24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58510972928137E-2"/>
          <c:y val="2.3547397776566059E-2"/>
          <c:w val="0.89787279249417118"/>
          <c:h val="0.846332412731776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ФБГЕ</c:v>
                </c:pt>
                <c:pt idx="1">
                  <c:v>МФ</c:v>
                </c:pt>
                <c:pt idx="2">
                  <c:v>ФУІФЖМ</c:v>
                </c:pt>
                <c:pt idx="3">
                  <c:v>ФБІП</c:v>
                </c:pt>
                <c:pt idx="4">
                  <c:v>ФКНФМ</c:v>
                </c:pt>
                <c:pt idx="5">
                  <c:v>ФФВС</c:v>
                </c:pt>
                <c:pt idx="6">
                  <c:v>ФПІС</c:v>
                </c:pt>
                <c:pt idx="7">
                  <c:v>ПФ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0.68799999999999994</c:v>
                </c:pt>
                <c:pt idx="1">
                  <c:v>0.371</c:v>
                </c:pt>
                <c:pt idx="2">
                  <c:v>0.69399999999999995</c:v>
                </c:pt>
                <c:pt idx="3">
                  <c:v>0.64900000000000002</c:v>
                </c:pt>
                <c:pt idx="4">
                  <c:v>0.36499999999999999</c:v>
                </c:pt>
                <c:pt idx="5">
                  <c:v>0.32500000000000001</c:v>
                </c:pt>
                <c:pt idx="6">
                  <c:v>0.77300000000000002</c:v>
                </c:pt>
                <c:pt idx="7">
                  <c:v>0.78900000000000003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5-4530-BC15-3FE442173C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65B-4CF5-B308-57E16DDB4F96}"/>
                </c:ext>
              </c:extLst>
            </c:dLbl>
            <c:dLbl>
              <c:idx val="3"/>
              <c:layout>
                <c:manualLayout>
                  <c:x val="-1.6127156675529119E-16"/>
                  <c:y val="-2.99694153519932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DA-4DD6-9DCC-6371CA82373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ФБГЕ</c:v>
                </c:pt>
                <c:pt idx="1">
                  <c:v>МФ</c:v>
                </c:pt>
                <c:pt idx="2">
                  <c:v>ФУІФЖМ</c:v>
                </c:pt>
                <c:pt idx="3">
                  <c:v>ФБІП</c:v>
                </c:pt>
                <c:pt idx="4">
                  <c:v>ФКНФМ</c:v>
                </c:pt>
                <c:pt idx="5">
                  <c:v>ФФВС</c:v>
                </c:pt>
                <c:pt idx="6">
                  <c:v>ФПІС</c:v>
                </c:pt>
                <c:pt idx="7">
                  <c:v>ПФ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0.89700000000000002</c:v>
                </c:pt>
                <c:pt idx="1">
                  <c:v>0.84799999999999998</c:v>
                </c:pt>
                <c:pt idx="2" formatCode="0%">
                  <c:v>0.97099999999999997</c:v>
                </c:pt>
                <c:pt idx="3">
                  <c:v>1</c:v>
                </c:pt>
                <c:pt idx="4">
                  <c:v>0.92600000000000005</c:v>
                </c:pt>
                <c:pt idx="5">
                  <c:v>0.84299999999999997</c:v>
                </c:pt>
                <c:pt idx="6">
                  <c:v>0.96</c:v>
                </c:pt>
                <c:pt idx="7">
                  <c:v>0.95199999999999996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5-4530-BC15-3FE442173C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ФБГЕ</c:v>
                </c:pt>
                <c:pt idx="1">
                  <c:v>МФ</c:v>
                </c:pt>
                <c:pt idx="2">
                  <c:v>ФУІФЖМ</c:v>
                </c:pt>
                <c:pt idx="3">
                  <c:v>ФБІП</c:v>
                </c:pt>
                <c:pt idx="4">
                  <c:v>ФКНФМ</c:v>
                </c:pt>
                <c:pt idx="5">
                  <c:v>ФФВС</c:v>
                </c:pt>
                <c:pt idx="6">
                  <c:v>ФПІС</c:v>
                </c:pt>
                <c:pt idx="7">
                  <c:v>ПФ</c:v>
                </c:pt>
              </c:strCache>
            </c:strRef>
          </c:cat>
          <c:val>
            <c:numRef>
              <c:f>Лист1!$D$2:$D$9</c:f>
              <c:numCache>
                <c:formatCode>0.00%</c:formatCode>
                <c:ptCount val="8"/>
                <c:pt idx="0">
                  <c:v>0.629</c:v>
                </c:pt>
                <c:pt idx="1">
                  <c:v>0.72599999999999998</c:v>
                </c:pt>
                <c:pt idx="2">
                  <c:v>0.85799999999999998</c:v>
                </c:pt>
                <c:pt idx="3">
                  <c:v>0.77900000000000003</c:v>
                </c:pt>
                <c:pt idx="4">
                  <c:v>0.85299999999999998</c:v>
                </c:pt>
                <c:pt idx="5">
                  <c:v>0.50600000000000001</c:v>
                </c:pt>
                <c:pt idx="6">
                  <c:v>0.86699999999999999</c:v>
                </c:pt>
                <c:pt idx="7">
                  <c:v>0.83299999999999996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75-4530-BC15-3FE442173C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6360448"/>
        <c:axId val="176370432"/>
      </c:barChart>
      <c:catAx>
        <c:axId val="17636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370432"/>
        <c:crosses val="autoZero"/>
        <c:auto val="1"/>
        <c:lblAlgn val="ctr"/>
        <c:lblOffset val="100"/>
        <c:noMultiLvlLbl val="0"/>
      </c:catAx>
      <c:valAx>
        <c:axId val="17637043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36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58A8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53C-46E9-9BCB-96E3E688753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3C-46E9-9BCB-96E3E6887531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53C-46E9-9BCB-96E3E688753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EB-48D9-B4AD-7631EEB7559B}"/>
              </c:ext>
            </c:extLst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53C-46E9-9BCB-96E3E6887531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DEB-48D9-B4AD-7631EEB7559B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9F-439A-921F-4F5CA19FFAF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9F-439A-921F-4F5CA19FFAFC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D9F-439A-921F-4F5CA19FFAF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ПФ</c:v>
                </c:pt>
                <c:pt idx="1">
                  <c:v>МФ</c:v>
                </c:pt>
                <c:pt idx="2">
                  <c:v>ФКНФМ</c:v>
                </c:pt>
                <c:pt idx="3">
                  <c:v>ФБІП</c:v>
                </c:pt>
                <c:pt idx="4">
                  <c:v>ФПІС</c:v>
                </c:pt>
                <c:pt idx="5">
                  <c:v>ФФВС</c:v>
                </c:pt>
                <c:pt idx="6">
                  <c:v>ФУІФЖМ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0.8</c:v>
                </c:pt>
                <c:pt idx="1">
                  <c:v>0.59099999999999997</c:v>
                </c:pt>
                <c:pt idx="2">
                  <c:v>0.54500000000000004</c:v>
                </c:pt>
                <c:pt idx="3">
                  <c:v>0.53200000000000003</c:v>
                </c:pt>
                <c:pt idx="4">
                  <c:v>0.501</c:v>
                </c:pt>
                <c:pt idx="5">
                  <c:v>0.47</c:v>
                </c:pt>
                <c:pt idx="6">
                  <c:v>0.33100000000000002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DEB-48D9-B4AD-7631EEB75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174016"/>
        <c:axId val="179376512"/>
      </c:barChart>
      <c:catAx>
        <c:axId val="17917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9376512"/>
        <c:crosses val="autoZero"/>
        <c:auto val="1"/>
        <c:lblAlgn val="ctr"/>
        <c:lblOffset val="100"/>
        <c:noMultiLvlLbl val="0"/>
      </c:catAx>
      <c:valAx>
        <c:axId val="17937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917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58510972928137E-2"/>
          <c:y val="2.3547397776566059E-2"/>
          <c:w val="0.89787279249417118"/>
          <c:h val="0.854895102832345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ФБГЕ</c:v>
                </c:pt>
                <c:pt idx="1">
                  <c:v>МФ</c:v>
                </c:pt>
                <c:pt idx="2">
                  <c:v>ФУІФЖМ</c:v>
                </c:pt>
                <c:pt idx="3">
                  <c:v>ФКНФМ</c:v>
                </c:pt>
                <c:pt idx="4">
                  <c:v>ФБІП</c:v>
                </c:pt>
                <c:pt idx="5">
                  <c:v>ФПІС</c:v>
                </c:pt>
                <c:pt idx="6">
                  <c:v>ПФ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1">
                  <c:v>0.59099999999999997</c:v>
                </c:pt>
                <c:pt idx="2">
                  <c:v>0.33100000000000002</c:v>
                </c:pt>
                <c:pt idx="3">
                  <c:v>0.54500000000000004</c:v>
                </c:pt>
                <c:pt idx="4">
                  <c:v>0.53200000000000003</c:v>
                </c:pt>
                <c:pt idx="5">
                  <c:v>0.501</c:v>
                </c:pt>
                <c:pt idx="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5-4530-BC15-3FE442173C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B32-4893-8216-DFA412B13FC1}"/>
                </c:ext>
              </c:extLst>
            </c:dLbl>
            <c:dLbl>
              <c:idx val="1"/>
              <c:layout>
                <c:manualLayout>
                  <c:x val="-1.6127156675529119E-16"/>
                  <c:y val="2.35473977765659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A2-4955-8B7D-3AE2E041813A}"/>
                </c:ext>
              </c:extLst>
            </c:dLbl>
            <c:dLbl>
              <c:idx val="2"/>
              <c:layout>
                <c:manualLayout>
                  <c:x val="-1.6127156675529119E-16"/>
                  <c:y val="2.35473977765659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2-4955-8B7D-3AE2E041813A}"/>
                </c:ext>
              </c:extLst>
            </c:dLbl>
            <c:dLbl>
              <c:idx val="3"/>
              <c:layout>
                <c:manualLayout>
                  <c:x val="-6.597549400016953E-3"/>
                  <c:y val="2.14067252514236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A2-4955-8B7D-3AE2E041813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D7D-41D0-9027-E1BF5F57046D}"/>
                </c:ext>
              </c:extLst>
            </c:dLbl>
            <c:dLbl>
              <c:idx val="5"/>
              <c:layout>
                <c:manualLayout>
                  <c:x val="-7.6971409666866065E-3"/>
                  <c:y val="3.42507604022778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2-4955-8B7D-3AE2E041813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D7D-41D0-9027-E1BF5F57046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ФБГЕ</c:v>
                </c:pt>
                <c:pt idx="1">
                  <c:v>МФ</c:v>
                </c:pt>
                <c:pt idx="2">
                  <c:v>ФУІФЖМ</c:v>
                </c:pt>
                <c:pt idx="3">
                  <c:v>ФКНФМ</c:v>
                </c:pt>
                <c:pt idx="4">
                  <c:v>ФБІП</c:v>
                </c:pt>
                <c:pt idx="5">
                  <c:v>ФПІС</c:v>
                </c:pt>
                <c:pt idx="6">
                  <c:v>ПФ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0.89700000000000002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0.98699999999999999</c:v>
                </c:pt>
                <c:pt idx="5">
                  <c:v>0.997</c:v>
                </c:pt>
                <c:pt idx="6">
                  <c:v>0.95599999999999996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5-4530-BC15-3FE442173C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B32-4893-8216-DFA412B13FC1}"/>
                </c:ext>
              </c:extLst>
            </c:dLbl>
            <c:dLbl>
              <c:idx val="1"/>
              <c:layout>
                <c:manualLayout>
                  <c:x val="-1.6127156675529119E-16"/>
                  <c:y val="-2.14067252514236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2-4955-8B7D-3AE2E041813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69,4%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D7D-41D0-9027-E1BF5F57046D}"/>
                </c:ext>
              </c:extLst>
            </c:dLbl>
            <c:dLbl>
              <c:idx val="5"/>
              <c:layout>
                <c:manualLayout>
                  <c:x val="-7.6971409666866065E-3"/>
                  <c:y val="-2.78287428268507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A2-4955-8B7D-3AE2E041813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ФБГЕ</c:v>
                </c:pt>
                <c:pt idx="1">
                  <c:v>МФ</c:v>
                </c:pt>
                <c:pt idx="2">
                  <c:v>ФУІФЖМ</c:v>
                </c:pt>
                <c:pt idx="3">
                  <c:v>ФКНФМ</c:v>
                </c:pt>
                <c:pt idx="4">
                  <c:v>ФБІП</c:v>
                </c:pt>
                <c:pt idx="5">
                  <c:v>ФПІС</c:v>
                </c:pt>
                <c:pt idx="6">
                  <c:v>ПФ</c:v>
                </c:pt>
              </c:strCache>
            </c:strRef>
          </c:cat>
          <c:val>
            <c:numRef>
              <c:f>Лист1!$D$2:$D$8</c:f>
              <c:numCache>
                <c:formatCode>0.00%</c:formatCode>
                <c:ptCount val="7"/>
                <c:pt idx="0">
                  <c:v>0.65600000000000003</c:v>
                </c:pt>
                <c:pt idx="1">
                  <c:v>1</c:v>
                </c:pt>
                <c:pt idx="2">
                  <c:v>0.875</c:v>
                </c:pt>
                <c:pt idx="3">
                  <c:v>0.95</c:v>
                </c:pt>
                <c:pt idx="4">
                  <c:v>0.84499999999999997</c:v>
                </c:pt>
                <c:pt idx="5">
                  <c:v>0.98699999999999999</c:v>
                </c:pt>
                <c:pt idx="6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75-4530-BC15-3FE442173C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0459392"/>
        <c:axId val="180460928"/>
      </c:barChart>
      <c:catAx>
        <c:axId val="180459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0460928"/>
        <c:crosses val="autoZero"/>
        <c:auto val="1"/>
        <c:lblAlgn val="ctr"/>
        <c:lblOffset val="100"/>
        <c:noMultiLvlLbl val="0"/>
      </c:catAx>
      <c:valAx>
        <c:axId val="18046092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45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A8C66-EA5B-4DF5-ABB9-46BAECEFC170}" type="datetimeFigureOut">
              <a:rPr lang="uk-UA" smtClean="0"/>
              <a:pPr/>
              <a:t>21.04.2026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DB5E9-78F8-4661-900E-6A66B7459C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416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715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586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2001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69BDE-FD43-7B90-CE6F-52D6D808D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24E21C9-F9CE-8D28-7AF4-F777276A1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48810D2-0C1C-BC66-8EA6-EE9A5F711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355BE2-98C8-E7DB-FDD3-46821D4A7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9529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15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21.04.2026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376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21.04.2026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569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21.04.2026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859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21.04.2026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94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21.04.2026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6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21.04.2026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445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21.04.2026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994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21.04.2026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691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21.04.2026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391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21.04.2026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379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21.04.2026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518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D994F-20DC-44BD-AAA0-CBF3F40A2F4D}" type="datetimeFigureOut">
              <a:rPr lang="uk-UA" smtClean="0"/>
              <a:pPr/>
              <a:t>21.04.2026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696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196" y="1294634"/>
            <a:ext cx="11333156" cy="3560323"/>
          </a:xfrm>
        </p:spPr>
        <p:txBody>
          <a:bodyPr anchor="b">
            <a:normAutofit fontScale="90000"/>
          </a:bodyPr>
          <a:lstStyle/>
          <a:p>
            <a:pPr marR="6350" algn="ctr">
              <a:lnSpc>
                <a:spcPct val="150000"/>
              </a:lnSpc>
            </a:pPr>
            <a: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результати опитування здобувачів </a:t>
            </a:r>
            <a:br>
              <a:rPr lang="uk-UA" sz="3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першого (бакалаврського), другого (магістерського) та третього (освітньо-наукового) рівнів вищої освіти </a:t>
            </a:r>
            <a:b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денної, заочної та вечірньої форм навчання</a:t>
            </a:r>
            <a:b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освітніми компонентами осіннього семестру </a:t>
            </a:r>
            <a:b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2025/2026 навчального року </a:t>
            </a:r>
            <a:br>
              <a:rPr lang="uk-UA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</a:br>
            <a:r>
              <a:rPr lang="uk-UA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7752" y="5413944"/>
            <a:ext cx="10515600" cy="1162756"/>
          </a:xfrm>
        </p:spPr>
        <p:txBody>
          <a:bodyPr anchor="t">
            <a:normAutofit/>
          </a:bodyPr>
          <a:lstStyle/>
          <a:p>
            <a:pPr algn="r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Доповідач: керівниця відділу забезпечення якості освіти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Черкашина Т.О.</a:t>
            </a:r>
          </a:p>
        </p:txBody>
      </p:sp>
    </p:spTree>
    <p:extLst>
      <p:ext uri="{BB962C8B-B14F-4D97-AF65-F5344CB8AC3E}">
        <p14:creationId xmlns:p14="http://schemas.microsoft.com/office/powerpoint/2010/main" val="2058476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767080" y="574461"/>
            <a:ext cx="10657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другого (магістерського) рівня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(заочна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60D91C-2B64-CE93-D339-8D1912A117FA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57A634A-D977-005E-7287-A667085B0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755600"/>
              </p:ext>
            </p:extLst>
          </p:nvPr>
        </p:nvGraphicFramePr>
        <p:xfrm>
          <a:off x="767080" y="1356095"/>
          <a:ext cx="10838018" cy="498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516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4C5F4-40DB-7A90-878C-A5CA1FCAA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9C69EBC7-9D6E-3A31-B422-2300A4246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C402E-844E-92D2-9A52-8CFBC0980C35}"/>
              </a:ext>
            </a:extLst>
          </p:cNvPr>
          <p:cNvSpPr txBox="1"/>
          <p:nvPr/>
        </p:nvSpPr>
        <p:spPr>
          <a:xfrm>
            <a:off x="767080" y="574461"/>
            <a:ext cx="1109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(магістерський) рівень вищої освіти (заочна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58E7E17-FF37-D9BD-9967-DEB92F7AD08B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F42B142-4C78-ECD3-676D-1DF4EB5F1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815732"/>
              </p:ext>
            </p:extLst>
          </p:nvPr>
        </p:nvGraphicFramePr>
        <p:xfrm>
          <a:off x="315686" y="827314"/>
          <a:ext cx="11549743" cy="59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3D29A57-086C-506C-F814-FB64DE3D5441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748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4183E3-E756-DBC4-3E12-A2AA2C263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42ECC47-19C4-7D05-6250-C64DBC3DD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13331-D917-ECB6-EAE1-9D26C6E5334F}"/>
              </a:ext>
            </a:extLst>
          </p:cNvPr>
          <p:cNvSpPr txBox="1"/>
          <p:nvPr/>
        </p:nvSpPr>
        <p:spPr>
          <a:xfrm>
            <a:off x="767080" y="574461"/>
            <a:ext cx="106578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третього (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-наукового) рівня вищої освіти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7CAF5DD-CE50-6888-0F6E-7B93DE28F732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EB366FA-A1BD-3506-F8A5-00D3E4F71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260913"/>
              </p:ext>
            </p:extLst>
          </p:nvPr>
        </p:nvGraphicFramePr>
        <p:xfrm>
          <a:off x="429503" y="1241796"/>
          <a:ext cx="11548509" cy="438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0546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8B8FEC-D91D-E1E3-7234-39BF13B3E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B1618770-6830-6088-FEB7-CC7C0C210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9CB8C-4506-EFF4-98CA-E95EC41CDC7E}"/>
              </a:ext>
            </a:extLst>
          </p:cNvPr>
          <p:cNvSpPr txBox="1"/>
          <p:nvPr/>
        </p:nvSpPr>
        <p:spPr>
          <a:xfrm>
            <a:off x="756194" y="553642"/>
            <a:ext cx="110983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Третій (</a:t>
            </a:r>
            <a:r>
              <a:rPr lang="uk-UA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-науковий) рівень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26114A-D3A8-0A6A-9836-DC76B4D5965C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F67E83-9647-EF3B-A4A0-62F338AFA1FF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9A849D2E-FB46-467F-01F9-AB96AC375F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905823"/>
              </p:ext>
            </p:extLst>
          </p:nvPr>
        </p:nvGraphicFramePr>
        <p:xfrm>
          <a:off x="466928" y="968829"/>
          <a:ext cx="11229354" cy="5673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1569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152400" y="497368"/>
            <a:ext cx="11887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350" indent="349250" algn="ctr"/>
            <a:r>
              <a:rPr lang="uk-UA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Середній бал оцінювання якості викладання НПП  </a:t>
            </a:r>
            <a:endParaRPr lang="uk-UA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ADD52EA6-F955-E17B-F317-E795C96AE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1199618"/>
              </p:ext>
            </p:extLst>
          </p:nvPr>
        </p:nvGraphicFramePr>
        <p:xfrm>
          <a:off x="864158" y="1161794"/>
          <a:ext cx="1085222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4447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x-none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x-none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152400" y="515406"/>
            <a:ext cx="1218266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ctr">
              <a:lnSpc>
                <a:spcPct val="150000"/>
              </a:lnSpc>
              <a:spcAft>
                <a:spcPts val="1000"/>
              </a:spcAft>
            </a:pP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Освітні програми, які проходитимуть процедуру акредитації у весняному семестрі 2025/2026 </a:t>
            </a:r>
            <a:r>
              <a:rPr lang="uk-UA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 «Медицина» другого (магістерського) рівня вищої освіти</a:t>
            </a:r>
            <a:endParaRPr lang="uk-UA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3429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01285C">
                  <a:lumMod val="50000"/>
                  <a:lumOff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350" lvl="0" indent="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1285C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1285C">
                  <a:lumMod val="50000"/>
                  <a:lumOff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3" name="Google Shape;230;p18">
            <a:extLst>
              <a:ext uri="{FF2B5EF4-FFF2-40B4-BE49-F238E27FC236}">
                <a16:creationId xmlns:a16="http://schemas.microsoft.com/office/drawing/2014/main" id="{DE49BEB5-5F14-2D21-3A70-A17673C14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3888253"/>
              </p:ext>
            </p:extLst>
          </p:nvPr>
        </p:nvGraphicFramePr>
        <p:xfrm>
          <a:off x="0" y="1481825"/>
          <a:ext cx="12192000" cy="552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2431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49291B-555F-686C-4E76-FFCFF3DE1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99F793-D413-82A0-9E39-4BBC86D6A8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711"/>
            <a:ext cx="12192000" cy="36576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735D45-40DB-3A2F-D70B-F4341CEC5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6" y="3845489"/>
            <a:ext cx="11132340" cy="2358237"/>
          </a:xfrm>
          <a:prstGeom prst="rect">
            <a:avLst/>
          </a:prstGeom>
        </p:spPr>
      </p:pic>
      <p:sp>
        <p:nvSpPr>
          <p:cNvPr id="7" name="Объект 7">
            <a:extLst>
              <a:ext uri="{FF2B5EF4-FFF2-40B4-BE49-F238E27FC236}">
                <a16:creationId xmlns:a16="http://schemas.microsoft.com/office/drawing/2014/main" id="{BD7ADA53-04CB-6135-1F48-0C3D3619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51" y="512679"/>
            <a:ext cx="11765097" cy="67103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DBFC725-933E-431F-9A61-A40DD3B23F61}"/>
              </a:ext>
            </a:extLst>
          </p:cNvPr>
          <p:cNvSpPr/>
          <p:nvPr/>
        </p:nvSpPr>
        <p:spPr>
          <a:xfrm>
            <a:off x="0" y="1592098"/>
            <a:ext cx="11931265" cy="6258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800"/>
              </a:spcAft>
              <a:buFont typeface="+mj-lt"/>
              <a:buAutoNum type="arabicParenR"/>
              <a:tabLst>
                <a:tab pos="180340" algn="l"/>
              </a:tabLst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Затвердити результати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опитування здобувачів першого (бакалаврського), другого (магістерського) та третього (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-наукового) рівнів вищої освіти денної, заочної та вечірньої форм навчання за освітніми компонентами осіннього семестру 2025/2026 навчального року 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arenR"/>
              <a:tabLst>
                <a:tab pos="180340" algn="l"/>
              </a:tabLst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Науково-педагогічним працівникам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які мали навантаження у весняному семестрі 2025/2026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ОБОВ’ЯЗКОВО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ЗАКРИТИ ЦИФРОВІ ЖУРНАЛИ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освітніми компонентами на платформі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KSU24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31 червня 2026 року.</a:t>
            </a:r>
          </a:p>
          <a:p>
            <a:pPr marL="358775" indent="-358775" algn="just">
              <a:spcAft>
                <a:spcPts val="800"/>
              </a:spcAft>
              <a:tabLst>
                <a:tab pos="180340" algn="l"/>
              </a:tabLst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Гарантам освітніх програм усіх рівнів вищої освіти:</a:t>
            </a:r>
          </a:p>
          <a:p>
            <a:pPr marL="358775" algn="just">
              <a:spcAft>
                <a:spcPts val="800"/>
              </a:spcAft>
              <a:tabLst>
                <a:tab pos="180340" algn="l"/>
              </a:tabLst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ЗАБЕЗПЕЧИТИ проходження здобувачами відповідних освітніх програм опитування за ОК весняного семестру 2025/2026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платформі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KSU24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58775" indent="144463" algn="just">
              <a:spcAft>
                <a:spcPts val="800"/>
              </a:spcAft>
              <a:buFontTx/>
              <a:buChar char="-"/>
              <a:tabLst>
                <a:tab pos="180340" algn="l"/>
              </a:tabLst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розглянути та обговорити результати опитування здобувачів за ОК осіннього семестру 2025/2026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 засіданнях кафедр, засіданнях робочих груп ОП, науково-методичних та вчених радах факультетів у травні 2026 з подальшим врахуванням результатів опитування в удосконаленні загального змісту освітніх компонент та покращення якості їх викладання;</a:t>
            </a:r>
          </a:p>
          <a:p>
            <a:pPr marL="358775" indent="144463" algn="just">
              <a:spcAft>
                <a:spcPts val="800"/>
              </a:spcAft>
              <a:buFontTx/>
              <a:buChar char="-"/>
              <a:tabLst>
                <a:tab pos="180340" algn="l"/>
              </a:tabLst>
            </a:pP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відповідно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цільових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показників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Херсонського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державного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університету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до 31 грудня 2026 року ЗАБЕЗПЕЧИТИ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залученість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здобувачів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анонімних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опитувань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менше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62%.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0" indent="-358775" algn="just">
              <a:tabLst>
                <a:tab pos="180340" algn="l"/>
              </a:tabLst>
            </a:pPr>
            <a:endParaRPr lang="uk-UA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9750" indent="-285750" algn="just">
              <a:spcAft>
                <a:spcPts val="800"/>
              </a:spcAft>
              <a:buFontTx/>
              <a:buChar char="-"/>
              <a:tabLst>
                <a:tab pos="180340" algn="l"/>
              </a:tabLst>
            </a:pPr>
            <a:endParaRPr lang="uk-UA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indent="-36000" algn="just">
              <a:spcAft>
                <a:spcPts val="800"/>
              </a:spcAft>
              <a:tabLst>
                <a:tab pos="180340" algn="l"/>
              </a:tabLst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801FFB-6AF5-34CA-493F-0D785C244931}"/>
              </a:ext>
            </a:extLst>
          </p:cNvPr>
          <p:cNvSpPr txBox="1"/>
          <p:nvPr/>
        </p:nvSpPr>
        <p:spPr>
          <a:xfrm>
            <a:off x="5885234" y="78502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6992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02ECEA-1EBD-E0E9-463C-97FC753CA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8D90EA-82A0-16BC-B928-275DD113A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711"/>
            <a:ext cx="12192000" cy="36576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65BDEC-2E71-5A79-3F28-229BB9A5E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6" y="3845489"/>
            <a:ext cx="11132340" cy="2358237"/>
          </a:xfrm>
          <a:prstGeom prst="rect">
            <a:avLst/>
          </a:prstGeom>
        </p:spPr>
      </p:pic>
      <p:sp>
        <p:nvSpPr>
          <p:cNvPr id="7" name="Объект 7">
            <a:extLst>
              <a:ext uri="{FF2B5EF4-FFF2-40B4-BE49-F238E27FC236}">
                <a16:creationId xmlns:a16="http://schemas.microsoft.com/office/drawing/2014/main" id="{2DE9465F-C92A-F24C-1289-75FD43F4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51" y="512679"/>
            <a:ext cx="11765097" cy="67103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44E4526-D994-F887-C46E-2FFAB7CF8990}"/>
              </a:ext>
            </a:extLst>
          </p:cNvPr>
          <p:cNvSpPr/>
          <p:nvPr/>
        </p:nvSpPr>
        <p:spPr>
          <a:xfrm>
            <a:off x="0" y="1592098"/>
            <a:ext cx="11931265" cy="471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 algn="just">
              <a:tabLst>
                <a:tab pos="180340" algn="l"/>
              </a:tabLst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Деканам факультетів та завідувачам кафедр: </a:t>
            </a:r>
          </a:p>
          <a:p>
            <a:pPr marL="534988" indent="-174625" algn="just">
              <a:tabLst>
                <a:tab pos="180340" algn="l"/>
              </a:tabLst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ЗАБЕЗПЕЧИТИ закриття цифрових журналів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освітніми компонентами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сіма науково-педагогічними працівниками, що мали навантаження у весняному семестрі 2025/2026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на платформі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KSU24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 31 червня 2026 року</a:t>
            </a:r>
          </a:p>
          <a:p>
            <a:pPr marL="622300" indent="-261938" algn="just">
              <a:tabLst>
                <a:tab pos="180340" algn="l"/>
              </a:tabLst>
            </a:pP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lvl="0" indent="-358775" algn="just">
              <a:tabLst>
                <a:tab pos="180340" algn="l"/>
              </a:tabLst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Керівниці відділу забезпечення якості освіти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Черкашиній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Т.О.:</a:t>
            </a:r>
          </a:p>
          <a:p>
            <a:pPr marL="701675" lvl="0" indent="-342900" algn="just">
              <a:buFontTx/>
              <a:buChar char="-"/>
              <a:tabLst>
                <a:tab pos="180340" algn="l"/>
              </a:tabLst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ПРОКОНТРОЛЮВАТИ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закриття цифрових журналів та створення о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питування за освітніми компонентами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сіма науково-педагогічними працівниками, що мали навантаження у весняному семестрі 2025/2026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платформі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KSU24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31 червня 2026 року</a:t>
            </a:r>
          </a:p>
          <a:p>
            <a:pPr marL="701675" lvl="0" indent="-342900" algn="just">
              <a:buFontTx/>
              <a:buChar char="-"/>
              <a:tabLst>
                <a:tab pos="180340" algn="l"/>
              </a:tabLst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забезпечити оприлюднення результатів опитування здобувачів вищої освіти за освітніми компонентами осіннього семестру 2025/2026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сторінці відділу забезпечення якості освіти вебсайту університету.</a:t>
            </a:r>
          </a:p>
          <a:p>
            <a:pPr marL="358775" lvl="0" indent="-358775" algn="just">
              <a:tabLst>
                <a:tab pos="180340" algn="l"/>
              </a:tabLst>
            </a:pPr>
            <a:endParaRPr lang="uk-UA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9750" indent="-285750" algn="just">
              <a:spcAft>
                <a:spcPts val="800"/>
              </a:spcAft>
              <a:buFontTx/>
              <a:buChar char="-"/>
              <a:tabLst>
                <a:tab pos="180340" algn="l"/>
              </a:tabLst>
            </a:pPr>
            <a:endParaRPr lang="uk-UA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indent="-36000" algn="just">
              <a:spcAft>
                <a:spcPts val="800"/>
              </a:spcAft>
              <a:tabLst>
                <a:tab pos="180340" algn="l"/>
              </a:tabLst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5DC7A-DCC1-6671-950E-30310FA425CA}"/>
              </a:ext>
            </a:extLst>
          </p:cNvPr>
          <p:cNvSpPr txBox="1"/>
          <p:nvPr/>
        </p:nvSpPr>
        <p:spPr>
          <a:xfrm>
            <a:off x="5885234" y="78502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993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2F6F6EF-514E-A4F6-0AF3-95BA90581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892615"/>
              </p:ext>
            </p:extLst>
          </p:nvPr>
        </p:nvGraphicFramePr>
        <p:xfrm>
          <a:off x="501785" y="1481825"/>
          <a:ext cx="10663136" cy="44677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65784">
                  <a:extLst>
                    <a:ext uri="{9D8B030D-6E8A-4147-A177-3AD203B41FA5}">
                      <a16:colId xmlns:a16="http://schemas.microsoft.com/office/drawing/2014/main" val="3954875161"/>
                    </a:ext>
                  </a:extLst>
                </a:gridCol>
                <a:gridCol w="2665784">
                  <a:extLst>
                    <a:ext uri="{9D8B030D-6E8A-4147-A177-3AD203B41FA5}">
                      <a16:colId xmlns:a16="http://schemas.microsoft.com/office/drawing/2014/main" val="417682184"/>
                    </a:ext>
                  </a:extLst>
                </a:gridCol>
                <a:gridCol w="2665784">
                  <a:extLst>
                    <a:ext uri="{9D8B030D-6E8A-4147-A177-3AD203B41FA5}">
                      <a16:colId xmlns:a16="http://schemas.microsoft.com/office/drawing/2014/main" val="137051676"/>
                    </a:ext>
                  </a:extLst>
                </a:gridCol>
                <a:gridCol w="2665784">
                  <a:extLst>
                    <a:ext uri="{9D8B030D-6E8A-4147-A177-3AD203B41FA5}">
                      <a16:colId xmlns:a16="http://schemas.microsoft.com/office/drawing/2014/main" val="2198400086"/>
                    </a:ext>
                  </a:extLst>
                </a:gridCol>
              </a:tblGrid>
              <a:tr h="738212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РВО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Заплановано анкет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Заповнено анкет</a:t>
                      </a:r>
                    </a:p>
                    <a:p>
                      <a:pPr algn="ctr"/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(кількість)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Заповнено анкет</a:t>
                      </a:r>
                    </a:p>
                    <a:p>
                      <a:pPr algn="ctr"/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035236"/>
                  </a:ext>
                </a:extLst>
              </a:tr>
              <a:tr h="1370965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Перший (бакалаврський)</a:t>
                      </a:r>
                    </a:p>
                    <a:p>
                      <a:pPr algn="ctr"/>
                      <a:endParaRPr lang="uk-UA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Денна – </a:t>
                      </a:r>
                      <a:r>
                        <a:rPr lang="uk-UA" b="1" dirty="0">
                          <a:solidFill>
                            <a:srgbClr val="000000"/>
                          </a:solidFill>
                        </a:rPr>
                        <a:t>13973</a:t>
                      </a:r>
                    </a:p>
                    <a:p>
                      <a:endParaRPr lang="uk-UA" b="1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Заочна – </a:t>
                      </a:r>
                      <a:r>
                        <a:rPr lang="uk-UA" b="1" dirty="0">
                          <a:solidFill>
                            <a:srgbClr val="000000"/>
                          </a:solidFill>
                        </a:rPr>
                        <a:t>2419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Денна – </a:t>
                      </a:r>
                      <a:r>
                        <a:rPr lang="uk-UA" sz="18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7427</a:t>
                      </a:r>
                      <a:endParaRPr lang="uk-UA" b="1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b="1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Заочна – </a:t>
                      </a:r>
                      <a:r>
                        <a:rPr lang="uk-UA" b="1" dirty="0">
                          <a:solidFill>
                            <a:srgbClr val="000000"/>
                          </a:solidFill>
                        </a:rPr>
                        <a:t>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Денна – </a:t>
                      </a:r>
                      <a:r>
                        <a:rPr lang="uk-UA" b="1" dirty="0">
                          <a:solidFill>
                            <a:srgbClr val="000000"/>
                          </a:solidFill>
                        </a:rPr>
                        <a:t>53,2%</a:t>
                      </a:r>
                    </a:p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Заочна – </a:t>
                      </a:r>
                      <a:r>
                        <a:rPr lang="uk-UA" b="1" dirty="0">
                          <a:solidFill>
                            <a:srgbClr val="000000"/>
                          </a:solidFill>
                        </a:rPr>
                        <a:t>36,4%</a:t>
                      </a:r>
                    </a:p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29124"/>
                  </a:ext>
                </a:extLst>
              </a:tr>
              <a:tr h="130400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Другий </a:t>
                      </a:r>
                    </a:p>
                    <a:p>
                      <a:pPr algn="ctr"/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(магістерський)</a:t>
                      </a:r>
                    </a:p>
                    <a:p>
                      <a:pPr algn="ctr"/>
                      <a:endParaRPr lang="uk-UA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Денна – </a:t>
                      </a:r>
                      <a:r>
                        <a:rPr lang="uk-UA" b="1" dirty="0">
                          <a:solidFill>
                            <a:srgbClr val="000000"/>
                          </a:solidFill>
                        </a:rPr>
                        <a:t>5732</a:t>
                      </a:r>
                    </a:p>
                    <a:p>
                      <a:endParaRPr lang="uk-UA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Заочна – </a:t>
                      </a:r>
                      <a:r>
                        <a:rPr lang="uk-UA" b="1" dirty="0">
                          <a:solidFill>
                            <a:srgbClr val="000000"/>
                          </a:solidFill>
                        </a:rPr>
                        <a:t>3176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Денна – </a:t>
                      </a:r>
                      <a:r>
                        <a:rPr lang="uk-UA" b="1" dirty="0">
                          <a:solidFill>
                            <a:srgbClr val="000000"/>
                          </a:solidFill>
                        </a:rPr>
                        <a:t>3121</a:t>
                      </a:r>
                    </a:p>
                    <a:p>
                      <a:endParaRPr lang="uk-UA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Заочна – </a:t>
                      </a:r>
                      <a:r>
                        <a:rPr lang="uk-UA" b="1" dirty="0">
                          <a:solidFill>
                            <a:srgbClr val="000000"/>
                          </a:solidFill>
                        </a:rPr>
                        <a:t>1876</a:t>
                      </a:r>
                    </a:p>
                    <a:p>
                      <a:endParaRPr lang="uk-UA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Денна – </a:t>
                      </a:r>
                      <a:r>
                        <a:rPr lang="uk-UA" b="1" dirty="0">
                          <a:solidFill>
                            <a:srgbClr val="000000"/>
                          </a:solidFill>
                        </a:rPr>
                        <a:t>54,4%</a:t>
                      </a:r>
                    </a:p>
                    <a:p>
                      <a:endParaRPr lang="uk-UA" b="1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uk-UA" b="0" dirty="0">
                          <a:solidFill>
                            <a:srgbClr val="000000"/>
                          </a:solidFill>
                        </a:rPr>
                        <a:t>Заочна</a:t>
                      </a:r>
                      <a:r>
                        <a:rPr lang="uk-UA" b="1" dirty="0">
                          <a:solidFill>
                            <a:srgbClr val="000000"/>
                          </a:solidFill>
                        </a:rPr>
                        <a:t> – 59,1%</a:t>
                      </a:r>
                    </a:p>
                    <a:p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496996"/>
                  </a:ext>
                </a:extLst>
              </a:tr>
              <a:tr h="1054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Третій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uk-UA" dirty="0" err="1">
                          <a:solidFill>
                            <a:srgbClr val="000000"/>
                          </a:solidFill>
                        </a:rPr>
                        <a:t>освітньо</a:t>
                      </a:r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-науковий)</a:t>
                      </a:r>
                    </a:p>
                    <a:p>
                      <a:pPr algn="ctr"/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uk-UA" b="1" dirty="0">
                          <a:solidFill>
                            <a:srgbClr val="000000"/>
                          </a:solidFill>
                        </a:rPr>
                        <a:t>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uk-UA" b="1" dirty="0">
                          <a:solidFill>
                            <a:srgbClr val="000000"/>
                          </a:solidFill>
                        </a:rPr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uk-UA" b="1" dirty="0">
                          <a:solidFill>
                            <a:srgbClr val="000000"/>
                          </a:solidFill>
                        </a:rPr>
                        <a:t>86,2%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983260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D4F1F3D-1745-284B-4062-58BB64ADB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9" y="493438"/>
            <a:ext cx="10515600" cy="62524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Залученість здобувачів до опитування</a:t>
            </a:r>
          </a:p>
        </p:txBody>
      </p:sp>
    </p:spTree>
    <p:extLst>
      <p:ext uri="{BB962C8B-B14F-4D97-AF65-F5344CB8AC3E}">
        <p14:creationId xmlns:p14="http://schemas.microsoft.com/office/powerpoint/2010/main" val="424702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A8A632-053B-9AB5-70E6-38E663123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2FAEFEA1-0666-9E8D-A343-9E27A5712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CB253-BAE0-9C10-C68D-F791365AF351}"/>
              </a:ext>
            </a:extLst>
          </p:cNvPr>
          <p:cNvSpPr txBox="1"/>
          <p:nvPr/>
        </p:nvSpPr>
        <p:spPr>
          <a:xfrm>
            <a:off x="1385082" y="611057"/>
            <a:ext cx="95638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Динаміка відсотка залучення здобувачів до опитування</a:t>
            </a:r>
            <a:endParaRPr lang="uk-UA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394BD9E-1942-7687-3951-D66DD2F87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817253"/>
              </p:ext>
            </p:extLst>
          </p:nvPr>
        </p:nvGraphicFramePr>
        <p:xfrm>
          <a:off x="924126" y="1273027"/>
          <a:ext cx="11001983" cy="522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723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1118772" y="554364"/>
            <a:ext cx="10657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першого (бакалаврського) рівня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(денна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60D91C-2B64-CE93-D339-8D1912A117FA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9042693E-B467-38C6-6069-2D9A392261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3382520"/>
              </p:ext>
            </p:extLst>
          </p:nvPr>
        </p:nvGraphicFramePr>
        <p:xfrm>
          <a:off x="578365" y="1491012"/>
          <a:ext cx="11091665" cy="500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63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DFDC24-3E26-95CE-77C0-3F896CDDE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297D5CE1-9496-DA8D-5179-A83C7B2F7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C7127-8AC1-1303-BA3D-4EC640F64888}"/>
              </a:ext>
            </a:extLst>
          </p:cNvPr>
          <p:cNvSpPr txBox="1"/>
          <p:nvPr/>
        </p:nvSpPr>
        <p:spPr>
          <a:xfrm>
            <a:off x="767080" y="574461"/>
            <a:ext cx="1109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(бакалаврський) рівень вищої освіти (денна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2D1356C-4D79-FFEF-8804-81397E05D619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2924459-66D2-4370-EEC8-043788F2E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4777672"/>
              </p:ext>
            </p:extLst>
          </p:nvPr>
        </p:nvGraphicFramePr>
        <p:xfrm>
          <a:off x="315687" y="827314"/>
          <a:ext cx="10896598" cy="59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680C5A4-FB57-6B48-3AFC-B2135B48BB29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3510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767080" y="574461"/>
            <a:ext cx="10657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першого (бакалаврського) рівня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(заочна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60D91C-2B64-CE93-D339-8D1912A117FA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4DDEB12-C22C-9054-FE0C-5B3F89A17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039082"/>
              </p:ext>
            </p:extLst>
          </p:nvPr>
        </p:nvGraphicFramePr>
        <p:xfrm>
          <a:off x="578365" y="1245871"/>
          <a:ext cx="11091665" cy="500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728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1D6D90-FDC5-7DAA-74F6-B5BB53153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372D8F03-EE20-6623-53C5-4DFA1282E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0FC75C-537D-1F99-B96C-8DC169CEDF71}"/>
              </a:ext>
            </a:extLst>
          </p:cNvPr>
          <p:cNvSpPr txBox="1"/>
          <p:nvPr/>
        </p:nvSpPr>
        <p:spPr>
          <a:xfrm>
            <a:off x="767080" y="574461"/>
            <a:ext cx="1109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(бакалаврський) рівень вищої освіти (заочна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AC3D2B0-3B47-7449-D3A9-61D1A00C2B8E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3416FB6-4F28-E1D9-F800-0DBAE88BDA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582938"/>
              </p:ext>
            </p:extLst>
          </p:nvPr>
        </p:nvGraphicFramePr>
        <p:xfrm>
          <a:off x="231112" y="827314"/>
          <a:ext cx="11634317" cy="59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AA9EE7-269A-A791-5D5A-5B272F28A324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538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767080" y="574461"/>
            <a:ext cx="10657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другого (магістерського) рівня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(денна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60D91C-2B64-CE93-D339-8D1912A117FA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115E5A7-3A8F-EADA-8CE1-92F3AC1F4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6410190"/>
              </p:ext>
            </p:extLst>
          </p:nvPr>
        </p:nvGraphicFramePr>
        <p:xfrm>
          <a:off x="767080" y="1386449"/>
          <a:ext cx="10838018" cy="498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9121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47AA61-9DA9-D8BA-C222-73FC1E829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F1D54FB0-BD6A-B2B7-31FD-05ABA0FF9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F60AA-9C5E-A229-D172-CC59362A783E}"/>
              </a:ext>
            </a:extLst>
          </p:cNvPr>
          <p:cNvSpPr txBox="1"/>
          <p:nvPr/>
        </p:nvSpPr>
        <p:spPr>
          <a:xfrm>
            <a:off x="767080" y="574461"/>
            <a:ext cx="1109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(магістерський) рівень вищої освіти (денна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1250E82-BECF-C072-7717-B8FCF3AF437F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4928ABC-9F81-1573-CE25-63E237CBC0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1276500"/>
              </p:ext>
            </p:extLst>
          </p:nvPr>
        </p:nvGraphicFramePr>
        <p:xfrm>
          <a:off x="315686" y="827314"/>
          <a:ext cx="11549743" cy="59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22B53F0-8C16-AAA8-2DB3-9D7300565C4A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8858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1285C"/>
      </a:dk1>
      <a:lt1>
        <a:srgbClr val="FFFFFF"/>
      </a:lt1>
      <a:dk2>
        <a:srgbClr val="003E75"/>
      </a:dk2>
      <a:lt2>
        <a:srgbClr val="F6E342"/>
      </a:lt2>
      <a:accent1>
        <a:srgbClr val="0058A8"/>
      </a:accent1>
      <a:accent2>
        <a:srgbClr val="3FA9F5"/>
      </a:accent2>
      <a:accent3>
        <a:srgbClr val="F6E342"/>
      </a:accent3>
      <a:accent4>
        <a:srgbClr val="75BDFF"/>
      </a:accent4>
      <a:accent5>
        <a:srgbClr val="6B6B6B"/>
      </a:accent5>
      <a:accent6>
        <a:srgbClr val="414141"/>
      </a:accent6>
      <a:hlink>
        <a:srgbClr val="FFFFFF"/>
      </a:hlink>
      <a:folHlink>
        <a:srgbClr val="FFFFFF"/>
      </a:folHlink>
    </a:clrScheme>
    <a:fontScheme name="KSU Ukraine">
      <a:majorFont>
        <a:latin typeface="Helvetica Bold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8573</TotalTime>
  <Words>654</Words>
  <Application>Microsoft Office PowerPoint</Application>
  <PresentationFormat>Широкий екран</PresentationFormat>
  <Paragraphs>142</Paragraphs>
  <Slides>17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Helvetica</vt:lpstr>
      <vt:lpstr>Helvetica Bold</vt:lpstr>
      <vt:lpstr>Times New Roman</vt:lpstr>
      <vt:lpstr>Тема Office</vt:lpstr>
      <vt:lpstr>Про результати опитування здобувачів  першого (бакалаврського), другого (магістерського) та третього (освітньо-наукового) рівнів вищої освіти  денної, заочної та вечірньої форм навчання за освітніми компонентами осіннього семестру  2025/2026 навчального року   </vt:lpstr>
      <vt:lpstr>Залученість здобувачів до опитування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Проєкт рішення:</vt:lpstr>
      <vt:lpstr>Проєкт рішення: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Головна тема презентації на 2 строчки</dc:title>
  <dc:creator>Учетная запись Майкрософт</dc:creator>
  <cp:lastModifiedBy>Черкашина Тетяна Олександрівна</cp:lastModifiedBy>
  <cp:revision>341</cp:revision>
  <dcterms:created xsi:type="dcterms:W3CDTF">2022-07-21T13:42:41Z</dcterms:created>
  <dcterms:modified xsi:type="dcterms:W3CDTF">2026-04-21T05:49:38Z</dcterms:modified>
</cp:coreProperties>
</file>