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1.xml" ContentType="application/vnd.openxmlformats-officedocument.presentationml.notesSlide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20"/>
  </p:notesMasterIdLst>
  <p:sldIdLst>
    <p:sldId id="268" r:id="rId2"/>
    <p:sldId id="266" r:id="rId3"/>
    <p:sldId id="263" r:id="rId4"/>
    <p:sldId id="259" r:id="rId5"/>
    <p:sldId id="258" r:id="rId6"/>
    <p:sldId id="274" r:id="rId7"/>
    <p:sldId id="270" r:id="rId8"/>
    <p:sldId id="275" r:id="rId9"/>
    <p:sldId id="276" r:id="rId10"/>
    <p:sldId id="260" r:id="rId11"/>
    <p:sldId id="257" r:id="rId12"/>
    <p:sldId id="264" r:id="rId13"/>
    <p:sldId id="271" r:id="rId14"/>
    <p:sldId id="277" r:id="rId15"/>
    <p:sldId id="273" r:id="rId16"/>
    <p:sldId id="265" r:id="rId17"/>
    <p:sldId id="272" r:id="rId18"/>
    <p:sldId id="267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04AC"/>
    <a:srgbClr val="008000"/>
    <a:srgbClr val="F29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81736" autoAdjust="0"/>
  </p:normalViewPr>
  <p:slideViewPr>
    <p:cSldViewPr>
      <p:cViewPr varScale="1">
        <p:scale>
          <a:sx n="86" d="100"/>
          <a:sy n="86" d="100"/>
        </p:scale>
        <p:origin x="1382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бакалавр</c:v>
                </c:pt>
              </c:strCache>
            </c:strRef>
          </c:tx>
          <c:spPr>
            <a:ln w="76200">
              <a:solidFill>
                <a:srgbClr val="1804AC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8.0298214380877281E-2"/>
                  <c:y val="-2.3429282526414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D4C-4378-9F9F-0EE24103F675}"/>
                </c:ext>
              </c:extLst>
            </c:dLbl>
            <c:dLbl>
              <c:idx val="1"/>
              <c:layout>
                <c:manualLayout>
                  <c:x val="-2.007455359521932E-2"/>
                  <c:y val="3.98266443386581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D4C-4378-9F9F-0EE24103F675}"/>
                </c:ext>
              </c:extLst>
            </c:dLbl>
            <c:dLbl>
              <c:idx val="2"/>
              <c:layout>
                <c:manualLayout>
                  <c:x val="1.4338966853728087E-3"/>
                  <c:y val="-1.1713718923134761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310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D4C-4378-9F9F-0EE24103F6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latin typeface="Times New Roman" pitchFamily="18" charset="0"/>
                    <a:cs typeface="Times New Roman" pitchFamily="18" charset="0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2019-2020 н.р.</c:v>
                </c:pt>
                <c:pt idx="1">
                  <c:v>2020-2021 н.р.</c:v>
                </c:pt>
                <c:pt idx="2">
                  <c:v>2021-2022 н.р.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278</c:v>
                </c:pt>
                <c:pt idx="1">
                  <c:v>266</c:v>
                </c:pt>
                <c:pt idx="2">
                  <c:v>311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D4C-4378-9F9F-0EE24103F67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магістр</c:v>
                </c:pt>
              </c:strCache>
            </c:strRef>
          </c:tx>
          <c:spPr>
            <a:ln w="76200"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8.0298214380877281E-2"/>
                  <c:y val="-1.1713718923134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D4C-4378-9F9F-0EE24103F675}"/>
                </c:ext>
              </c:extLst>
            </c:dLbl>
            <c:dLbl>
              <c:idx val="1"/>
              <c:layout>
                <c:manualLayout>
                  <c:x val="-2.8677933707456173E-2"/>
                  <c:y val="4.45121319079120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D4C-4378-9F9F-0EE24103F675}"/>
                </c:ext>
              </c:extLst>
            </c:dLbl>
            <c:dLbl>
              <c:idx val="2"/>
              <c:layout>
                <c:manualLayout>
                  <c:x val="1.4338966853728087E-3"/>
                  <c:y val="1.40564627077617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D4C-4378-9F9F-0EE24103F6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>
                    <a:latin typeface="Times New Roman" pitchFamily="18" charset="0"/>
                    <a:cs typeface="Times New Roman" pitchFamily="18" charset="0"/>
                  </a:defRPr>
                </a:pPr>
                <a:endParaRPr lang="ru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2019-2020 н.р.</c:v>
                </c:pt>
                <c:pt idx="1">
                  <c:v>2020-2021 н.р.</c:v>
                </c:pt>
                <c:pt idx="2">
                  <c:v>2021-2022 н.р.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136</c:v>
                </c:pt>
                <c:pt idx="1">
                  <c:v>98</c:v>
                </c:pt>
                <c:pt idx="2">
                  <c:v>94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4D4C-4378-9F9F-0EE24103F67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98545024"/>
        <c:axId val="89445504"/>
      </c:lineChart>
      <c:catAx>
        <c:axId val="9854502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UA"/>
          </a:p>
        </c:txPr>
        <c:crossAx val="89445504"/>
        <c:crosses val="autoZero"/>
        <c:auto val="1"/>
        <c:lblAlgn val="ctr"/>
        <c:lblOffset val="100"/>
        <c:noMultiLvlLbl val="0"/>
      </c:catAx>
      <c:valAx>
        <c:axId val="89445504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UA"/>
          </a:p>
        </c:txPr>
        <c:crossAx val="9854502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686694703298548"/>
          <c:y val="0.43497668508764259"/>
          <c:w val="0.15169915628164168"/>
          <c:h val="0.19330071200964252"/>
        </c:manualLayout>
      </c:layout>
      <c:overlay val="0"/>
      <c:txPr>
        <a:bodyPr/>
        <a:lstStyle/>
        <a:p>
          <a:pPr>
            <a:defRPr b="1">
              <a:latin typeface="Times New Roman" pitchFamily="18" charset="0"/>
              <a:cs typeface="Times New Roman" pitchFamily="18" charset="0"/>
            </a:defRPr>
          </a:pPr>
          <a:endParaRPr lang="ru-UA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ru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Абсолютна 
успішність 
(денна)</c:v>
                </c:pt>
              </c:strCache>
            </c:strRef>
          </c:tx>
          <c:spPr>
            <a:solidFill>
              <a:srgbClr val="0000FF"/>
            </a:solidFill>
            <a:ln>
              <a:solidFill>
                <a:srgbClr val="00B0F0"/>
              </a:solidFill>
            </a:ln>
          </c:spPr>
          <c:invertIfNegative val="0"/>
          <c:cat>
            <c:strRef>
              <c:f>Лист1!$A$2:$A$5</c:f>
              <c:strCache>
                <c:ptCount val="4"/>
                <c:pt idx="0">
                  <c:v>1 семестр 
2019/2020 н.р.</c:v>
                </c:pt>
                <c:pt idx="1">
                  <c:v>2 семестр 
2019/2020 н.р.</c:v>
                </c:pt>
                <c:pt idx="2">
                  <c:v>1 семестр 
2020/2021 н.р.</c:v>
                </c:pt>
                <c:pt idx="3">
                  <c:v>2 семестр 
2020/2021 н.р.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98.45</c:v>
                </c:pt>
                <c:pt idx="1">
                  <c:v>98.94</c:v>
                </c:pt>
                <c:pt idx="2">
                  <c:v>99.63</c:v>
                </c:pt>
                <c:pt idx="3">
                  <c:v>98.46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E6D-4FD5-9C04-E6D200ADA83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Абсолютна 
успішність 
(заочна)</c:v>
                </c:pt>
              </c:strCache>
            </c:strRef>
          </c:tx>
          <c:spPr>
            <a:solidFill>
              <a:srgbClr val="C50BA2"/>
            </a:solidFill>
          </c:spPr>
          <c:invertIfNegative val="0"/>
          <c:cat>
            <c:strRef>
              <c:f>Лист1!$A$2:$A$5</c:f>
              <c:strCache>
                <c:ptCount val="4"/>
                <c:pt idx="0">
                  <c:v>1 семестр 
2019/2020 н.р.</c:v>
                </c:pt>
                <c:pt idx="1">
                  <c:v>2 семестр 
2019/2020 н.р.</c:v>
                </c:pt>
                <c:pt idx="2">
                  <c:v>1 семестр 
2020/2021 н.р.</c:v>
                </c:pt>
                <c:pt idx="3">
                  <c:v>2 семестр 
2020/2021 н.р.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94.92</c:v>
                </c:pt>
                <c:pt idx="1">
                  <c:v>97.24</c:v>
                </c:pt>
                <c:pt idx="2">
                  <c:v>98.44</c:v>
                </c:pt>
                <c:pt idx="3">
                  <c:v>97.89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E6D-4FD5-9C04-E6D200ADA83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Якість знань 
(денна)</c:v>
                </c:pt>
              </c:strCache>
            </c:strRef>
          </c:tx>
          <c:spPr>
            <a:solidFill>
              <a:srgbClr val="FF0000"/>
            </a:solidFill>
          </c:spPr>
          <c:invertIfNegative val="0"/>
          <c:cat>
            <c:strRef>
              <c:f>Лист1!$A$2:$A$5</c:f>
              <c:strCache>
                <c:ptCount val="4"/>
                <c:pt idx="0">
                  <c:v>1 семестр 
2019/2020 н.р.</c:v>
                </c:pt>
                <c:pt idx="1">
                  <c:v>2 семестр 
2019/2020 н.р.</c:v>
                </c:pt>
                <c:pt idx="2">
                  <c:v>1 семестр 
2020/2021 н.р.</c:v>
                </c:pt>
                <c:pt idx="3">
                  <c:v>2 семестр 
2020/2021 н.р.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0">
                  <c:v>49.74</c:v>
                </c:pt>
                <c:pt idx="1">
                  <c:v>52.91</c:v>
                </c:pt>
                <c:pt idx="2">
                  <c:v>41.42</c:v>
                </c:pt>
                <c:pt idx="3">
                  <c:v>43.08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E6D-4FD5-9C04-E6D200ADA83A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Якість знань 
(заочна)</c:v>
                </c:pt>
              </c:strCache>
            </c:strRef>
          </c:tx>
          <c:spPr>
            <a:solidFill>
              <a:srgbClr val="FFC000"/>
            </a:solidFill>
          </c:spPr>
          <c:invertIfNegative val="0"/>
          <c:cat>
            <c:strRef>
              <c:f>Лист1!$A$2:$A$5</c:f>
              <c:strCache>
                <c:ptCount val="4"/>
                <c:pt idx="0">
                  <c:v>1 семестр 
2019/2020 н.р.</c:v>
                </c:pt>
                <c:pt idx="1">
                  <c:v>2 семестр 
2019/2020 н.р.</c:v>
                </c:pt>
                <c:pt idx="2">
                  <c:v>1 семестр 
2020/2021 н.р.</c:v>
                </c:pt>
                <c:pt idx="3">
                  <c:v>2 семестр 
2020/2021 н.р.</c:v>
                </c:pt>
              </c:strCache>
            </c:strRef>
          </c:cat>
          <c:val>
            <c:numRef>
              <c:f>Лист1!$E$2:$E$5</c:f>
              <c:numCache>
                <c:formatCode>General</c:formatCode>
                <c:ptCount val="4"/>
                <c:pt idx="0">
                  <c:v>54.8</c:v>
                </c:pt>
                <c:pt idx="1">
                  <c:v>61.37</c:v>
                </c:pt>
                <c:pt idx="2">
                  <c:v>57</c:v>
                </c:pt>
                <c:pt idx="3">
                  <c:v>50.7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E6D-4FD5-9C04-E6D200ADA8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961216"/>
        <c:axId val="5962752"/>
      </c:barChart>
      <c:catAx>
        <c:axId val="59612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itchFamily="18" charset="0"/>
                <a:cs typeface="Times New Roman" pitchFamily="18" charset="0"/>
              </a:defRPr>
            </a:pPr>
            <a:endParaRPr lang="ru-UA"/>
          </a:p>
        </c:txPr>
        <c:crossAx val="5962752"/>
        <c:crosses val="autoZero"/>
        <c:auto val="1"/>
        <c:lblAlgn val="ctr"/>
        <c:lblOffset val="100"/>
        <c:noMultiLvlLbl val="0"/>
      </c:catAx>
      <c:valAx>
        <c:axId val="596275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596121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599397598858757"/>
          <c:y val="3.8650117113197796E-2"/>
          <c:w val="0.19355616031807082"/>
          <c:h val="0.79642807508589897"/>
        </c:manualLayout>
      </c:layout>
      <c:overlay val="0"/>
      <c:txPr>
        <a:bodyPr/>
        <a:lstStyle/>
        <a:p>
          <a:pPr>
            <a:defRPr b="1">
              <a:latin typeface="Times New Roman" pitchFamily="18" charset="0"/>
              <a:cs typeface="Times New Roman" pitchFamily="18" charset="0"/>
            </a:defRPr>
          </a:pPr>
          <a:endParaRPr lang="ru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UA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кількість ставок</c:v>
                </c:pt>
              </c:strCache>
            </c:strRef>
          </c:tx>
          <c:spPr>
            <a:ln w="6350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21,03</a:t>
                    </a:r>
                    <a:endParaRPr lang="en-US" dirty="0"/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2A54-4C7D-812D-F34254BD54C6}"/>
                </c:ext>
              </c:extLst>
            </c:dLbl>
            <c:dLbl>
              <c:idx val="1"/>
              <c:layout>
                <c:manualLayout>
                  <c:x val="-4.0768073446886086E-2"/>
                  <c:y val="-9.138999198161856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17,89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67A3-4FB9-A407-7E26063A30EA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 dirty="0"/>
                      <a:t>16,502</a:t>
                    </a:r>
                  </a:p>
                </c:rich>
              </c:tx>
              <c:dLblPos val="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688207035487371"/>
                      <c:h val="0.10839535642155015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1-2A54-4C7D-812D-F34254BD54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UA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21.03</c:v>
                </c:pt>
                <c:pt idx="1">
                  <c:v>17.89</c:v>
                </c:pt>
                <c:pt idx="2">
                  <c:v>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7A3-4FB9-A407-7E26063A30EA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934901487"/>
        <c:axId val="934900655"/>
      </c:lineChart>
      <c:catAx>
        <c:axId val="934901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934900655"/>
        <c:crosses val="autoZero"/>
        <c:auto val="1"/>
        <c:lblAlgn val="ctr"/>
        <c:lblOffset val="100"/>
        <c:noMultiLvlLbl val="0"/>
      </c:catAx>
      <c:valAx>
        <c:axId val="93490065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UA"/>
          </a:p>
        </c:txPr>
        <c:crossAx val="934901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UA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UA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689CB-D298-4474-904E-50C0DF7F2E1B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D05F9-FA08-4FE6-B661-450076312D0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420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5D05F9-FA08-4FE6-B661-450076312D05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3038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030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765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6723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596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426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04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1290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393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8069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731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8296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9826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632E628-F793-4859-8B9E-DE8B4841FE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психології, історії та соціології 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На зображенні може бути: 31 людина та люди усміхаються">
            <a:extLst>
              <a:ext uri="{FF2B5EF4-FFF2-40B4-BE49-F238E27FC236}">
                <a16:creationId xmlns:a16="http://schemas.microsoft.com/office/drawing/2014/main" id="{E2A13B7E-DF72-43A7-B675-2E4A090F95A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4691" y="1600200"/>
            <a:ext cx="603461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20443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EF07D74-510C-441E-B305-62FC19786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Якісний склад НПП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E0EECD7-AE3C-4938-9101-AF0202DE7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Докторів наук, професорів –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Кандидатів наук, доцентів –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Доктор філософії –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uk-UA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Середнє навантаження – 0,82 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674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46293AE-2C4A-4406-843B-3774019DD3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chemeClr val="accent1"/>
                </a:solidFill>
              </a:rPr>
              <a:t>КІЛЬКІСТЬ СТАВОК</a:t>
            </a:r>
            <a:endParaRPr lang="ru-RU" b="1" dirty="0">
              <a:solidFill>
                <a:schemeClr val="accent1"/>
              </a:solidFill>
            </a:endParaRPr>
          </a:p>
        </p:txBody>
      </p:sp>
      <p:graphicFrame>
        <p:nvGraphicFramePr>
          <p:cNvPr id="8" name="Объект 7">
            <a:extLst>
              <a:ext uri="{FF2B5EF4-FFF2-40B4-BE49-F238E27FC236}">
                <a16:creationId xmlns:a16="http://schemas.microsoft.com/office/drawing/2014/main" id="{72B70316-6BE4-432B-8F4A-EA7A5455F07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943609"/>
              </p:ext>
            </p:extLst>
          </p:nvPr>
        </p:nvGraphicFramePr>
        <p:xfrm>
          <a:off x="628650" y="1417638"/>
          <a:ext cx="8195310" cy="4309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670548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88A385-ED99-46FC-9397-0842906C7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Рейтингові показники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47DBBB9-206A-4720-AC28-0D28A6F7B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Топ – 10 –  проф. Попович І.С.,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Блинова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О.Є.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Підсумкові рейтинги за наказами ректора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2020р. – 5місце; 2021р. – 4 місце;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Студентська наукова робота – 1 місце;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Фахові наукові видання категорії «В» – 3;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Всеукраїнські конкурси студентських наукових робіт – 2.</a:t>
            </a:r>
          </a:p>
          <a:p>
            <a:pPr marL="0" indent="0">
              <a:buNone/>
            </a:pP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791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C9BA51-804E-49E5-932A-74833E4AA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Міжнародна  діяльність та академічна мобільність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B4351C-49BE-42E2-8305-64B1FF580C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2019 – 2020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н.р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Морарь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Олена Олександрівна, 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спеціальність 231 Соціальна робота,   І семестр стажування в Поморській академії в м.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Слупськ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(Польща) 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2020 – 2021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н.р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Мельникова Анастасія Денисівна, 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спеціальність 054 Соціологія  І семестр «Подвійний диплом» в Поморській Академії у м.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Слупськ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(Республіка Польща) (Наказ </a:t>
            </a:r>
            <a:r>
              <a:rPr lang="ru-RU" sz="2000" b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від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30.09.2020 №30</a:t>
            </a:r>
            <a:r>
              <a:rPr lang="ru-RU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-С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2021 – 2022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н.р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Кваша Юлія Вадимівна, 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спеціальність 231 Соціальна робота  І семестр стажування в Поморській академії в м. </a:t>
            </a:r>
            <a:r>
              <a:rPr lang="uk-UA" sz="20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Слупськ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(Польща) (</a:t>
            </a:r>
            <a:r>
              <a:rPr lang="pl-PL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Наказ від 07</a:t>
            </a:r>
            <a:r>
              <a:rPr lang="uk-UA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.09.2021 №453-С</a:t>
            </a:r>
            <a:r>
              <a:rPr lang="uk-UA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)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7700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C52EEE-AD3B-4226-A63F-AC0AE830D7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Міжнародна  діяльність та академічна мобільність</a:t>
            </a:r>
            <a:endParaRPr lang="ru-RU" sz="32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CBF2EAA-4C76-4AAD-9402-13ABA9ED61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ЗВО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підтверджена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угодами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підписом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ректора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університету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Узбекистан,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Білорусь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Болгарія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Почали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співпрацю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 посольством Казахстану в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Україні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подій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голодомору, з 26.09 по 06.10. 2021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перебуватиме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делегація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істориків</a:t>
            </a:r>
            <a:r>
              <a:rPr lang="ru-RU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архівістів</a:t>
            </a:r>
            <a:endParaRPr lang="ru-RU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вагомі</a:t>
            </a:r>
            <a:r>
              <a:rPr lang="ru-RU" sz="2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uk-UA" sz="2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іжнародні</a:t>
            </a:r>
            <a:r>
              <a:rPr lang="uk-UA" sz="2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проєкти</a:t>
            </a:r>
            <a:r>
              <a:rPr lang="ru-RU" sz="2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ведуть</a:t>
            </a:r>
            <a:r>
              <a:rPr lang="ru-RU" sz="21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100" b="1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1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Кузовова</a:t>
            </a:r>
            <a:r>
              <a:rPr lang="ru-RU" sz="2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Н.М.  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Видавничий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проєкт "Голодомор 1932-1933 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Херсонщині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Holodomor Research and Education Centre,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Альберти (Канада)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ru-RU" sz="2100" b="1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Водотика</a:t>
            </a:r>
            <a:r>
              <a:rPr lang="ru-RU" sz="21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С.</a:t>
            </a:r>
            <a:r>
              <a:rPr lang="uk-UA" sz="21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Г.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«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Правова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знищення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громадянського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Голодомору 1932-1933 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Півдні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 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Holodomor Research and Education Centre, </a:t>
            </a:r>
            <a:r>
              <a:rPr lang="ru-RU" sz="21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Університет</a:t>
            </a:r>
            <a:r>
              <a:rPr lang="ru-RU" sz="21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Альберти (Канада)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26855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D79E2F-17D9-43C9-93AA-9AED20E15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Адміністративно –господарська діяльність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CFA82DF-E7EC-4D88-BBBB-CD4965F4C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 algn="just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Освітній процес повністю забезпечений технічними засобами (телевізори, проектори, камери для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відеозв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язку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just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Замінено лінолеум (ауд.401; 412; 414);</a:t>
            </a:r>
          </a:p>
          <a:p>
            <a:pPr marL="514350" indent="-514350" algn="just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Відремонтовано приміщення і повністю обладнано меблями ауд.418 (кафедра філософії та соціально-гуманітарних наук, ауд.403 рада ветеранів ХДУ);</a:t>
            </a:r>
          </a:p>
          <a:p>
            <a:pPr marL="514350" indent="-514350" algn="just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Косметичний ремонт зроблено в усіх аудиторіях;</a:t>
            </a:r>
          </a:p>
          <a:p>
            <a:pPr marL="514350" indent="-514350" algn="just">
              <a:buAutoNum type="arabicPeriod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Матеріальні цінності оприбутковано і утримуються у задовільному стані.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7132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B48640-4E07-4B20-A82D-4EAB9F74B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Виклики </a:t>
            </a:r>
            <a:endParaRPr lang="ru-RU" sz="40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CCF67A1-91E3-46B3-842B-47A5A54DAF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зросла конкуренція у сфері підготовки кадрів через ліцензування спеціальностей соціального профілю у сусідніх областях та підвищення активності ЗВО європейських країн, де ці спеціальності носять пріоритетний характер, а фахівці отримують високу заробітну плату;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зниження демографічних показників не тільки через низьку народжуваність, але й через пожвавлення міграційних процесів у напрямку країн з високим рівнем життя;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зміни у нормативній базі щодо переліку спеціальностей, за якими готують фахівців в Україні, невідповідність їх до класифікатора професій і, як наслідок, негативні зрушення на ринку праці;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пандемія С</a:t>
            </a:r>
            <a:r>
              <a:rPr lang="en-US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OVID</a:t>
            </a: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19 та її вплив на організацію освітнього процесу;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Times New Roman" panose="02020603050405020304" pitchFamily="18" charset="0"/>
              <a:buChar char="-"/>
            </a:pPr>
            <a:r>
              <a:rPr lang="uk-UA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скорочення фінансування, старіння матеріально-технічної бази.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24729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C2BDDB-9BC5-4763-8566-24EFAE34F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Шляхи подолання викликів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D359FA92-6234-4D3D-8129-3769925200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2476781"/>
              </p:ext>
            </p:extLst>
          </p:nvPr>
        </p:nvGraphicFramePr>
        <p:xfrm>
          <a:off x="683568" y="1417637"/>
          <a:ext cx="7776864" cy="510916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648072">
                  <a:extLst>
                    <a:ext uri="{9D8B030D-6E8A-4147-A177-3AD203B41FA5}">
                      <a16:colId xmlns:a16="http://schemas.microsoft.com/office/drawing/2014/main" val="1918176990"/>
                    </a:ext>
                  </a:extLst>
                </a:gridCol>
                <a:gridCol w="7128792">
                  <a:extLst>
                    <a:ext uri="{9D8B030D-6E8A-4147-A177-3AD203B41FA5}">
                      <a16:colId xmlns:a16="http://schemas.microsoft.com/office/drawing/2014/main" val="3066219451"/>
                    </a:ext>
                  </a:extLst>
                </a:gridCol>
              </a:tblGrid>
              <a:tr h="80765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uk-UA" sz="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 роботи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val="3933053863"/>
                  </a:ext>
                </a:extLst>
              </a:tr>
              <a:tr h="191797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07000"/>
                        </a:lnSpc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val="4159956628"/>
                  </a:ext>
                </a:extLst>
              </a:tr>
              <a:tr h="3620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Розробка сертифікатних програм за освітніми напрямами факультету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val="1899199827"/>
                  </a:ext>
                </a:extLst>
              </a:tr>
              <a:tr h="5493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Поновлення роботи Школи юного психолога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val="3559056506"/>
                  </a:ext>
                </a:extLst>
              </a:tr>
              <a:tr h="5493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Проведення зустрічей з випускниками закладів освіти на базі факультету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val="1563017115"/>
                  </a:ext>
                </a:extLst>
              </a:tr>
              <a:tr h="5493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Поновлення  співпраці з недільними школами при храмах міста й області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val="1841354466"/>
                  </a:ext>
                </a:extLst>
              </a:tr>
              <a:tr h="54931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Залучення випускників бакалаврату до навчання в Офісі іншомовної освіти ХДУ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val="2385937715"/>
                  </a:ext>
                </a:extLst>
              </a:tr>
              <a:tr h="209990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Виготовлення рекламної продукції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val="2079787363"/>
                  </a:ext>
                </a:extLst>
              </a:tr>
              <a:tr h="36202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Участь у підготовці робіт та складі журі МАН</a:t>
                      </a:r>
                      <a:endParaRPr lang="ru-RU" sz="16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val="2480141017"/>
                  </a:ext>
                </a:extLst>
              </a:tr>
              <a:tr h="92389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uk-UA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Розробити програму та започаткувати підготовку здобувачів ОП Право РВО «бакалавр» до складання Єдиного фахового вступного випробування (блок «Логіка»)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425" marR="50425" marT="0" marB="0"/>
                </a:tc>
                <a:extLst>
                  <a:ext uri="{0D108BD9-81ED-4DB2-BD59-A6C34878D82A}">
                    <a16:rowId xmlns:a16="http://schemas.microsoft.com/office/drawing/2014/main" val="28119579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9909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DF9B8A1-7E63-41EA-8BFC-F3DE436729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4DD4069-62A6-4707-9891-E4245EB839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емблема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31BC00-FB38-478C-AB09-6910D63EAD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437" y="1236655"/>
            <a:ext cx="6381899" cy="5346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2115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576029-117D-442C-880E-69F6116159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діяльності</a:t>
            </a: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580348-CFDB-41B8-98FA-1707A8B20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indent="0" algn="just">
              <a:buNone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Забезпечення особистісного та професійного зростання студентів, формування компетенцій, що забезпечують їх конкурентоспроможність у професійній сфері шляхом підвищення якості освіти та побудову власної освітньої траєкторії;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uk-UA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Стимулювання всебічного розвитку професійного потенціалу науково-педагогічних працівників через забезпечення академічної мобільності;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 algn="just">
              <a:buNone/>
            </a:pPr>
            <a:r>
              <a:rPr lang="uk-UA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Розширення міжнародного співробітництва, подальша інтеграція в єдиний європейський освітній простір з метою входження до п’ятірки кращих факультетів. 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9006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0B5CBA-EB0D-4F85-8B4F-19C3CE7E75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5"/>
          </a:xfrm>
        </p:spPr>
        <p:txBody>
          <a:bodyPr>
            <a:no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 інформація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FEA1F87C-8A5D-4E38-A5F8-3ED8F3E0BFE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5154429"/>
              </p:ext>
            </p:extLst>
          </p:nvPr>
        </p:nvGraphicFramePr>
        <p:xfrm>
          <a:off x="457200" y="836713"/>
          <a:ext cx="8435280" cy="6033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0886">
                  <a:extLst>
                    <a:ext uri="{9D8B030D-6E8A-4147-A177-3AD203B41FA5}">
                      <a16:colId xmlns:a16="http://schemas.microsoft.com/office/drawing/2014/main" val="1415210536"/>
                    </a:ext>
                  </a:extLst>
                </a:gridCol>
                <a:gridCol w="2101746">
                  <a:extLst>
                    <a:ext uri="{9D8B030D-6E8A-4147-A177-3AD203B41FA5}">
                      <a16:colId xmlns:a16="http://schemas.microsoft.com/office/drawing/2014/main" val="3946822744"/>
                    </a:ext>
                  </a:extLst>
                </a:gridCol>
                <a:gridCol w="1615008">
                  <a:extLst>
                    <a:ext uri="{9D8B030D-6E8A-4147-A177-3AD203B41FA5}">
                      <a16:colId xmlns:a16="http://schemas.microsoft.com/office/drawing/2014/main" val="4165352211"/>
                    </a:ext>
                  </a:extLst>
                </a:gridCol>
                <a:gridCol w="1405880">
                  <a:extLst>
                    <a:ext uri="{9D8B030D-6E8A-4147-A177-3AD203B41FA5}">
                      <a16:colId xmlns:a16="http://schemas.microsoft.com/office/drawing/2014/main" val="4182182623"/>
                    </a:ext>
                  </a:extLst>
                </a:gridCol>
                <a:gridCol w="1405880">
                  <a:extLst>
                    <a:ext uri="{9D8B030D-6E8A-4147-A177-3AD203B41FA5}">
                      <a16:colId xmlns:a16="http://schemas.microsoft.com/office/drawing/2014/main" val="1952676581"/>
                    </a:ext>
                  </a:extLst>
                </a:gridCol>
                <a:gridCol w="1405880">
                  <a:extLst>
                    <a:ext uri="{9D8B030D-6E8A-4147-A177-3AD203B41FA5}">
                      <a16:colId xmlns:a16="http://schemas.microsoft.com/office/drawing/2014/main" val="2155363643"/>
                    </a:ext>
                  </a:extLst>
                </a:gridCol>
              </a:tblGrid>
              <a:tr h="364503">
                <a:tc>
                  <a:txBody>
                    <a:bodyPr/>
                    <a:lstStyle/>
                    <a:p>
                      <a:r>
                        <a:rPr lang="uk-UA" dirty="0"/>
                        <a:t>№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кафедри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ОП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бакалавр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магістр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PhD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1214582"/>
                  </a:ext>
                </a:extLst>
              </a:tr>
              <a:tr h="63788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r>
                        <a:rPr lang="uk-UA" dirty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Психології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/>
                        <a:t>053 Психологія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76838929"/>
                  </a:ext>
                </a:extLst>
              </a:tr>
              <a:tr h="1184633">
                <a:tc>
                  <a:txBody>
                    <a:bodyPr/>
                    <a:lstStyle/>
                    <a:p>
                      <a:r>
                        <a:rPr lang="uk-UA" dirty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Історії, археології та методики викладання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014 Освіта, спеціалізація 014.03 Історія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4361861"/>
                  </a:ext>
                </a:extLst>
              </a:tr>
              <a:tr h="6378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032 Історія та археологія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4163235"/>
                  </a:ext>
                </a:extLst>
              </a:tr>
              <a:tr h="1279256">
                <a:tc>
                  <a:txBody>
                    <a:bodyPr/>
                    <a:lstStyle/>
                    <a:p>
                      <a:r>
                        <a:rPr lang="uk-UA" dirty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Соціальної роботи, соціальної педагогіки та соціології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231Соціальна робота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437352"/>
                  </a:ext>
                </a:extLst>
              </a:tr>
              <a:tr h="637880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054 Соціологія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/>
                        <a:t>+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66181821"/>
                  </a:ext>
                </a:extLst>
              </a:tr>
              <a:tr h="1279256">
                <a:tc>
                  <a:txBody>
                    <a:bodyPr/>
                    <a:lstStyle/>
                    <a:p>
                      <a:r>
                        <a:rPr lang="uk-UA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Філософії та соціально-гуманітарних наук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5039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17254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7312856" cy="850106"/>
          </a:xfrm>
        </p:spPr>
        <p:txBody>
          <a:bodyPr>
            <a:noAutofit/>
          </a:bodyPr>
          <a:lstStyle/>
          <a:p>
            <a:pPr algn="ctr"/>
            <a:br>
              <a:rPr lang="uk-UA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КОНТИНГЕНТ</a:t>
            </a:r>
            <a:br>
              <a:rPr lang="uk-UA" sz="2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на 01.09.2021 - 404</a:t>
            </a:r>
            <a:br>
              <a:rPr lang="uk-UA" sz="2800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b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3460505"/>
              </p:ext>
            </p:extLst>
          </p:nvPr>
        </p:nvGraphicFramePr>
        <p:xfrm>
          <a:off x="395536" y="1176358"/>
          <a:ext cx="8640960" cy="54209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56960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9036496" cy="1143000"/>
          </a:xfrm>
        </p:spPr>
        <p:txBody>
          <a:bodyPr>
            <a:noAutofit/>
          </a:bodyPr>
          <a:lstStyle/>
          <a:p>
            <a:r>
              <a:rPr lang="uk-UA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Динаміка показників абсолютної успішності та якості знань здобувачів факультету психології, історії та соціології за 2019/2020 </a:t>
            </a:r>
            <a:r>
              <a:rPr lang="uk-UA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н.р</a:t>
            </a:r>
            <a:r>
              <a:rPr lang="uk-UA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та 2020/2021 </a:t>
            </a:r>
            <a:r>
              <a:rPr lang="uk-UA" sz="2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н.р</a:t>
            </a:r>
            <a:r>
              <a:rPr lang="uk-UA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solidFill>
                <a:srgbClr val="C0000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79512" y="1600200"/>
          <a:ext cx="8507288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02921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C30922A-C96C-4EAC-8397-0C9935A61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Працевлаштування випускників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429D27BB-BCE8-403E-BA26-E736649B81F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4452835"/>
              </p:ext>
            </p:extLst>
          </p:nvPr>
        </p:nvGraphicFramePr>
        <p:xfrm>
          <a:off x="457200" y="1417638"/>
          <a:ext cx="8435284" cy="518810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56788">
                  <a:extLst>
                    <a:ext uri="{9D8B030D-6E8A-4147-A177-3AD203B41FA5}">
                      <a16:colId xmlns:a16="http://schemas.microsoft.com/office/drawing/2014/main" val="206827157"/>
                    </a:ext>
                  </a:extLst>
                </a:gridCol>
                <a:gridCol w="2055227">
                  <a:extLst>
                    <a:ext uri="{9D8B030D-6E8A-4147-A177-3AD203B41FA5}">
                      <a16:colId xmlns:a16="http://schemas.microsoft.com/office/drawing/2014/main" val="26629114"/>
                    </a:ext>
                  </a:extLst>
                </a:gridCol>
                <a:gridCol w="756788">
                  <a:extLst>
                    <a:ext uri="{9D8B030D-6E8A-4147-A177-3AD203B41FA5}">
                      <a16:colId xmlns:a16="http://schemas.microsoft.com/office/drawing/2014/main" val="3997044716"/>
                    </a:ext>
                  </a:extLst>
                </a:gridCol>
                <a:gridCol w="756788">
                  <a:extLst>
                    <a:ext uri="{9D8B030D-6E8A-4147-A177-3AD203B41FA5}">
                      <a16:colId xmlns:a16="http://schemas.microsoft.com/office/drawing/2014/main" val="3914863281"/>
                    </a:ext>
                  </a:extLst>
                </a:gridCol>
                <a:gridCol w="649220">
                  <a:extLst>
                    <a:ext uri="{9D8B030D-6E8A-4147-A177-3AD203B41FA5}">
                      <a16:colId xmlns:a16="http://schemas.microsoft.com/office/drawing/2014/main" val="25320127"/>
                    </a:ext>
                  </a:extLst>
                </a:gridCol>
                <a:gridCol w="756788">
                  <a:extLst>
                    <a:ext uri="{9D8B030D-6E8A-4147-A177-3AD203B41FA5}">
                      <a16:colId xmlns:a16="http://schemas.microsoft.com/office/drawing/2014/main" val="4228497952"/>
                    </a:ext>
                  </a:extLst>
                </a:gridCol>
                <a:gridCol w="649220">
                  <a:extLst>
                    <a:ext uri="{9D8B030D-6E8A-4147-A177-3AD203B41FA5}">
                      <a16:colId xmlns:a16="http://schemas.microsoft.com/office/drawing/2014/main" val="1064051210"/>
                    </a:ext>
                  </a:extLst>
                </a:gridCol>
                <a:gridCol w="756788">
                  <a:extLst>
                    <a:ext uri="{9D8B030D-6E8A-4147-A177-3AD203B41FA5}">
                      <a16:colId xmlns:a16="http://schemas.microsoft.com/office/drawing/2014/main" val="1934421131"/>
                    </a:ext>
                  </a:extLst>
                </a:gridCol>
                <a:gridCol w="648457">
                  <a:extLst>
                    <a:ext uri="{9D8B030D-6E8A-4147-A177-3AD203B41FA5}">
                      <a16:colId xmlns:a16="http://schemas.microsoft.com/office/drawing/2014/main" val="904184636"/>
                    </a:ext>
                  </a:extLst>
                </a:gridCol>
                <a:gridCol w="649220">
                  <a:extLst>
                    <a:ext uri="{9D8B030D-6E8A-4147-A177-3AD203B41FA5}">
                      <a16:colId xmlns:a16="http://schemas.microsoft.com/office/drawing/2014/main" val="3771530258"/>
                    </a:ext>
                  </a:extLst>
                </a:gridCol>
              </a:tblGrid>
              <a:tr h="25893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спеціальності, кількість випускників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другим (магістерським) рівнем  грудень 19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Працевлаштований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Продовжує навчання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кордоном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працює  / немає звʼязку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Служба в ЗСУ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Догляд за дитиною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45797205"/>
                  </a:ext>
                </a:extLst>
              </a:tr>
              <a:tr h="15863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фахом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посаді, що вимагає вищої освіти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інше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4630282"/>
                  </a:ext>
                </a:extLst>
              </a:tr>
              <a:tr h="1147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Освітня програма Соціальна робота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(16 осіб)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18,75%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37,5%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31,25%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28855152"/>
                  </a:ext>
                </a:extLst>
              </a:tr>
              <a:tr h="114733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Освітня програма Психологія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(17 осіб)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29,42%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11,77%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52,95%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5,89%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62014016"/>
                  </a:ext>
                </a:extLst>
              </a:tr>
              <a:tr h="82371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по факультету: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</a:t>
                      </a: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особи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24,25%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24,25%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42,43%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9,09%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158413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70336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579D13-056B-4D90-80A4-D693C2FD9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Працевлаштування випускників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C10629C5-5A9E-468F-8C5D-A8257C9828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4668037"/>
              </p:ext>
            </p:extLst>
          </p:nvPr>
        </p:nvGraphicFramePr>
        <p:xfrm>
          <a:off x="457198" y="1395189"/>
          <a:ext cx="8229598" cy="5508374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38267">
                  <a:extLst>
                    <a:ext uri="{9D8B030D-6E8A-4147-A177-3AD203B41FA5}">
                      <a16:colId xmlns:a16="http://schemas.microsoft.com/office/drawing/2014/main" val="1007864682"/>
                    </a:ext>
                  </a:extLst>
                </a:gridCol>
                <a:gridCol w="2004933">
                  <a:extLst>
                    <a:ext uri="{9D8B030D-6E8A-4147-A177-3AD203B41FA5}">
                      <a16:colId xmlns:a16="http://schemas.microsoft.com/office/drawing/2014/main" val="425774847"/>
                    </a:ext>
                  </a:extLst>
                </a:gridCol>
                <a:gridCol w="738267">
                  <a:extLst>
                    <a:ext uri="{9D8B030D-6E8A-4147-A177-3AD203B41FA5}">
                      <a16:colId xmlns:a16="http://schemas.microsoft.com/office/drawing/2014/main" val="720554035"/>
                    </a:ext>
                  </a:extLst>
                </a:gridCol>
                <a:gridCol w="739013">
                  <a:extLst>
                    <a:ext uri="{9D8B030D-6E8A-4147-A177-3AD203B41FA5}">
                      <a16:colId xmlns:a16="http://schemas.microsoft.com/office/drawing/2014/main" val="815342073"/>
                    </a:ext>
                  </a:extLst>
                </a:gridCol>
                <a:gridCol w="739013">
                  <a:extLst>
                    <a:ext uri="{9D8B030D-6E8A-4147-A177-3AD203B41FA5}">
                      <a16:colId xmlns:a16="http://schemas.microsoft.com/office/drawing/2014/main" val="1058444463"/>
                    </a:ext>
                  </a:extLst>
                </a:gridCol>
                <a:gridCol w="632588">
                  <a:extLst>
                    <a:ext uri="{9D8B030D-6E8A-4147-A177-3AD203B41FA5}">
                      <a16:colId xmlns:a16="http://schemas.microsoft.com/office/drawing/2014/main" val="3756694269"/>
                    </a:ext>
                  </a:extLst>
                </a:gridCol>
                <a:gridCol w="633331">
                  <a:extLst>
                    <a:ext uri="{9D8B030D-6E8A-4147-A177-3AD203B41FA5}">
                      <a16:colId xmlns:a16="http://schemas.microsoft.com/office/drawing/2014/main" val="4088433430"/>
                    </a:ext>
                  </a:extLst>
                </a:gridCol>
                <a:gridCol w="738267">
                  <a:extLst>
                    <a:ext uri="{9D8B030D-6E8A-4147-A177-3AD203B41FA5}">
                      <a16:colId xmlns:a16="http://schemas.microsoft.com/office/drawing/2014/main" val="2929208450"/>
                    </a:ext>
                  </a:extLst>
                </a:gridCol>
                <a:gridCol w="527652">
                  <a:extLst>
                    <a:ext uri="{9D8B030D-6E8A-4147-A177-3AD203B41FA5}">
                      <a16:colId xmlns:a16="http://schemas.microsoft.com/office/drawing/2014/main" val="1642637043"/>
                    </a:ext>
                  </a:extLst>
                </a:gridCol>
                <a:gridCol w="738267">
                  <a:extLst>
                    <a:ext uri="{9D8B030D-6E8A-4147-A177-3AD203B41FA5}">
                      <a16:colId xmlns:a16="http://schemas.microsoft.com/office/drawing/2014/main" val="1660598626"/>
                    </a:ext>
                  </a:extLst>
                </a:gridCol>
              </a:tblGrid>
              <a:tr h="124018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спеціальності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 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 </a:t>
                      </a: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ОП,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випускників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(магістерського) рівня (випуск - грудень 2020) 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</a:rPr>
                        <a:t>Працевлаштований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Продовжує навчання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кордоном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працює  / немає звʼязку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Служба в ЗСУ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Догляд за дитиною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extLst>
                  <a:ext uri="{0D108BD9-81ED-4DB2-BD59-A6C34878D82A}">
                    <a16:rowId xmlns:a16="http://schemas.microsoft.com/office/drawing/2014/main" val="716882025"/>
                  </a:ext>
                </a:extLst>
              </a:tr>
              <a:tr h="12073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фахом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посаді, що вимагає вищої освіти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за фахом</a:t>
                      </a: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інше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3375237"/>
                  </a:ext>
                </a:extLst>
              </a:tr>
              <a:tr h="743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231. Соціальна робота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 </a:t>
                      </a: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3312 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(14 осіб)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21,4%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14,2%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57,14%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extLst>
                  <a:ext uri="{0D108BD9-81ED-4DB2-BD59-A6C34878D82A}">
                    <a16:rowId xmlns:a16="http://schemas.microsoft.com/office/drawing/2014/main" val="3746734483"/>
                  </a:ext>
                </a:extLst>
              </a:tr>
              <a:tr h="5985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053. Психологія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 </a:t>
                      </a: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24236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(10 осіб)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extLst>
                  <a:ext uri="{0D108BD9-81ED-4DB2-BD59-A6C34878D82A}">
                    <a16:rowId xmlns:a16="http://schemas.microsoft.com/office/drawing/2014/main" val="4049490293"/>
                  </a:ext>
                </a:extLst>
              </a:tr>
              <a:tr h="743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014.03 Середня освіта (Історія)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 </a:t>
                      </a: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ОП24234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 особи)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extLst>
                  <a:ext uri="{0D108BD9-81ED-4DB2-BD59-A6C34878D82A}">
                    <a16:rowId xmlns:a16="http://schemas.microsoft.com/office/drawing/2014/main" val="1410254728"/>
                  </a:ext>
                </a:extLst>
              </a:tr>
              <a:tr h="7430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032. Історія та археологія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 </a:t>
                      </a: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 24235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 особи)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33,33%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66,66%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extLst>
                  <a:ext uri="{0D108BD9-81ED-4DB2-BD59-A6C34878D82A}">
                    <a16:rowId xmlns:a16="http://schemas.microsoft.com/office/drawing/2014/main" val="2729445095"/>
                  </a:ext>
                </a:extLst>
              </a:tr>
              <a:tr h="36695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по факультету: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31 особа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12,9%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61,2%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6,45%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7095" marR="47095" marT="0" marB="0"/>
                </a:tc>
                <a:extLst>
                  <a:ext uri="{0D108BD9-81ED-4DB2-BD59-A6C34878D82A}">
                    <a16:rowId xmlns:a16="http://schemas.microsoft.com/office/drawing/2014/main" val="1469427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61901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F6AFFB-7FCA-47E1-AE4F-FA7A0090E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Працевлаштування випускників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50F6227F-D436-45CE-A784-B61B9CA252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0460873"/>
              </p:ext>
            </p:extLst>
          </p:nvPr>
        </p:nvGraphicFramePr>
        <p:xfrm>
          <a:off x="323528" y="1458112"/>
          <a:ext cx="8363272" cy="5221738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60088">
                  <a:extLst>
                    <a:ext uri="{9D8B030D-6E8A-4147-A177-3AD203B41FA5}">
                      <a16:colId xmlns:a16="http://schemas.microsoft.com/office/drawing/2014/main" val="3935888642"/>
                    </a:ext>
                  </a:extLst>
                </a:gridCol>
                <a:gridCol w="2064192">
                  <a:extLst>
                    <a:ext uri="{9D8B030D-6E8A-4147-A177-3AD203B41FA5}">
                      <a16:colId xmlns:a16="http://schemas.microsoft.com/office/drawing/2014/main" val="2600503619"/>
                    </a:ext>
                  </a:extLst>
                </a:gridCol>
                <a:gridCol w="760088">
                  <a:extLst>
                    <a:ext uri="{9D8B030D-6E8A-4147-A177-3AD203B41FA5}">
                      <a16:colId xmlns:a16="http://schemas.microsoft.com/office/drawing/2014/main" val="524418765"/>
                    </a:ext>
                  </a:extLst>
                </a:gridCol>
                <a:gridCol w="760088">
                  <a:extLst>
                    <a:ext uri="{9D8B030D-6E8A-4147-A177-3AD203B41FA5}">
                      <a16:colId xmlns:a16="http://schemas.microsoft.com/office/drawing/2014/main" val="1664515983"/>
                    </a:ext>
                  </a:extLst>
                </a:gridCol>
                <a:gridCol w="652052">
                  <a:extLst>
                    <a:ext uri="{9D8B030D-6E8A-4147-A177-3AD203B41FA5}">
                      <a16:colId xmlns:a16="http://schemas.microsoft.com/office/drawing/2014/main" val="3529643409"/>
                    </a:ext>
                  </a:extLst>
                </a:gridCol>
                <a:gridCol w="652052">
                  <a:extLst>
                    <a:ext uri="{9D8B030D-6E8A-4147-A177-3AD203B41FA5}">
                      <a16:colId xmlns:a16="http://schemas.microsoft.com/office/drawing/2014/main" val="2240559469"/>
                    </a:ext>
                  </a:extLst>
                </a:gridCol>
                <a:gridCol w="760088">
                  <a:extLst>
                    <a:ext uri="{9D8B030D-6E8A-4147-A177-3AD203B41FA5}">
                      <a16:colId xmlns:a16="http://schemas.microsoft.com/office/drawing/2014/main" val="3099754556"/>
                    </a:ext>
                  </a:extLst>
                </a:gridCol>
                <a:gridCol w="651286">
                  <a:extLst>
                    <a:ext uri="{9D8B030D-6E8A-4147-A177-3AD203B41FA5}">
                      <a16:colId xmlns:a16="http://schemas.microsoft.com/office/drawing/2014/main" val="2843108389"/>
                    </a:ext>
                  </a:extLst>
                </a:gridCol>
                <a:gridCol w="651286">
                  <a:extLst>
                    <a:ext uri="{9D8B030D-6E8A-4147-A177-3AD203B41FA5}">
                      <a16:colId xmlns:a16="http://schemas.microsoft.com/office/drawing/2014/main" val="2866451998"/>
                    </a:ext>
                  </a:extLst>
                </a:gridCol>
                <a:gridCol w="652052">
                  <a:extLst>
                    <a:ext uri="{9D8B030D-6E8A-4147-A177-3AD203B41FA5}">
                      <a16:colId xmlns:a16="http://schemas.microsoft.com/office/drawing/2014/main" val="2886520791"/>
                    </a:ext>
                  </a:extLst>
                </a:gridCol>
              </a:tblGrid>
              <a:tr h="195706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спеціальності, кількість випускників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26695" algn="just">
                        <a:lnSpc>
                          <a:spcPct val="200000"/>
                        </a:lnSpc>
                        <a:spcAft>
                          <a:spcPts val="600"/>
                        </a:spcAft>
                      </a:pPr>
                      <a:r>
                        <a:rPr lang="uk-UA" sz="11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першим (бакалаврським) рівнем</a:t>
                      </a: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червні 2019 року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</a:rPr>
                        <a:t>Працевлаштований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кордоном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працює  / немає звʼязку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Продовжують навчання на РВО магістр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Служба в ЗСУ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Догляд за дитиною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extLst>
                  <a:ext uri="{0D108BD9-81ED-4DB2-BD59-A6C34878D82A}">
                    <a16:rowId xmlns:a16="http://schemas.microsoft.com/office/drawing/2014/main" val="1281078490"/>
                  </a:ext>
                </a:extLst>
              </a:tr>
              <a:tr h="207792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фахом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посаді, що вимагає вищої освіти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інше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6265052"/>
                  </a:ext>
                </a:extLst>
              </a:tr>
              <a:tr h="7440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Освітня програма Соціальна робота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(16 осіб)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6,25%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18,75%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12,5%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56,25%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extLst>
                  <a:ext uri="{0D108BD9-81ED-4DB2-BD59-A6C34878D82A}">
                    <a16:rowId xmlns:a16="http://schemas.microsoft.com/office/drawing/2014/main" val="2023716555"/>
                  </a:ext>
                </a:extLst>
              </a:tr>
              <a:tr h="7755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Освітня програма Соціальна педагогіка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(14 осіб)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21,42%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28,57%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--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extLst>
                  <a:ext uri="{0D108BD9-81ED-4DB2-BD59-A6C34878D82A}">
                    <a16:rowId xmlns:a16="http://schemas.microsoft.com/office/drawing/2014/main" val="2220217358"/>
                  </a:ext>
                </a:extLst>
              </a:tr>
              <a:tr h="1912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extLst>
                  <a:ext uri="{0D108BD9-81ED-4DB2-BD59-A6C34878D82A}">
                    <a16:rowId xmlns:a16="http://schemas.microsoft.com/office/drawing/2014/main" val="3223895173"/>
                  </a:ext>
                </a:extLst>
              </a:tr>
              <a:tr h="60473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Освітня програма Психологія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(39 осіб)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12,82%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12,82%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5,12%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20,51%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58,97%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2,56%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extLst>
                  <a:ext uri="{0D108BD9-81ED-4DB2-BD59-A6C34878D82A}">
                    <a16:rowId xmlns:a16="http://schemas.microsoft.com/office/drawing/2014/main" val="750929762"/>
                  </a:ext>
                </a:extLst>
              </a:tr>
              <a:tr h="536105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по факультету: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69 осіб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8,69%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11,59%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7,24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2,89%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20,28%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56,52%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1,44%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1645" marR="51645" marT="0" marB="0"/>
                </a:tc>
                <a:extLst>
                  <a:ext uri="{0D108BD9-81ED-4DB2-BD59-A6C34878D82A}">
                    <a16:rowId xmlns:a16="http://schemas.microsoft.com/office/drawing/2014/main" val="32193501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8562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B248DF-F31C-4A54-A5BB-149119784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Працевлаштування випускників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C22FB5E-81A8-4C91-A512-D81E6020C9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48177466"/>
              </p:ext>
            </p:extLst>
          </p:nvPr>
        </p:nvGraphicFramePr>
        <p:xfrm>
          <a:off x="457200" y="1638966"/>
          <a:ext cx="8363270" cy="515441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90356">
                  <a:extLst>
                    <a:ext uri="{9D8B030D-6E8A-4147-A177-3AD203B41FA5}">
                      <a16:colId xmlns:a16="http://schemas.microsoft.com/office/drawing/2014/main" val="4280492244"/>
                    </a:ext>
                  </a:extLst>
                </a:gridCol>
                <a:gridCol w="2146389">
                  <a:extLst>
                    <a:ext uri="{9D8B030D-6E8A-4147-A177-3AD203B41FA5}">
                      <a16:colId xmlns:a16="http://schemas.microsoft.com/office/drawing/2014/main" val="2327602593"/>
                    </a:ext>
                  </a:extLst>
                </a:gridCol>
                <a:gridCol w="790356">
                  <a:extLst>
                    <a:ext uri="{9D8B030D-6E8A-4147-A177-3AD203B41FA5}">
                      <a16:colId xmlns:a16="http://schemas.microsoft.com/office/drawing/2014/main" val="2482710864"/>
                    </a:ext>
                  </a:extLst>
                </a:gridCol>
                <a:gridCol w="791152">
                  <a:extLst>
                    <a:ext uri="{9D8B030D-6E8A-4147-A177-3AD203B41FA5}">
                      <a16:colId xmlns:a16="http://schemas.microsoft.com/office/drawing/2014/main" val="1292678421"/>
                    </a:ext>
                  </a:extLst>
                </a:gridCol>
                <a:gridCol w="791152">
                  <a:extLst>
                    <a:ext uri="{9D8B030D-6E8A-4147-A177-3AD203B41FA5}">
                      <a16:colId xmlns:a16="http://schemas.microsoft.com/office/drawing/2014/main" val="73807188"/>
                    </a:ext>
                  </a:extLst>
                </a:gridCol>
                <a:gridCol w="790356">
                  <a:extLst>
                    <a:ext uri="{9D8B030D-6E8A-4147-A177-3AD203B41FA5}">
                      <a16:colId xmlns:a16="http://schemas.microsoft.com/office/drawing/2014/main" val="2687588441"/>
                    </a:ext>
                  </a:extLst>
                </a:gridCol>
                <a:gridCol w="564881">
                  <a:extLst>
                    <a:ext uri="{9D8B030D-6E8A-4147-A177-3AD203B41FA5}">
                      <a16:colId xmlns:a16="http://schemas.microsoft.com/office/drawing/2014/main" val="3359461864"/>
                    </a:ext>
                  </a:extLst>
                </a:gridCol>
                <a:gridCol w="790356">
                  <a:extLst>
                    <a:ext uri="{9D8B030D-6E8A-4147-A177-3AD203B41FA5}">
                      <a16:colId xmlns:a16="http://schemas.microsoft.com/office/drawing/2014/main" val="4155492960"/>
                    </a:ext>
                  </a:extLst>
                </a:gridCol>
                <a:gridCol w="454136">
                  <a:extLst>
                    <a:ext uri="{9D8B030D-6E8A-4147-A177-3AD203B41FA5}">
                      <a16:colId xmlns:a16="http://schemas.microsoft.com/office/drawing/2014/main" val="4006447558"/>
                    </a:ext>
                  </a:extLst>
                </a:gridCol>
                <a:gridCol w="454136">
                  <a:extLst>
                    <a:ext uri="{9D8B030D-6E8A-4147-A177-3AD203B41FA5}">
                      <a16:colId xmlns:a16="http://schemas.microsoft.com/office/drawing/2014/main" val="4083221502"/>
                    </a:ext>
                  </a:extLst>
                </a:gridCol>
              </a:tblGrid>
              <a:tr h="16827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спеціальності, кількість випускників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indent="226695" algn="just">
                        <a:lnSpc>
                          <a:spcPct val="200000"/>
                        </a:lnSpc>
                        <a:spcAft>
                          <a:spcPts val="600"/>
                        </a:spcAft>
                      </a:pPr>
                      <a:r>
                        <a:rPr lang="uk-UA" sz="1100" u="sng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першим (бакалаврським) рівнем</a:t>
                      </a: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 червні 2020 року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</a:rPr>
                        <a:t>Працевлаштований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Продовжує навчання на денній формі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кордоном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працює  / немає звʼязку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Служба в ЗСУ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Догляд за дитиною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17803247"/>
                  </a:ext>
                </a:extLst>
              </a:tr>
              <a:tr h="2984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фахом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 посаді, що вимагає вищої освіти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інше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161877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Освітня програма Соціальна робота 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(14 осіб)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617120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Освітня програма Психологія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(24 особи)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25%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20.83%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45,83%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1388878"/>
                  </a:ext>
                </a:extLst>
              </a:tr>
              <a:tr h="1621462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 по факультету: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</a:t>
                      </a:r>
                      <a:r>
                        <a:rPr lang="en-US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uk-UA" sz="11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осіб</a:t>
                      </a:r>
                      <a:endParaRPr lang="ru-RU" sz="11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78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21,05%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42,10%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2372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102547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</TotalTime>
  <Words>1385</Words>
  <Application>Microsoft Office PowerPoint</Application>
  <PresentationFormat>Экран (4:3)</PresentationFormat>
  <Paragraphs>408</Paragraphs>
  <Slides>18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Тема Office</vt:lpstr>
      <vt:lpstr>Факультет психології, історії та соціології </vt:lpstr>
      <vt:lpstr>Мета діяльності</vt:lpstr>
      <vt:lpstr>Загальна інформація</vt:lpstr>
      <vt:lpstr> КОНТИНГЕНТ на 01.09.2021 - 404 </vt:lpstr>
      <vt:lpstr>Динаміка показників абсолютної успішності та якості знань здобувачів факультету психології, історії та соціології за 2019/2020 н.р. та 2020/2021 н.р.</vt:lpstr>
      <vt:lpstr>Працевлаштування випускників</vt:lpstr>
      <vt:lpstr>Працевлаштування випускників</vt:lpstr>
      <vt:lpstr>Працевлаштування випускників</vt:lpstr>
      <vt:lpstr>Працевлаштування випускників</vt:lpstr>
      <vt:lpstr>Якісний склад НПП</vt:lpstr>
      <vt:lpstr>КІЛЬКІСТЬ СТАВОК</vt:lpstr>
      <vt:lpstr>Рейтингові показники</vt:lpstr>
      <vt:lpstr> Міжнародна  діяльність та академічна мобільність</vt:lpstr>
      <vt:lpstr>Міжнародна  діяльність та академічна мобільність</vt:lpstr>
      <vt:lpstr>Адміністративно –господарська діяльність</vt:lpstr>
      <vt:lpstr>Виклики </vt:lpstr>
      <vt:lpstr>Шляхи подолання викликів</vt:lpstr>
      <vt:lpstr>Дякую за увагу!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Марквас Екатерина Федоровна</dc:creator>
  <cp:lastModifiedBy>Воропай Наталія Анатоліївна</cp:lastModifiedBy>
  <cp:revision>22</cp:revision>
  <dcterms:created xsi:type="dcterms:W3CDTF">2021-09-08T07:13:49Z</dcterms:created>
  <dcterms:modified xsi:type="dcterms:W3CDTF">2021-09-15T10:53:43Z</dcterms:modified>
</cp:coreProperties>
</file>