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7" r:id="rId3"/>
    <p:sldId id="284" r:id="rId4"/>
    <p:sldId id="271" r:id="rId5"/>
    <p:sldId id="278" r:id="rId6"/>
    <p:sldId id="279" r:id="rId7"/>
    <p:sldId id="280" r:id="rId8"/>
    <p:sldId id="281" r:id="rId9"/>
    <p:sldId id="272" r:id="rId10"/>
    <p:sldId id="283" r:id="rId11"/>
    <p:sldId id="282" r:id="rId12"/>
    <p:sldId id="270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Титульні слайди" id="{A20B76A2-4316-477D-AF86-7429618BC60A}">
          <p14:sldIdLst>
            <p14:sldId id="257"/>
            <p14:sldId id="277"/>
            <p14:sldId id="284"/>
            <p14:sldId id="271"/>
            <p14:sldId id="278"/>
            <p14:sldId id="279"/>
            <p14:sldId id="280"/>
            <p14:sldId id="281"/>
            <p14:sldId id="272"/>
            <p14:sldId id="283"/>
            <p14:sldId id="282"/>
            <p14:sldId id="270"/>
          </p14:sldIdLst>
        </p14:section>
        <p14:section name="Звичані інформаційні слайди" id="{400A2E87-DEDA-4406-A499-17582B27285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5FB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9" autoAdjust="0"/>
    <p:restoredTop sz="95097" autoAdjust="0"/>
  </p:normalViewPr>
  <p:slideViewPr>
    <p:cSldViewPr snapToGrid="0">
      <p:cViewPr varScale="1">
        <p:scale>
          <a:sx n="70" d="100"/>
          <a:sy n="7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67493195883665E-2"/>
          <c:y val="3.4842957455134771E-2"/>
          <c:w val="0.85136465849354126"/>
          <c:h val="0.7713927480299358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бакалаври</c:v>
                </c:pt>
              </c:strCache>
            </c:strRef>
          </c:tx>
          <c:spPr>
            <a:ln w="76200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3.5748801455337487E-2"/>
                  <c:y val="7.85256435028531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B70-4CDC-A85A-B891F229F893}"/>
                </c:ext>
              </c:extLst>
            </c:dLbl>
            <c:dLbl>
              <c:idx val="1"/>
              <c:layout>
                <c:manualLayout>
                  <c:x val="-2.1449811030806454E-2"/>
                  <c:y val="-6.45030967501734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B70-4CDC-A85A-B891F229F893}"/>
                </c:ext>
              </c:extLst>
            </c:dLbl>
            <c:dLbl>
              <c:idx val="2"/>
              <c:layout>
                <c:manualLayout>
                  <c:x val="-3.2266214436136795E-2"/>
                  <c:y val="-5.6089745359180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B70-4CDC-A85A-B891F229F893}"/>
                </c:ext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2021/2022 н.р.</c:v>
                </c:pt>
                <c:pt idx="1">
                  <c:v>2022/2023 н.р.</c:v>
                </c:pt>
                <c:pt idx="2">
                  <c:v>2023/2024 н.р.</c:v>
                </c:pt>
                <c:pt idx="3">
                  <c:v>2024/2025 н.р.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0.5323</c:v>
                </c:pt>
                <c:pt idx="1">
                  <c:v>0.42</c:v>
                </c:pt>
                <c:pt idx="2" formatCode="0.00%">
                  <c:v>0.443</c:v>
                </c:pt>
                <c:pt idx="3">
                  <c:v>0.66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70-4CDC-A85A-B891F229F8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магістри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3.3427076775870319E-2"/>
                  <c:y val="-4.20673090193856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B70-4CDC-A85A-B891F229F893}"/>
                </c:ext>
              </c:extLst>
            </c:dLbl>
            <c:dLbl>
              <c:idx val="1"/>
              <c:layout>
                <c:manualLayout>
                  <c:x val="-2.6461902737468745E-2"/>
                  <c:y val="7.57211562348941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70-4CDC-A85A-B891F229F893}"/>
                </c:ext>
              </c:extLst>
            </c:dLbl>
            <c:dLbl>
              <c:idx val="2"/>
              <c:layout>
                <c:manualLayout>
                  <c:x val="-2.9944489756669457E-2"/>
                  <c:y val="6.73076944310170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B70-4CDC-A85A-B891F229F893}"/>
                </c:ext>
              </c:extLst>
            </c:dLbl>
            <c:spPr>
              <a:solidFill>
                <a:schemeClr val="accent2"/>
              </a:solidFill>
              <a:ln>
                <a:solidFill>
                  <a:srgbClr val="FFFFFF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2021/2022 н.р.</c:v>
                </c:pt>
                <c:pt idx="1">
                  <c:v>2022/2023 н.р.</c:v>
                </c:pt>
                <c:pt idx="2">
                  <c:v>2023/2024 н.р.</c:v>
                </c:pt>
                <c:pt idx="3">
                  <c:v>2024/2025 н.р.</c:v>
                </c:pt>
              </c:strCache>
            </c:strRef>
          </c:cat>
          <c:val>
            <c:numRef>
              <c:f>Лист1!$C$2:$C$5</c:f>
              <c:numCache>
                <c:formatCode>0.00%</c:formatCode>
                <c:ptCount val="4"/>
                <c:pt idx="0">
                  <c:v>0.55200000000000005</c:v>
                </c:pt>
                <c:pt idx="1">
                  <c:v>0.36399999999999999</c:v>
                </c:pt>
                <c:pt idx="2">
                  <c:v>0.307</c:v>
                </c:pt>
                <c:pt idx="3">
                  <c:v>0.76700000000000002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B70-4CDC-A85A-B891F229F89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2021/2022 н.р.</c:v>
                </c:pt>
                <c:pt idx="1">
                  <c:v>2022/2023 н.р.</c:v>
                </c:pt>
                <c:pt idx="2">
                  <c:v>2023/2024 н.р.</c:v>
                </c:pt>
                <c:pt idx="3">
                  <c:v>2024/2025 н.р.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B70-4CDC-A85A-B891F229F89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351089824"/>
        <c:axId val="1351087904"/>
      </c:lineChart>
      <c:catAx>
        <c:axId val="135108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accent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351087904"/>
        <c:crosses val="autoZero"/>
        <c:auto val="1"/>
        <c:lblAlgn val="ctr"/>
        <c:lblOffset val="100"/>
        <c:noMultiLvlLbl val="0"/>
      </c:catAx>
      <c:valAx>
        <c:axId val="1351087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351089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76290364243440167"/>
          <c:y val="0.36860340962166199"/>
          <c:w val="0.14355033136054132"/>
          <c:h val="0.412646704669916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223129277957897E-2"/>
          <c:y val="2.7845612190683811E-2"/>
          <c:w val="0.88773656826465597"/>
          <c:h val="0.679332643746921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 форма навчання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1.42973856209150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D2-4E87-B07C-5BDC0C156E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ФКМ</c:v>
                </c:pt>
                <c:pt idx="1">
                  <c:v>ФФВС</c:v>
                </c:pt>
                <c:pt idx="2">
                  <c:v>ФБГЕ</c:v>
                </c:pt>
                <c:pt idx="3">
                  <c:v>ФУІФЖ</c:v>
                </c:pt>
                <c:pt idx="4">
                  <c:v>ФБІП</c:v>
                </c:pt>
                <c:pt idx="5">
                  <c:v>ФПІС</c:v>
                </c:pt>
                <c:pt idx="6">
                  <c:v>ПФ</c:v>
                </c:pt>
                <c:pt idx="7">
                  <c:v>МФ</c:v>
                </c:pt>
                <c:pt idx="8">
                  <c:v>ФКНФМ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0.82899999999999996</c:v>
                </c:pt>
                <c:pt idx="1">
                  <c:v>0.72299999999999998</c:v>
                </c:pt>
                <c:pt idx="2">
                  <c:v>0.61539999999999995</c:v>
                </c:pt>
                <c:pt idx="3">
                  <c:v>0.56100000000000005</c:v>
                </c:pt>
                <c:pt idx="4">
                  <c:v>0.49409999999999998</c:v>
                </c:pt>
                <c:pt idx="5">
                  <c:v>0.45400000000000001</c:v>
                </c:pt>
                <c:pt idx="6">
                  <c:v>0.42899999999999999</c:v>
                </c:pt>
                <c:pt idx="7">
                  <c:v>0.3</c:v>
                </c:pt>
                <c:pt idx="8">
                  <c:v>0.26900000000000002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D2-4E87-B07C-5BDC0C156E3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 форма навчання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2014134275618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D2-4E87-B07C-5BDC0C156E37}"/>
                </c:ext>
              </c:extLst>
            </c:dLbl>
            <c:dLbl>
              <c:idx val="1"/>
              <c:layout>
                <c:manualLayout>
                  <c:x val="1.6489988221436984E-2"/>
                  <c:y val="1.1331444759206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D2-4E87-B07C-5BDC0C156E37}"/>
                </c:ext>
              </c:extLst>
            </c:dLbl>
            <c:dLbl>
              <c:idx val="2"/>
              <c:layout>
                <c:manualLayout>
                  <c:x val="1.4134275618374558E-2"/>
                  <c:y val="3.77714825306886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4D2-4E87-B07C-5BDC0C156E37}"/>
                </c:ext>
              </c:extLst>
            </c:dLbl>
            <c:dLbl>
              <c:idx val="3"/>
              <c:layout>
                <c:manualLayout>
                  <c:x val="1.884570082449941E-2"/>
                  <c:y val="3.77714825306886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4D2-4E87-B07C-5BDC0C156E37}"/>
                </c:ext>
              </c:extLst>
            </c:dLbl>
            <c:dLbl>
              <c:idx val="4"/>
              <c:layout>
                <c:manualLayout>
                  <c:x val="1.17785630153121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4D2-4E87-B07C-5BDC0C156E37}"/>
                </c:ext>
              </c:extLst>
            </c:dLbl>
            <c:dLbl>
              <c:idx val="5"/>
              <c:layout>
                <c:manualLayout>
                  <c:x val="1.4134275618374558E-2"/>
                  <c:y val="-3.77714825306900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4D2-4E87-B07C-5BDC0C156E37}"/>
                </c:ext>
              </c:extLst>
            </c:dLbl>
            <c:dLbl>
              <c:idx val="6"/>
              <c:layout>
                <c:manualLayout>
                  <c:x val="2.6389210539858987E-2"/>
                  <c:y val="-5.084060329325787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4D2-4E87-B07C-5BDC0C156E37}"/>
                </c:ext>
              </c:extLst>
            </c:dLbl>
            <c:dLbl>
              <c:idx val="7"/>
              <c:layout>
                <c:manualLayout>
                  <c:x val="1.648998822143681E-2"/>
                  <c:y val="-3.77714825306893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4D2-4E87-B07C-5BDC0C156E37}"/>
                </c:ext>
              </c:extLst>
            </c:dLbl>
            <c:dLbl>
              <c:idx val="8"/>
              <c:layout>
                <c:manualLayout>
                  <c:x val="2.6389210539858987E-2"/>
                  <c:y val="6.70120182345627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4D2-4E87-B07C-5BDC0C156E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ФКМ</c:v>
                </c:pt>
                <c:pt idx="1">
                  <c:v>ФФВС</c:v>
                </c:pt>
                <c:pt idx="2">
                  <c:v>ФБГЕ</c:v>
                </c:pt>
                <c:pt idx="3">
                  <c:v>ФУІФЖ</c:v>
                </c:pt>
                <c:pt idx="4">
                  <c:v>ФБІП</c:v>
                </c:pt>
                <c:pt idx="5">
                  <c:v>ФПІС</c:v>
                </c:pt>
                <c:pt idx="6">
                  <c:v>ПФ</c:v>
                </c:pt>
                <c:pt idx="7">
                  <c:v>МФ</c:v>
                </c:pt>
                <c:pt idx="8">
                  <c:v>ФКНФМ</c:v>
                </c:pt>
              </c:strCache>
            </c:strRef>
          </c:cat>
          <c:val>
            <c:numRef>
              <c:f>Лист1!$C$2:$C$10</c:f>
              <c:numCache>
                <c:formatCode>0.0%</c:formatCode>
                <c:ptCount val="9"/>
                <c:pt idx="0">
                  <c:v>0.2</c:v>
                </c:pt>
                <c:pt idx="1">
                  <c:v>0</c:v>
                </c:pt>
                <c:pt idx="2">
                  <c:v>0.2</c:v>
                </c:pt>
                <c:pt idx="3">
                  <c:v>0.3</c:v>
                </c:pt>
                <c:pt idx="4">
                  <c:v>3.0300000000000001E-2</c:v>
                </c:pt>
                <c:pt idx="5">
                  <c:v>0.13600000000000001</c:v>
                </c:pt>
                <c:pt idx="6">
                  <c:v>0.33800000000000002</c:v>
                </c:pt>
                <c:pt idx="8">
                  <c:v>0.222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4D2-4E87-B07C-5BDC0C156E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9822688"/>
        <c:axId val="239823672"/>
      </c:barChart>
      <c:catAx>
        <c:axId val="23982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239823672"/>
        <c:crosses val="autoZero"/>
        <c:auto val="1"/>
        <c:lblAlgn val="ctr"/>
        <c:lblOffset val="100"/>
        <c:noMultiLvlLbl val="0"/>
      </c:catAx>
      <c:valAx>
        <c:axId val="239823672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239822688"/>
        <c:crosses val="autoZero"/>
        <c:crossBetween val="between"/>
        <c:minorUnit val="0.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5193107966408781"/>
          <c:y val="0.85152645393010085"/>
          <c:w val="0.64737826873169579"/>
          <c:h val="0.129306534051664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223129277957897E-2"/>
          <c:y val="2.7845612190683811E-2"/>
          <c:w val="0.88773656826465597"/>
          <c:h val="0.679332643746921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 форма навчання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892712565691548E-2"/>
                  <c:y val="1.9833221348510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01D-4921-B304-2FF07D3DCF0A}"/>
                </c:ext>
              </c:extLst>
            </c:dLbl>
            <c:dLbl>
              <c:idx val="1"/>
              <c:layout>
                <c:manualLayout>
                  <c:x val="8.906882662077828E-3"/>
                  <c:y val="2.47915266856383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BDF-47B9-A7A4-D7FD8FAC8796}"/>
                </c:ext>
              </c:extLst>
            </c:dLbl>
            <c:dLbl>
              <c:idx val="5"/>
              <c:layout>
                <c:manualLayout>
                  <c:x val="1.429738562091503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4473684325876618E-2"/>
                  <c:y val="4.95830533712762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BDF-47B9-A7A4-D7FD8FAC8796}"/>
                </c:ext>
              </c:extLst>
            </c:dLbl>
            <c:dLbl>
              <c:idx val="7"/>
              <c:layout>
                <c:manualLayout>
                  <c:x val="-1.4473684325876536E-2"/>
                  <c:y val="-1.487491601138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BDF-47B9-A7A4-D7FD8FAC8796}"/>
                </c:ext>
              </c:extLst>
            </c:dLbl>
            <c:dLbl>
              <c:idx val="8"/>
              <c:layout>
                <c:manualLayout>
                  <c:x val="-8.90688266207786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01D-4921-B304-2FF07D3DCF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ПФ</c:v>
                </c:pt>
                <c:pt idx="1">
                  <c:v>ФКМ</c:v>
                </c:pt>
                <c:pt idx="2">
                  <c:v>МФ</c:v>
                </c:pt>
                <c:pt idx="3">
                  <c:v>ФУІФЖ</c:v>
                </c:pt>
                <c:pt idx="4">
                  <c:v>ФКНФМ</c:v>
                </c:pt>
                <c:pt idx="5">
                  <c:v>ФПІС</c:v>
                </c:pt>
                <c:pt idx="6">
                  <c:v>ФБГЕ</c:v>
                </c:pt>
                <c:pt idx="7">
                  <c:v>ФБІП</c:v>
                </c:pt>
                <c:pt idx="8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0.95799999999999996</c:v>
                </c:pt>
                <c:pt idx="1">
                  <c:v>0.89300000000000002</c:v>
                </c:pt>
                <c:pt idx="2">
                  <c:v>0.85</c:v>
                </c:pt>
                <c:pt idx="3">
                  <c:v>0.71399999999999997</c:v>
                </c:pt>
                <c:pt idx="4">
                  <c:v>0.7</c:v>
                </c:pt>
                <c:pt idx="5">
                  <c:v>0.6</c:v>
                </c:pt>
                <c:pt idx="6">
                  <c:v>0.51200000000000001</c:v>
                </c:pt>
                <c:pt idx="7">
                  <c:v>0.33300000000000002</c:v>
                </c:pt>
                <c:pt idx="8">
                  <c:v>0.27100000000000002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DF-47B9-A7A4-D7FD8FAC879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 форма навчання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2267206655194671E-2"/>
                  <c:y val="1.9833221348510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BDF-47B9-A7A4-D7FD8FAC8796}"/>
                </c:ext>
              </c:extLst>
            </c:dLbl>
            <c:dLbl>
              <c:idx val="1"/>
              <c:layout>
                <c:manualLayout>
                  <c:x val="1.636893921043800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BDF-47B9-A7A4-D7FD8FAC8796}"/>
                </c:ext>
              </c:extLst>
            </c:dLbl>
            <c:dLbl>
              <c:idx val="3"/>
              <c:layout>
                <c:manualLayout>
                  <c:x val="2.12014134275618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BDF-47B9-A7A4-D7FD8FAC8796}"/>
                </c:ext>
              </c:extLst>
            </c:dLbl>
            <c:dLbl>
              <c:idx val="4"/>
              <c:layout>
                <c:manualLayout>
                  <c:x val="1.558704465863627E-2"/>
                  <c:y val="-4.545060720771075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BDF-47B9-A7A4-D7FD8FAC8796}"/>
                </c:ext>
              </c:extLst>
            </c:dLbl>
            <c:dLbl>
              <c:idx val="5"/>
              <c:layout>
                <c:manualLayout>
                  <c:x val="1.648998822143681E-2"/>
                  <c:y val="-3.77714825306893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BDF-47B9-A7A4-D7FD8FAC8796}"/>
                </c:ext>
              </c:extLst>
            </c:dLbl>
            <c:dLbl>
              <c:idx val="7"/>
              <c:layout>
                <c:manualLayout>
                  <c:x val="1.1052161457586801E-2"/>
                  <c:y val="-6.13931900994745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BDF-47B9-A7A4-D7FD8FAC8796}"/>
                </c:ext>
              </c:extLst>
            </c:dLbl>
            <c:dLbl>
              <c:idx val="8"/>
              <c:layout>
                <c:manualLayout>
                  <c:x val="2.449392732071397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BDF-47B9-A7A4-D7FD8FAC87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ПФ</c:v>
                </c:pt>
                <c:pt idx="1">
                  <c:v>ФКМ</c:v>
                </c:pt>
                <c:pt idx="2">
                  <c:v>МФ</c:v>
                </c:pt>
                <c:pt idx="3">
                  <c:v>ФУІФЖ</c:v>
                </c:pt>
                <c:pt idx="4">
                  <c:v>ФКНФМ</c:v>
                </c:pt>
                <c:pt idx="5">
                  <c:v>ФПІС</c:v>
                </c:pt>
                <c:pt idx="6">
                  <c:v>ФБГЕ</c:v>
                </c:pt>
                <c:pt idx="7">
                  <c:v>ФБІП</c:v>
                </c:pt>
                <c:pt idx="8">
                  <c:v>ФФВС</c:v>
                </c:pt>
              </c:strCache>
            </c:strRef>
          </c:cat>
          <c:val>
            <c:numRef>
              <c:f>Лист1!$C$2:$C$10</c:f>
              <c:numCache>
                <c:formatCode>0.0%</c:formatCode>
                <c:ptCount val="9"/>
                <c:pt idx="0">
                  <c:v>0.90100000000000002</c:v>
                </c:pt>
                <c:pt idx="3">
                  <c:v>0.27500000000000002</c:v>
                </c:pt>
                <c:pt idx="4">
                  <c:v>0.5</c:v>
                </c:pt>
                <c:pt idx="5">
                  <c:v>8.3000000000000004E-2</c:v>
                </c:pt>
                <c:pt idx="6">
                  <c:v>0.66700000000000004</c:v>
                </c:pt>
                <c:pt idx="7">
                  <c:v>0.71399999999999997</c:v>
                </c:pt>
                <c:pt idx="8">
                  <c:v>0.33300000000000002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BDF-47B9-A7A4-D7FD8FAC8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9822688"/>
        <c:axId val="239823672"/>
      </c:barChart>
      <c:catAx>
        <c:axId val="23982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239823672"/>
        <c:crosses val="autoZero"/>
        <c:auto val="1"/>
        <c:lblAlgn val="ctr"/>
        <c:lblOffset val="100"/>
        <c:noMultiLvlLbl val="0"/>
      </c:catAx>
      <c:valAx>
        <c:axId val="239823672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239822688"/>
        <c:crosses val="autoZero"/>
        <c:crossBetween val="between"/>
        <c:minorUnit val="0.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5193107966408781"/>
          <c:y val="0.85152645393010085"/>
          <c:w val="0.64737826873169579"/>
          <c:h val="0.1293065340516645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831248007737128E-2"/>
          <c:y val="3.6683501767391123E-2"/>
          <c:w val="0.93398217820866292"/>
          <c:h val="0.67292890435340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 форма навчання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-5.2201652824226119E-3"/>
                  <c:y val="-2.70755488967911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04-4539-9FBD-52046ABAE139}"/>
                </c:ext>
              </c:extLst>
            </c:dLbl>
            <c:dLbl>
              <c:idx val="6"/>
              <c:layout>
                <c:manualLayout>
                  <c:x val="-2.9387038627132166E-2"/>
                  <c:y val="1.98412698412697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04-4539-9FBD-52046ABAE139}"/>
                </c:ext>
              </c:extLst>
            </c:dLbl>
            <c:dLbl>
              <c:idx val="8"/>
              <c:layout>
                <c:manualLayout>
                  <c:x val="-1.3798045687466497E-2"/>
                  <c:y val="1.58020301208806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E04-4539-9FBD-52046ABAE1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Microsoft Sans Serif" panose="020B0604020202020204" pitchFamily="34" charset="0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МФ</c:v>
                </c:pt>
                <c:pt idx="1">
                  <c:v>ФФВС</c:v>
                </c:pt>
                <c:pt idx="2">
                  <c:v>ФБІП</c:v>
                </c:pt>
                <c:pt idx="3">
                  <c:v>ФКНФМ</c:v>
                </c:pt>
                <c:pt idx="4">
                  <c:v>ФКМ</c:v>
                </c:pt>
                <c:pt idx="5">
                  <c:v>ФУІФЖ</c:v>
                </c:pt>
                <c:pt idx="6">
                  <c:v>ФПІС</c:v>
                </c:pt>
                <c:pt idx="7">
                  <c:v>ФБГЕ</c:v>
                </c:pt>
                <c:pt idx="8">
                  <c:v>ПФ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0.69699999999999995</c:v>
                </c:pt>
                <c:pt idx="1">
                  <c:v>0.51500000000000001</c:v>
                </c:pt>
                <c:pt idx="2">
                  <c:v>0.42899999999999999</c:v>
                </c:pt>
                <c:pt idx="3">
                  <c:v>0.41399999999999998</c:v>
                </c:pt>
                <c:pt idx="4">
                  <c:v>0.33300000000000002</c:v>
                </c:pt>
                <c:pt idx="5">
                  <c:v>0.25900000000000001</c:v>
                </c:pt>
                <c:pt idx="6">
                  <c:v>0.14299999999999999</c:v>
                </c:pt>
                <c:pt idx="7">
                  <c:v>9.0999999999999998E-2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04-4539-9FBD-52046ABAE13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 форма навчання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6200512945449167E-2"/>
                  <c:y val="-6.32118810808859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E04-4539-9FBD-52046ABAE139}"/>
                </c:ext>
              </c:extLst>
            </c:dLbl>
            <c:dLbl>
              <c:idx val="4"/>
              <c:layout>
                <c:manualLayout>
                  <c:x val="1.8101286290333619E-2"/>
                  <c:y val="1.80852768100506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E04-4539-9FBD-52046ABAE139}"/>
                </c:ext>
              </c:extLst>
            </c:dLbl>
            <c:dLbl>
              <c:idx val="5"/>
              <c:layout>
                <c:manualLayout>
                  <c:x val="3.7480075011499227E-2"/>
                  <c:y val="1.75586051493107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E04-4539-9FBD-52046ABAE139}"/>
                </c:ext>
              </c:extLst>
            </c:dLbl>
            <c:dLbl>
              <c:idx val="6"/>
              <c:layout>
                <c:manualLayout>
                  <c:x val="2.358657459000905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E04-4539-9FBD-52046ABAE1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МФ</c:v>
                </c:pt>
                <c:pt idx="1">
                  <c:v>ФФВС</c:v>
                </c:pt>
                <c:pt idx="2">
                  <c:v>ФБІП</c:v>
                </c:pt>
                <c:pt idx="3">
                  <c:v>ФКНФМ</c:v>
                </c:pt>
                <c:pt idx="4">
                  <c:v>ФКМ</c:v>
                </c:pt>
                <c:pt idx="5">
                  <c:v>ФУІФЖ</c:v>
                </c:pt>
                <c:pt idx="6">
                  <c:v>ФПІС</c:v>
                </c:pt>
                <c:pt idx="7">
                  <c:v>ФБГЕ</c:v>
                </c:pt>
                <c:pt idx="8">
                  <c:v>ПФ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2" formatCode="0.00%">
                  <c:v>5.2999999999999999E-2</c:v>
                </c:pt>
                <c:pt idx="4" formatCode="0.00%">
                  <c:v>0.23499999999999999</c:v>
                </c:pt>
                <c:pt idx="5" formatCode="0.00%">
                  <c:v>0.3</c:v>
                </c:pt>
                <c:pt idx="6" formatCode="0.00%">
                  <c:v>0.20799999999999999</c:v>
                </c:pt>
                <c:pt idx="8" formatCode="0.00%">
                  <c:v>0.21299999999999999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E04-4539-9FBD-52046ABAE13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МФ</c:v>
                </c:pt>
                <c:pt idx="1">
                  <c:v>ФФВС</c:v>
                </c:pt>
                <c:pt idx="2">
                  <c:v>ФБІП</c:v>
                </c:pt>
                <c:pt idx="3">
                  <c:v>ФКНФМ</c:v>
                </c:pt>
                <c:pt idx="4">
                  <c:v>ФКМ</c:v>
                </c:pt>
                <c:pt idx="5">
                  <c:v>ФУІФЖ</c:v>
                </c:pt>
                <c:pt idx="6">
                  <c:v>ФПІС</c:v>
                </c:pt>
                <c:pt idx="7">
                  <c:v>ФБГЕ</c:v>
                </c:pt>
                <c:pt idx="8">
                  <c:v>ПФ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09-6E04-4539-9FBD-52046ABAE13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60022911"/>
        <c:axId val="660002751"/>
      </c:barChart>
      <c:catAx>
        <c:axId val="660022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660002751"/>
        <c:crosses val="autoZero"/>
        <c:auto val="1"/>
        <c:lblAlgn val="ctr"/>
        <c:lblOffset val="100"/>
        <c:noMultiLvlLbl val="0"/>
      </c:catAx>
      <c:valAx>
        <c:axId val="660002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660022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20531891827807322"/>
          <c:y val="0.86020129725566652"/>
          <c:w val="0.66968029118824435"/>
          <c:h val="0.12547082678989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831248007737128E-2"/>
          <c:y val="3.6683501767391123E-2"/>
          <c:w val="0.93398217820866292"/>
          <c:h val="0.67292890435340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Денна форма навчання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0798714120251093E-17"/>
                  <c:y val="-3.10498589484191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0B5-4C1D-B370-B90404C2BC1B}"/>
                </c:ext>
              </c:extLst>
            </c:dLbl>
            <c:dLbl>
              <c:idx val="3"/>
              <c:layout>
                <c:manualLayout>
                  <c:x val="0"/>
                  <c:y val="1.33070824064653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0B5-4C1D-B370-B90404C2BC1B}"/>
                </c:ext>
              </c:extLst>
            </c:dLbl>
            <c:dLbl>
              <c:idx val="4"/>
              <c:layout>
                <c:manualLayout>
                  <c:x val="1.4748349475674291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0B5-4C1D-B370-B90404C2BC1B}"/>
                </c:ext>
              </c:extLst>
            </c:dLbl>
            <c:dLbl>
              <c:idx val="5"/>
              <c:layout>
                <c:manualLayout>
                  <c:x val="-1.8834026398562933E-2"/>
                  <c:y val="-1.37684644500071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0B5-4C1D-B370-B90404C2BC1B}"/>
                </c:ext>
              </c:extLst>
            </c:dLbl>
            <c:dLbl>
              <c:idx val="6"/>
              <c:layout>
                <c:manualLayout>
                  <c:x val="-1.3504164063819709E-2"/>
                  <c:y val="6.53409180210377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B5-4C1D-B370-B90404C2BC1B}"/>
                </c:ext>
              </c:extLst>
            </c:dLbl>
            <c:dLbl>
              <c:idx val="7"/>
              <c:layout>
                <c:manualLayout>
                  <c:x val="-7.941418948440002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0B5-4C1D-B370-B90404C2BC1B}"/>
                </c:ext>
              </c:extLst>
            </c:dLbl>
            <c:dLbl>
              <c:idx val="8"/>
              <c:layout>
                <c:manualLayout>
                  <c:x val="-2.4008454886621282E-2"/>
                  <c:y val="-1.172699734591812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B5-4C1D-B370-B90404C2BC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Microsoft Sans Serif" panose="020B0604020202020204" pitchFamily="34" charset="0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МФ</c:v>
                </c:pt>
                <c:pt idx="1">
                  <c:v>ФФВС</c:v>
                </c:pt>
                <c:pt idx="2">
                  <c:v>ФБІП</c:v>
                </c:pt>
                <c:pt idx="3">
                  <c:v>ФКНФМ</c:v>
                </c:pt>
                <c:pt idx="4">
                  <c:v>ФКМ</c:v>
                </c:pt>
                <c:pt idx="5">
                  <c:v>ФУІФЖ</c:v>
                </c:pt>
                <c:pt idx="6">
                  <c:v>ФПІС</c:v>
                </c:pt>
                <c:pt idx="7">
                  <c:v>ФБГЕ</c:v>
                </c:pt>
                <c:pt idx="8">
                  <c:v>ПФ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0.87</c:v>
                </c:pt>
                <c:pt idx="1">
                  <c:v>0.68799999999999994</c:v>
                </c:pt>
                <c:pt idx="2">
                  <c:v>0.745</c:v>
                </c:pt>
                <c:pt idx="3">
                  <c:v>0.48599999999999999</c:v>
                </c:pt>
                <c:pt idx="4">
                  <c:v>0.92600000000000005</c:v>
                </c:pt>
                <c:pt idx="5">
                  <c:v>0.52900000000000003</c:v>
                </c:pt>
                <c:pt idx="6">
                  <c:v>0.53800000000000003</c:v>
                </c:pt>
                <c:pt idx="7">
                  <c:v>0.61</c:v>
                </c:pt>
                <c:pt idx="8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B5-4C1D-B370-B90404C2BC1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Заочна форма навчання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61386105446855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0B5-4C1D-B370-B90404C2BC1B}"/>
                </c:ext>
              </c:extLst>
            </c:dLbl>
            <c:dLbl>
              <c:idx val="2"/>
              <c:layout>
                <c:manualLayout>
                  <c:x val="1.6200512945449167E-2"/>
                  <c:y val="-6.32118810808859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B5-4C1D-B370-B90404C2BC1B}"/>
                </c:ext>
              </c:extLst>
            </c:dLbl>
            <c:dLbl>
              <c:idx val="4"/>
              <c:layout>
                <c:manualLayout>
                  <c:x val="1.8101286290333619E-2"/>
                  <c:y val="1.80852768100506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0B5-4C1D-B370-B90404C2BC1B}"/>
                </c:ext>
              </c:extLst>
            </c:dLbl>
            <c:dLbl>
              <c:idx val="5"/>
              <c:layout>
                <c:manualLayout>
                  <c:x val="3.7480075011499227E-2"/>
                  <c:y val="1.75586051493107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0B5-4C1D-B370-B90404C2BC1B}"/>
                </c:ext>
              </c:extLst>
            </c:dLbl>
            <c:dLbl>
              <c:idx val="6"/>
              <c:layout>
                <c:manualLayout>
                  <c:x val="2.358657459000905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0B5-4C1D-B370-B90404C2BC1B}"/>
                </c:ext>
              </c:extLst>
            </c:dLbl>
            <c:dLbl>
              <c:idx val="7"/>
              <c:layout>
                <c:manualLayout>
                  <c:x val="1.8151814739291436E-2"/>
                  <c:y val="1.33070824064653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0B5-4C1D-B370-B90404C2BC1B}"/>
                </c:ext>
              </c:extLst>
            </c:dLbl>
            <c:dLbl>
              <c:idx val="8"/>
              <c:layout>
                <c:manualLayout>
                  <c:x val="1.5882837896880005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0B5-4C1D-B370-B90404C2BC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МФ</c:v>
                </c:pt>
                <c:pt idx="1">
                  <c:v>ФФВС</c:v>
                </c:pt>
                <c:pt idx="2">
                  <c:v>ФБІП</c:v>
                </c:pt>
                <c:pt idx="3">
                  <c:v>ФКНФМ</c:v>
                </c:pt>
                <c:pt idx="4">
                  <c:v>ФКМ</c:v>
                </c:pt>
                <c:pt idx="5">
                  <c:v>ФУІФЖ</c:v>
                </c:pt>
                <c:pt idx="6">
                  <c:v>ФПІС</c:v>
                </c:pt>
                <c:pt idx="7">
                  <c:v>ФБГЕ</c:v>
                </c:pt>
                <c:pt idx="8">
                  <c:v>ПФ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 formatCode="0.00%">
                  <c:v>0.66700000000000004</c:v>
                </c:pt>
                <c:pt idx="2" formatCode="0.00%">
                  <c:v>0.54500000000000004</c:v>
                </c:pt>
                <c:pt idx="3" formatCode="0.00%">
                  <c:v>0.83299999999999996</c:v>
                </c:pt>
                <c:pt idx="5" formatCode="0.00%">
                  <c:v>0.83299999999999996</c:v>
                </c:pt>
                <c:pt idx="6" formatCode="0.00%">
                  <c:v>0.81899999999999995</c:v>
                </c:pt>
                <c:pt idx="7" formatCode="0%">
                  <c:v>0.5</c:v>
                </c:pt>
                <c:pt idx="8" formatCode="0.00%">
                  <c:v>0.97299999999999998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0B5-4C1D-B370-B90404C2BC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60022911"/>
        <c:axId val="660002751"/>
      </c:barChart>
      <c:catAx>
        <c:axId val="660022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660002751"/>
        <c:crosses val="autoZero"/>
        <c:auto val="1"/>
        <c:lblAlgn val="ctr"/>
        <c:lblOffset val="100"/>
        <c:noMultiLvlLbl val="0"/>
      </c:catAx>
      <c:valAx>
        <c:axId val="660002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660022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531891827807322"/>
          <c:y val="0.86020129725566652"/>
          <c:w val="0.66968029118824435"/>
          <c:h val="0.12547082678989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939230810434413E-2"/>
          <c:y val="8.2938218390804591E-2"/>
          <c:w val="0.91367641544806899"/>
          <c:h val="0.58449718300298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Середня оцінка</c:v>
                </c:pt>
              </c:strCache>
            </c:strRef>
          </c:tx>
          <c:spPr>
            <a:solidFill>
              <a:schemeClr val="accent3"/>
            </a:solidFill>
            <a:ln w="762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6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ФКМ</c:v>
                </c:pt>
                <c:pt idx="1">
                  <c:v>ФПІС</c:v>
                </c:pt>
                <c:pt idx="2">
                  <c:v>МФ</c:v>
                </c:pt>
                <c:pt idx="3">
                  <c:v>ФБГЕ</c:v>
                </c:pt>
                <c:pt idx="4">
                  <c:v>ФУІФЖ</c:v>
                </c:pt>
                <c:pt idx="5">
                  <c:v>ФКНФМ</c:v>
                </c:pt>
                <c:pt idx="6">
                  <c:v>ПФ</c:v>
                </c:pt>
                <c:pt idx="7">
                  <c:v>ФБІП</c:v>
                </c:pt>
                <c:pt idx="8">
                  <c:v>ФФВС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4.8</c:v>
                </c:pt>
                <c:pt idx="1">
                  <c:v>4.7</c:v>
                </c:pt>
                <c:pt idx="2">
                  <c:v>4.8</c:v>
                </c:pt>
                <c:pt idx="3">
                  <c:v>4.7</c:v>
                </c:pt>
                <c:pt idx="4">
                  <c:v>4.8</c:v>
                </c:pt>
                <c:pt idx="5">
                  <c:v>4.7</c:v>
                </c:pt>
                <c:pt idx="6">
                  <c:v>4.8</c:v>
                </c:pt>
                <c:pt idx="7">
                  <c:v>4.7</c:v>
                </c:pt>
                <c:pt idx="8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37-4084-BA0D-A046352D4A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49407375"/>
        <c:axId val="1149416015"/>
      </c:barChart>
      <c:catAx>
        <c:axId val="11494073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149416015"/>
        <c:crosses val="autoZero"/>
        <c:auto val="1"/>
        <c:lblAlgn val="ctr"/>
        <c:lblOffset val="100"/>
        <c:noMultiLvlLbl val="0"/>
      </c:catAx>
      <c:valAx>
        <c:axId val="1149416015"/>
        <c:scaling>
          <c:orientation val="minMax"/>
          <c:max val="5"/>
          <c:min val="4.599999999999999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149407375"/>
        <c:crosses val="autoZero"/>
        <c:crossBetween val="between"/>
        <c:minorUnit val="5.000000000000001E-2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37715430660453159"/>
          <c:y val="0.87933183379461421"/>
          <c:w val="0.24569138679093686"/>
          <c:h val="0.1034940904952083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765893846602502E-2"/>
          <c:y val="9.4105971128608912E-2"/>
          <c:w val="0.9087711431904345"/>
          <c:h val="0.61368410979877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Середня оцінка</c:v>
                </c:pt>
              </c:strCache>
            </c:strRef>
          </c:tx>
          <c:spPr>
            <a:solidFill>
              <a:schemeClr val="accent1"/>
            </a:solidFill>
            <a:ln w="762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uk-U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ФКМ</c:v>
                </c:pt>
                <c:pt idx="1">
                  <c:v>ФПІС</c:v>
                </c:pt>
                <c:pt idx="2">
                  <c:v>ФУІФЖ</c:v>
                </c:pt>
                <c:pt idx="3">
                  <c:v>МФ</c:v>
                </c:pt>
                <c:pt idx="4">
                  <c:v>ФБГЕ</c:v>
                </c:pt>
                <c:pt idx="5">
                  <c:v>ПФ</c:v>
                </c:pt>
                <c:pt idx="6">
                  <c:v>ФБІП</c:v>
                </c:pt>
                <c:pt idx="7">
                  <c:v>ФФВС</c:v>
                </c:pt>
                <c:pt idx="8">
                  <c:v>ФКНФМ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4.9000000000000004</c:v>
                </c:pt>
                <c:pt idx="1">
                  <c:v>4.9000000000000004</c:v>
                </c:pt>
                <c:pt idx="2">
                  <c:v>4.9000000000000004</c:v>
                </c:pt>
                <c:pt idx="3">
                  <c:v>4.8</c:v>
                </c:pt>
                <c:pt idx="4">
                  <c:v>4.9000000000000004</c:v>
                </c:pt>
                <c:pt idx="5">
                  <c:v>4.9000000000000004</c:v>
                </c:pt>
                <c:pt idx="6">
                  <c:v>4.9000000000000004</c:v>
                </c:pt>
                <c:pt idx="7">
                  <c:v>4.9000000000000004</c:v>
                </c:pt>
                <c:pt idx="8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3B-482D-9EEF-A9BA7DA5EF1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9937359"/>
        <c:axId val="659913839"/>
      </c:barChart>
      <c:catAx>
        <c:axId val="6599373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659913839"/>
        <c:crosses val="autoZero"/>
        <c:auto val="1"/>
        <c:lblAlgn val="ctr"/>
        <c:lblOffset val="100"/>
        <c:noMultiLvlLbl val="0"/>
      </c:catAx>
      <c:valAx>
        <c:axId val="659913839"/>
        <c:scaling>
          <c:orientation val="minMax"/>
          <c:max val="5"/>
          <c:min val="4.599999999999999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659937359"/>
        <c:crosses val="autoZero"/>
        <c:crossBetween val="between"/>
        <c:minorUnit val="5.000000000000001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так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4C4A0C66-18DA-4577-B277-5629FD824A90}" type="VALU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[ЗНАЧЕННЯ]</a:t>
                    </a:fld>
                    <a:endParaRPr lang="uk-UA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84D-4246-9937-81ABA1037DD4}"/>
                </c:ext>
              </c:extLst>
            </c:dLbl>
            <c:spPr>
              <a:solidFill>
                <a:srgbClr val="92D05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ФПІС</c:v>
                </c:pt>
                <c:pt idx="1">
                  <c:v>ПФ</c:v>
                </c:pt>
                <c:pt idx="2">
                  <c:v>ФУІФЖ</c:v>
                </c:pt>
                <c:pt idx="3">
                  <c:v>ФБІП</c:v>
                </c:pt>
                <c:pt idx="4">
                  <c:v>ФКНФМ</c:v>
                </c:pt>
                <c:pt idx="5">
                  <c:v>ФФВС</c:v>
                </c:pt>
                <c:pt idx="6">
                  <c:v>ФБГЕ</c:v>
                </c:pt>
                <c:pt idx="7">
                  <c:v>МФ</c:v>
                </c:pt>
                <c:pt idx="8">
                  <c:v>ФКМ</c:v>
                </c:pt>
              </c:strCache>
            </c:strRef>
          </c:cat>
          <c:val>
            <c:numRef>
              <c:f>Лист1!$B$2:$B$10</c:f>
              <c:numCache>
                <c:formatCode>0.00%</c:formatCode>
                <c:ptCount val="9"/>
                <c:pt idx="0">
                  <c:v>0.73899999999999999</c:v>
                </c:pt>
                <c:pt idx="1">
                  <c:v>0.53700000000000003</c:v>
                </c:pt>
                <c:pt idx="2">
                  <c:v>0.92300000000000004</c:v>
                </c:pt>
                <c:pt idx="3">
                  <c:v>0.92</c:v>
                </c:pt>
                <c:pt idx="4" formatCode="0%">
                  <c:v>0.69799999999999995</c:v>
                </c:pt>
                <c:pt idx="5">
                  <c:v>0.875</c:v>
                </c:pt>
                <c:pt idx="6">
                  <c:v>0.78300000000000003</c:v>
                </c:pt>
                <c:pt idx="7">
                  <c:v>0.82</c:v>
                </c:pt>
                <c:pt idx="8" formatCode="0%">
                  <c:v>0.96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4D-4246-9937-81ABA1037DD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ні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ФПІС</c:v>
                </c:pt>
                <c:pt idx="1">
                  <c:v>ПФ</c:v>
                </c:pt>
                <c:pt idx="2">
                  <c:v>ФУІФЖ</c:v>
                </c:pt>
                <c:pt idx="3">
                  <c:v>ФБІП</c:v>
                </c:pt>
                <c:pt idx="4">
                  <c:v>ФКНФМ</c:v>
                </c:pt>
                <c:pt idx="5">
                  <c:v>ФФВС</c:v>
                </c:pt>
                <c:pt idx="6">
                  <c:v>ФБГЕ</c:v>
                </c:pt>
                <c:pt idx="7">
                  <c:v>МФ</c:v>
                </c:pt>
                <c:pt idx="8">
                  <c:v>ФКМ</c:v>
                </c:pt>
              </c:strCache>
            </c:strRef>
          </c:cat>
          <c:val>
            <c:numRef>
              <c:f>Лист1!$C$2:$C$10</c:f>
              <c:numCache>
                <c:formatCode>0.00%</c:formatCode>
                <c:ptCount val="9"/>
                <c:pt idx="0">
                  <c:v>8.6999999999999994E-2</c:v>
                </c:pt>
                <c:pt idx="1">
                  <c:v>0.26</c:v>
                </c:pt>
                <c:pt idx="2">
                  <c:v>7.6999999999999999E-2</c:v>
                </c:pt>
                <c:pt idx="4" formatCode="0%">
                  <c:v>0.20899999999999999</c:v>
                </c:pt>
                <c:pt idx="5">
                  <c:v>0.125</c:v>
                </c:pt>
                <c:pt idx="6">
                  <c:v>4.2999999999999997E-2</c:v>
                </c:pt>
                <c:pt idx="7">
                  <c:v>0.11799999999999999</c:v>
                </c:pt>
                <c:pt idx="8" formatCode="0%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84D-4246-9937-81ABA1037DD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важко відповісти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090706521314755E-2"/>
                  <c:y val="-2.378608513156424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84D-4246-9937-81ABA1037DD4}"/>
                </c:ext>
              </c:extLst>
            </c:dLbl>
            <c:dLbl>
              <c:idx val="1"/>
              <c:layout>
                <c:manualLayout>
                  <c:x val="4.3514710882723952E-4"/>
                  <c:y val="-1.213737875787768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84D-4246-9937-81ABA1037DD4}"/>
                </c:ext>
              </c:extLst>
            </c:dLbl>
            <c:dLbl>
              <c:idx val="2"/>
              <c:layout>
                <c:manualLayout>
                  <c:x val="6.4882400648824001E-2"/>
                  <c:y val="-3.527336860670204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84D-4246-9937-81ABA1037DD4}"/>
                </c:ext>
              </c:extLst>
            </c:dLbl>
            <c:dLbl>
              <c:idx val="3"/>
              <c:layout>
                <c:manualLayout>
                  <c:x val="3.4468726552279054E-2"/>
                  <c:y val="-1.443396628782181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A84D-4246-9937-81ABA1037DD4}"/>
                </c:ext>
              </c:extLst>
            </c:dLbl>
            <c:dLbl>
              <c:idx val="4"/>
              <c:layout>
                <c:manualLayout>
                  <c:x val="1.2600632205570995E-2"/>
                  <c:y val="-6.764572668087327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84D-4246-9937-81ABA1037DD4}"/>
                </c:ext>
              </c:extLst>
            </c:dLbl>
            <c:dLbl>
              <c:idx val="5"/>
              <c:layout>
                <c:manualLayout>
                  <c:x val="2.02757502027575E-2"/>
                  <c:y val="-3.82128159905938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84D-4246-9937-81ABA1037DD4}"/>
                </c:ext>
              </c:extLst>
            </c:dLbl>
            <c:dLbl>
              <c:idx val="6"/>
              <c:layout>
                <c:manualLayout>
                  <c:x val="3.2441175280520811E-2"/>
                  <c:y val="5.608508494179359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84D-4246-9937-81ABA1037DD4}"/>
                </c:ext>
              </c:extLst>
            </c:dLbl>
            <c:dLbl>
              <c:idx val="7"/>
              <c:layout>
                <c:manualLayout>
                  <c:x val="3.9200507695289127E-2"/>
                  <c:y val="1.30732813452684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84D-4246-9937-81ABA1037DD4}"/>
                </c:ext>
              </c:extLst>
            </c:dLbl>
            <c:spPr>
              <a:solidFill>
                <a:schemeClr val="accent3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ФПІС</c:v>
                </c:pt>
                <c:pt idx="1">
                  <c:v>ПФ</c:v>
                </c:pt>
                <c:pt idx="2">
                  <c:v>ФУІФЖ</c:v>
                </c:pt>
                <c:pt idx="3">
                  <c:v>ФБІП</c:v>
                </c:pt>
                <c:pt idx="4">
                  <c:v>ФКНФМ</c:v>
                </c:pt>
                <c:pt idx="5">
                  <c:v>ФФВС</c:v>
                </c:pt>
                <c:pt idx="6">
                  <c:v>ФБГЕ</c:v>
                </c:pt>
                <c:pt idx="7">
                  <c:v>МФ</c:v>
                </c:pt>
                <c:pt idx="8">
                  <c:v>ФКМ</c:v>
                </c:pt>
              </c:strCache>
            </c:strRef>
          </c:cat>
          <c:val>
            <c:numRef>
              <c:f>Лист1!$D$2:$D$10</c:f>
              <c:numCache>
                <c:formatCode>0.00%</c:formatCode>
                <c:ptCount val="9"/>
                <c:pt idx="0">
                  <c:v>4.2999999999999997E-2</c:v>
                </c:pt>
                <c:pt idx="1">
                  <c:v>0.14199999999999999</c:v>
                </c:pt>
                <c:pt idx="3">
                  <c:v>0.08</c:v>
                </c:pt>
                <c:pt idx="4" formatCode="0%">
                  <c:v>9.2999999999999999E-2</c:v>
                </c:pt>
                <c:pt idx="6">
                  <c:v>0.17399999999999999</c:v>
                </c:pt>
                <c:pt idx="7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84D-4246-9937-81ABA1037DD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149413615"/>
        <c:axId val="1149415055"/>
      </c:barChart>
      <c:catAx>
        <c:axId val="11494136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149415055"/>
        <c:crosses val="autoZero"/>
        <c:auto val="1"/>
        <c:lblAlgn val="ctr"/>
        <c:lblOffset val="100"/>
        <c:noMultiLvlLbl val="0"/>
      </c:catAx>
      <c:valAx>
        <c:axId val="1149415055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1494136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085688487200069"/>
          <c:y val="0.9404788351464507"/>
          <c:w val="0.49999254641983248"/>
          <c:h val="4.8226792421351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35185185185185"/>
          <c:y val="2.4122802852119967E-2"/>
          <c:w val="0.77715936149388232"/>
          <c:h val="0.856864232479584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так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4C4A0C66-18DA-4577-B277-5629FD824A90}" type="VALU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[ЗНАЧЕННЯ]</a:t>
                    </a:fld>
                    <a:endParaRPr lang="uk-UA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E2D-43B9-85DD-E485455F4EF3}"/>
                </c:ext>
              </c:extLst>
            </c:dLbl>
            <c:spPr>
              <a:solidFill>
                <a:srgbClr val="92D05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ФКНФМ</c:v>
                </c:pt>
                <c:pt idx="4">
                  <c:v>ФУІФЖ</c:v>
                </c:pt>
                <c:pt idx="5">
                  <c:v>ФБІП</c:v>
                </c:pt>
                <c:pt idx="6">
                  <c:v>ФБГЕ</c:v>
                </c:pt>
                <c:pt idx="7">
                  <c:v>ФКМ</c:v>
                </c:pt>
                <c:pt idx="8">
                  <c:v>МФ</c:v>
                </c:pt>
              </c:strCache>
            </c:strRef>
          </c:cat>
          <c:val>
            <c:numRef>
              <c:f>Лист1!$B$2:$B$11</c:f>
              <c:numCache>
                <c:formatCode>0.00%</c:formatCode>
                <c:ptCount val="10"/>
                <c:pt idx="0">
                  <c:v>0.72699999999999998</c:v>
                </c:pt>
                <c:pt idx="1">
                  <c:v>0.85199999999999998</c:v>
                </c:pt>
                <c:pt idx="2">
                  <c:v>0.91200000000000003</c:v>
                </c:pt>
                <c:pt idx="3">
                  <c:v>0.71399999999999997</c:v>
                </c:pt>
                <c:pt idx="4">
                  <c:v>0.41699999999999998</c:v>
                </c:pt>
                <c:pt idx="5">
                  <c:v>0.92</c:v>
                </c:pt>
                <c:pt idx="6">
                  <c:v>0.53800000000000003</c:v>
                </c:pt>
                <c:pt idx="7">
                  <c:v>0.84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2D-43B9-85DD-E485455F4EF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ні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ФКНФМ</c:v>
                </c:pt>
                <c:pt idx="4">
                  <c:v>ФУІФЖ</c:v>
                </c:pt>
                <c:pt idx="5">
                  <c:v>ФБІП</c:v>
                </c:pt>
                <c:pt idx="6">
                  <c:v>ФБГЕ</c:v>
                </c:pt>
                <c:pt idx="7">
                  <c:v>ФКМ</c:v>
                </c:pt>
                <c:pt idx="8">
                  <c:v>МФ</c:v>
                </c:pt>
              </c:strCache>
            </c:strRef>
          </c:cat>
          <c:val>
            <c:numRef>
              <c:f>Лист1!$C$2:$C$11</c:f>
              <c:numCache>
                <c:formatCode>0.00%</c:formatCode>
                <c:ptCount val="10"/>
                <c:pt idx="0">
                  <c:v>0.26900000000000002</c:v>
                </c:pt>
                <c:pt idx="1">
                  <c:v>0.12</c:v>
                </c:pt>
                <c:pt idx="2">
                  <c:v>5.5E-2</c:v>
                </c:pt>
                <c:pt idx="3">
                  <c:v>7.0999999999999994E-2</c:v>
                </c:pt>
                <c:pt idx="4">
                  <c:v>0.41699999999999998</c:v>
                </c:pt>
                <c:pt idx="6">
                  <c:v>0.26900000000000002</c:v>
                </c:pt>
                <c:pt idx="7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2D-43B9-85DD-E485455F4EF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важко відповісти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927891769003327E-2"/>
                  <c:y val="1.763633712452610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2D-43B9-85DD-E485455F4EF3}"/>
                </c:ext>
              </c:extLst>
            </c:dLbl>
            <c:dLbl>
              <c:idx val="1"/>
              <c:layout>
                <c:manualLayout>
                  <c:x val="3.6980103824981701E-2"/>
                  <c:y val="-1.457210689112672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2D-43B9-85DD-E485455F4EF3}"/>
                </c:ext>
              </c:extLst>
            </c:dLbl>
            <c:dLbl>
              <c:idx val="2"/>
              <c:layout>
                <c:manualLayout>
                  <c:x val="3.7850592749594202E-2"/>
                  <c:y val="1.763710152695362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2D-43B9-85DD-E485455F4EF3}"/>
                </c:ext>
              </c:extLst>
            </c:dLbl>
            <c:dLbl>
              <c:idx val="3"/>
              <c:layout>
                <c:manualLayout>
                  <c:x val="3.1809199500386048E-2"/>
                  <c:y val="-5.58571529463412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2D-43B9-85DD-E485455F4EF3}"/>
                </c:ext>
              </c:extLst>
            </c:dLbl>
            <c:dLbl>
              <c:idx val="4"/>
              <c:layout>
                <c:manualLayout>
                  <c:x val="-2.0275750202758988E-3"/>
                  <c:y val="-7.495625546806705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2D-43B9-85DD-E485455F4EF3}"/>
                </c:ext>
              </c:extLst>
            </c:dLbl>
            <c:dLbl>
              <c:idx val="5"/>
              <c:layout>
                <c:manualLayout>
                  <c:x val="2.02757502027575E-2"/>
                  <c:y val="-1.175755808301740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E2D-43B9-85DD-E485455F4EF3}"/>
                </c:ext>
              </c:extLst>
            </c:dLbl>
            <c:dLbl>
              <c:idx val="6"/>
              <c:layout>
                <c:manualLayout>
                  <c:x val="3.2441200324412001E-2"/>
                  <c:y val="-3.233392122281011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2D-43B9-85DD-E485455F4EF3}"/>
                </c:ext>
              </c:extLst>
            </c:dLbl>
            <c:dLbl>
              <c:idx val="7"/>
              <c:layout>
                <c:manualLayout>
                  <c:x val="3.0413625304136254E-2"/>
                  <c:y val="-1.616603480120568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E2D-43B9-85DD-E485455F4EF3}"/>
                </c:ext>
              </c:extLst>
            </c:dLbl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9"/>
                <c:pt idx="0">
                  <c:v>ФФВС</c:v>
                </c:pt>
                <c:pt idx="1">
                  <c:v>ПФ</c:v>
                </c:pt>
                <c:pt idx="2">
                  <c:v>ФПІС</c:v>
                </c:pt>
                <c:pt idx="3">
                  <c:v>ФКНФМ</c:v>
                </c:pt>
                <c:pt idx="4">
                  <c:v>ФУІФЖ</c:v>
                </c:pt>
                <c:pt idx="5">
                  <c:v>ФБІП</c:v>
                </c:pt>
                <c:pt idx="6">
                  <c:v>ФБГЕ</c:v>
                </c:pt>
                <c:pt idx="7">
                  <c:v>ФКМ</c:v>
                </c:pt>
                <c:pt idx="8">
                  <c:v>МФ</c:v>
                </c:pt>
              </c:strCache>
            </c:strRef>
          </c:cat>
          <c:val>
            <c:numRef>
              <c:f>Лист1!$D$2:$D$11</c:f>
              <c:numCache>
                <c:formatCode>0.00%</c:formatCode>
                <c:ptCount val="10"/>
                <c:pt idx="1">
                  <c:v>2.8000000000000001E-2</c:v>
                </c:pt>
                <c:pt idx="2">
                  <c:v>3.3000000000000002E-2</c:v>
                </c:pt>
                <c:pt idx="3">
                  <c:v>0.214</c:v>
                </c:pt>
                <c:pt idx="4">
                  <c:v>0.16700000000000001</c:v>
                </c:pt>
                <c:pt idx="5">
                  <c:v>0.08</c:v>
                </c:pt>
                <c:pt idx="7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E2D-43B9-85DD-E485455F4EF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149413615"/>
        <c:axId val="1149415055"/>
      </c:barChart>
      <c:catAx>
        <c:axId val="11494136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149415055"/>
        <c:crosses val="autoZero"/>
        <c:auto val="1"/>
        <c:lblAlgn val="ctr"/>
        <c:lblOffset val="100"/>
        <c:noMultiLvlLbl val="0"/>
      </c:catAx>
      <c:valAx>
        <c:axId val="1149415055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uk-UA"/>
          </a:p>
        </c:txPr>
        <c:crossAx val="11494136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uk-UA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0.11814</cdr:x>
      <cdr:y>0.93051</cdr:y>
    </cdr:from>
    <cdr:to>
      <cdr:x>0.30336</cdr:x>
      <cdr:y>1</cdr:y>
    </cdr:to>
    <cdr:sp macro="" textlink="">
      <cdr:nvSpPr>
        <cdr:cNvPr id="2" name="Прямоугольник 1">
          <a:extLst xmlns:a="http://schemas.openxmlformats.org/drawingml/2006/main">
            <a:ext uri="{FF2B5EF4-FFF2-40B4-BE49-F238E27FC236}">
              <a16:creationId xmlns:a16="http://schemas.microsoft.com/office/drawing/2014/main" id="{C4F60D72-BA72-6651-AE67-B046776BE46D}"/>
            </a:ext>
          </a:extLst>
        </cdr:cNvPr>
        <cdr:cNvSpPr/>
      </cdr:nvSpPr>
      <cdr:spPr>
        <a:xfrm xmlns:a="http://schemas.openxmlformats.org/drawingml/2006/main">
          <a:off x="665710" y="5231583"/>
          <a:ext cx="1043709" cy="39068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rgbClr val="FFFFFF"/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uk-UA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E49B2-7E7A-4E04-9BC7-61316D2327EB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421-80BB-4F52-8D0B-561FFC4675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4165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DD5421-80BB-4F52-8D0B-561FFC46751B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327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37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569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859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094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06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445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994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691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391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379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51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994F-20DC-44BD-AAA0-CBF3F40A2F4D}" type="datetimeFigureOut">
              <a:rPr lang="uk-UA" smtClean="0"/>
              <a:t>21.08.2025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259D-2A81-4B93-8591-84A7E958CF1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69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60529"/>
            <a:ext cx="11637818" cy="2266626"/>
          </a:xfrm>
        </p:spPr>
        <p:txBody>
          <a:bodyPr anchor="b"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опитування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здобувачів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першого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бакалаврського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другого (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магістерського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рівнів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вищої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освіти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якості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організації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змістового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наповнення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практик </a:t>
            </a:r>
            <a:b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2024/2025 </a:t>
            </a:r>
            <a:r>
              <a:rPr lang="ru-RU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068711"/>
            <a:ext cx="10515600" cy="1162756"/>
          </a:xfrm>
        </p:spPr>
        <p:txBody>
          <a:bodyPr anchor="t">
            <a:normAutofit/>
          </a:bodyPr>
          <a:lstStyle/>
          <a:p>
            <a:pPr algn="r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Доповідач: керівниця відділу забезпечення якості освіти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Черкашина Тетяна Олександрівна</a:t>
            </a:r>
          </a:p>
        </p:txBody>
      </p:sp>
    </p:spTree>
    <p:extLst>
      <p:ext uri="{BB962C8B-B14F-4D97-AF65-F5344CB8AC3E}">
        <p14:creationId xmlns:p14="http://schemas.microsoft.com/office/powerpoint/2010/main" val="2058476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37EE22-9F6C-6D64-A4E8-1928246946E4}"/>
              </a:ext>
            </a:extLst>
          </p:cNvPr>
          <p:cNvSpPr txBox="1"/>
          <p:nvPr/>
        </p:nvSpPr>
        <p:spPr>
          <a:xfrm>
            <a:off x="438725" y="479610"/>
            <a:ext cx="11055928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ct val="115000"/>
              </a:lnSpc>
            </a:pPr>
            <a:r>
              <a:rPr lang="uk-UA" sz="2800" b="1" dirty="0">
                <a:solidFill>
                  <a:schemeClr val="bg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uk-UA" sz="28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ропозиції</a:t>
            </a:r>
            <a:r>
              <a:rPr lang="uk-UA" sz="2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щодо покращення практики</a:t>
            </a:r>
            <a:r>
              <a:rPr lang="uk-UA" sz="28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F26BB-950E-0A67-816A-51BEA552CDF2}"/>
              </a:ext>
            </a:extLst>
          </p:cNvPr>
          <p:cNvSpPr txBox="1"/>
          <p:nvPr/>
        </p:nvSpPr>
        <p:spPr>
          <a:xfrm>
            <a:off x="280553" y="1027709"/>
            <a:ext cx="11749522" cy="6202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Збільшення часу проходження практики.</a:t>
            </a:r>
          </a:p>
          <a:p>
            <a:pPr lvl="0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Збільшити кількість баз для проходження практики.</a:t>
            </a:r>
          </a:p>
          <a:p>
            <a:pPr marL="180975" lvl="0" indent="-180975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Детальніше познайомити студентів із порядком проходження, програмою та    особливостями практики.</a:t>
            </a:r>
          </a:p>
          <a:p>
            <a:pPr lvl="0" algn="just" fontAlgn="base"/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Надавати всі шаблони </a:t>
            </a:r>
            <a:r>
              <a:rPr lang="uk-UA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звітніх</a:t>
            </a: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документів.</a:t>
            </a:r>
          </a:p>
          <a:p>
            <a:pPr lvl="0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Більше часу на такий великий обсяг завдань.</a:t>
            </a:r>
          </a:p>
          <a:p>
            <a:pPr lvl="0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Зменшення кількості документальних </a:t>
            </a:r>
            <a:r>
              <a:rPr lang="uk-UA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звітніх</a:t>
            </a: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матеріалів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66700" lvl="0" indent="-266700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Врахування індивідуальних потреб та інтересів: Практика повинна бути більш персоналізованою, з урахуванням інтересів та сильних сторін практиканта, щоб дозволити йому найкраще розвиватися у конкретній сфері.</a:t>
            </a:r>
          </a:p>
          <a:p>
            <a:pPr lvl="0" algn="just" fontAlgn="base"/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Більше практичних занять.</a:t>
            </a:r>
          </a:p>
          <a:p>
            <a:pPr lvl="0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Можливість обрання студентом керівника від університету була б дуже доречною.</a:t>
            </a:r>
          </a:p>
          <a:p>
            <a:pPr lvl="0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Позначити дату практики у офіційному розкладі.</a:t>
            </a:r>
          </a:p>
          <a:p>
            <a:pPr marL="180975" lvl="0" indent="-180975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Розширити підготовчий етап. Це можуть бути тренінги, семінари, робота з документацією та сучасними освітніми технологіями.</a:t>
            </a:r>
          </a:p>
          <a:p>
            <a:pPr lvl="0" fontAlgn="base"/>
            <a:endParaRPr lang="uk-UA" dirty="0">
              <a:solidFill>
                <a:schemeClr val="bg1"/>
              </a:solidFill>
            </a:endParaRPr>
          </a:p>
          <a:p>
            <a:pPr marL="342900" lvl="0" indent="-342900" algn="just" fontAlgn="base">
              <a:lnSpc>
                <a:spcPct val="115000"/>
              </a:lnSpc>
              <a:buFont typeface="Times New Roman" panose="02020603050405020304" pitchFamily="18" charset="0"/>
              <a:buChar char="-"/>
            </a:pPr>
            <a:endParaRPr lang="uk-UA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314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1DE2BC42-22FB-B29E-2945-14C6A5834E05}"/>
              </a:ext>
            </a:extLst>
          </p:cNvPr>
          <p:cNvSpPr/>
          <p:nvPr/>
        </p:nvSpPr>
        <p:spPr>
          <a:xfrm>
            <a:off x="807531" y="6244153"/>
            <a:ext cx="1323975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C8C076-CFAF-82E7-5E04-9E0F676DBBA2}"/>
              </a:ext>
            </a:extLst>
          </p:cNvPr>
          <p:cNvSpPr txBox="1"/>
          <p:nvPr/>
        </p:nvSpPr>
        <p:spPr>
          <a:xfrm>
            <a:off x="237835" y="853598"/>
            <a:ext cx="11716328" cy="584775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indent="88900"/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Затвердити результати опитування здобувачів першого (бакалаврського) та другого (магістерського) рівнів вищої освіти щодо якості організації та змістового наповнення практик у 2024/2025 </a:t>
            </a:r>
            <a:r>
              <a:rPr lang="uk-UA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uk-UA" sz="17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 </a:t>
            </a:r>
            <a:r>
              <a:rPr lang="uk-UA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Завідувачам кафедр спільно із гарантами освітніх програм та керівниками практик: </a:t>
            </a:r>
            <a:b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uk-UA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проаналізувати залученість здобувачів до опитування </a:t>
            </a: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щодо якості організації та змістового наповнення практик у 2024/2025 </a:t>
            </a:r>
            <a:r>
              <a:rPr lang="uk-UA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17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визначити конкретні заходи щодо підвищення рівня залученості здобувачів до опитування;</a:t>
            </a:r>
            <a:endParaRPr lang="uk-UA" sz="1700" b="0" i="0" u="none" strike="noStrike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8900" algn="just" rtl="0">
              <a:spcBef>
                <a:spcPts val="0"/>
              </a:spcBef>
              <a:spcAft>
                <a:spcPts val="0"/>
              </a:spcAft>
            </a:pPr>
            <a:r>
              <a:rPr lang="uk-UA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розмістити фото/відео та інші медіа-матеріали про проходження практики здобувачами на сторінці відповідних кафедр/факультетів та зберігати разом із звітною документацією з практик на корпоративних хмарних сховищах;</a:t>
            </a:r>
            <a:endParaRPr lang="uk-UA" sz="1700" b="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8900" algn="just" rtl="0">
              <a:spcBef>
                <a:spcPts val="0"/>
              </a:spcBef>
              <a:spcAft>
                <a:spcPts val="0"/>
              </a:spcAft>
            </a:pPr>
            <a:r>
              <a:rPr lang="uk-UA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врахувати результати опитування під час організації виробничої практики здобувачів вищої освіти в 2025/2026 </a:t>
            </a:r>
            <a:r>
              <a:rPr lang="uk-UA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indent="88900" algn="just"/>
            <a:r>
              <a:rPr lang="uk-UA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працювати над удосконаленням робочих програм практик, навчально-методичного забезпечення для проходження практики та переліку документів для звітування з практики;</a:t>
            </a:r>
          </a:p>
          <a:p>
            <a:r>
              <a:rPr lang="uk-UA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Херсонського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державного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 31 грудня   2025 року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залученість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освітньої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анонімних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опитувань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7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17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60%.</a:t>
            </a:r>
            <a:endParaRPr lang="uk-UA" sz="17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88900" algn="just" rtl="0">
              <a:spcBef>
                <a:spcPts val="0"/>
              </a:spcBef>
              <a:spcAft>
                <a:spcPts val="0"/>
              </a:spcAft>
            </a:pPr>
            <a:r>
              <a:rPr lang="uk-UA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Керівниці відділу забезпечення якості освіти </a:t>
            </a:r>
            <a:r>
              <a:rPr lang="uk-UA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Черкашиній</a:t>
            </a: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Т.О.:</a:t>
            </a:r>
          </a:p>
          <a:p>
            <a:pPr indent="88900" algn="just" rtl="0">
              <a:spcBef>
                <a:spcPts val="0"/>
              </a:spcBef>
              <a:spcAft>
                <a:spcPts val="0"/>
              </a:spcAft>
            </a:pP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1)забезпечити оприлюднення результатів опитування щодо якості організації та змістового наповнення практик здобувачів першого (бакалаврського) та другого (магістерського) рівнів вищої освіти у 2024/2025 </a:t>
            </a:r>
            <a:r>
              <a:rPr lang="uk-UA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на сторінці відділу забезпечення якості освіти </a:t>
            </a:r>
            <a:r>
              <a:rPr lang="uk-UA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вебсайту</a:t>
            </a: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Херсонського державного університету;</a:t>
            </a:r>
          </a:p>
          <a:p>
            <a:pPr indent="88900" rtl="0">
              <a:spcBef>
                <a:spcPts val="0"/>
              </a:spcBef>
              <a:spcAft>
                <a:spcPts val="0"/>
              </a:spcAft>
            </a:pPr>
            <a:r>
              <a:rPr lang="uk-UA" sz="17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розіслати результати опитування </a:t>
            </a: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здобувачів першого (бакалаврського) та другого (магістерського) рівнів вищої освіти щодо якості організації та змістового наповнення практик у 2024/2025 </a:t>
            </a:r>
            <a:r>
              <a:rPr lang="uk-UA" sz="170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н.р</a:t>
            </a: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17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факультети для опрацювання та визначення конкретних заходів щодо підвищення рівня залученості здобувачів до опитування; </a:t>
            </a:r>
            <a:b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7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3) 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за потребою та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запитами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гарантів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деканів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завідувачів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кафедр,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надавати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консультації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опитувань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дані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частку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проанкетованих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опитувань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обговорення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на кафедрах, факультетах, з метою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задоволеності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удосконалення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практичної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700" b="0" i="0" u="none" strike="noStrike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підготовки</a:t>
            </a:r>
            <a:r>
              <a:rPr lang="ru-RU" sz="1700" b="0" i="0" u="none" strike="noStrike" dirty="0">
                <a:solidFill>
                  <a:schemeClr val="tx2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uk-UA" sz="1700" dirty="0">
              <a:solidFill>
                <a:schemeClr val="tx2"/>
              </a:solidFill>
            </a:endParaRP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A3EC3699-902A-48CE-A3D5-74EB6EFEC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02" y="453488"/>
            <a:ext cx="3042847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Aft>
                <a:spcPts val="800"/>
              </a:spcAft>
              <a:buNone/>
              <a:tabLst>
                <a:tab pos="2363470" algn="l"/>
              </a:tabLst>
            </a:pPr>
            <a:r>
              <a:rPr lang="uk-UA" sz="20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ПРОЄКТ РІШЕННЯ:</a:t>
            </a:r>
            <a:endParaRPr lang="uk-UA" sz="2000" b="1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537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5227306" cy="2721585"/>
          </a:xfrm>
        </p:spPr>
        <p:txBody>
          <a:bodyPr>
            <a:normAutofit/>
          </a:bodyPr>
          <a:lstStyle/>
          <a:p>
            <a:r>
              <a:rPr lang="uk-UA" sz="4500" dirty="0">
                <a:solidFill>
                  <a:schemeClr val="bg1"/>
                </a:solidFill>
              </a:rPr>
              <a:t>Дякую за увагу!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00A5D3-0CC3-90E7-BE44-EB52B1B655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0208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838200" y="895420"/>
            <a:ext cx="11141364" cy="73353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Залученість здобувачів до опитування (бакалавр)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5964671" y="1870781"/>
            <a:ext cx="5313988" cy="3375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2024/2025 </a:t>
            </a:r>
            <a:r>
              <a:rPr lang="uk-UA" sz="24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472 з 715 </a:t>
            </a:r>
            <a:r>
              <a:rPr lang="uk-U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(66%) 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381 з 565 </a:t>
            </a:r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(67,4%) 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денна форма навчання 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uk-UA" sz="2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з 150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(60,7%) 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заочна форма навчання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0CD7DDCF-E100-6563-082A-E81B4FBE1D50}"/>
              </a:ext>
            </a:extLst>
          </p:cNvPr>
          <p:cNvSpPr txBox="1">
            <a:spLocks/>
          </p:cNvSpPr>
          <p:nvPr/>
        </p:nvSpPr>
        <p:spPr>
          <a:xfrm>
            <a:off x="249671" y="1902178"/>
            <a:ext cx="5313988" cy="3375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2023/2024 </a:t>
            </a:r>
            <a:r>
              <a:rPr lang="uk-UA" sz="24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390 з 880 </a:t>
            </a:r>
            <a:r>
              <a:rPr lang="uk-U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(44,3%) 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349 з 698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(50%) 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денна форма навчання 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uk-UA" sz="20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41 з 182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(22,5%) 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заочна форма навчання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AC3D91D-31F7-EBA1-18E0-0EDECF9879B4}"/>
              </a:ext>
            </a:extLst>
          </p:cNvPr>
          <p:cNvSpPr txBox="1">
            <a:spLocks/>
          </p:cNvSpPr>
          <p:nvPr/>
        </p:nvSpPr>
        <p:spPr>
          <a:xfrm>
            <a:off x="4133849" y="2133600"/>
            <a:ext cx="2971801" cy="371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+ 21,7 %</a:t>
            </a:r>
          </a:p>
        </p:txBody>
      </p:sp>
    </p:spTree>
    <p:extLst>
      <p:ext uri="{BB962C8B-B14F-4D97-AF65-F5344CB8AC3E}">
        <p14:creationId xmlns:p14="http://schemas.microsoft.com/office/powerpoint/2010/main" val="341503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AFBD5E-C1BE-88AB-E0B8-256B901C9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676281CA-A7A5-7DE6-625D-882670E8A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5420"/>
            <a:ext cx="11141364" cy="73353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Залученість здобувачів до опитування (магістр)</a:t>
            </a:r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B9065E3D-4E05-AA24-882D-551BC2439FFC}"/>
              </a:ext>
            </a:extLst>
          </p:cNvPr>
          <p:cNvSpPr txBox="1">
            <a:spLocks/>
          </p:cNvSpPr>
          <p:nvPr/>
        </p:nvSpPr>
        <p:spPr>
          <a:xfrm>
            <a:off x="5652912" y="1968853"/>
            <a:ext cx="5428415" cy="3375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400" b="1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2024/2025 </a:t>
            </a:r>
            <a:r>
              <a:rPr lang="uk-UA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2400" b="1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402 з 524 </a:t>
            </a:r>
            <a:r>
              <a:rPr lang="uk-U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(76,7%)</a:t>
            </a:r>
            <a:r>
              <a:rPr lang="uk-UA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211 з 299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(70,6%) 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денна форма навчання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uk-UA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191 з 228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(83,8%) 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заочна форма навчання.</a:t>
            </a:r>
            <a:endParaRPr lang="uk-UA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244FE27-F50F-31F3-BC53-0785FCA25EFB}"/>
              </a:ext>
            </a:extLst>
          </p:cNvPr>
          <p:cNvSpPr txBox="1">
            <a:spLocks/>
          </p:cNvSpPr>
          <p:nvPr/>
        </p:nvSpPr>
        <p:spPr>
          <a:xfrm>
            <a:off x="224497" y="1968853"/>
            <a:ext cx="5428415" cy="337537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400" b="1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2023/2024 </a:t>
            </a:r>
            <a:r>
              <a:rPr lang="uk-UA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2400" b="1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4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152 з 495 </a:t>
            </a:r>
            <a:r>
              <a:rPr lang="uk-U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(30,7%)</a:t>
            </a:r>
            <a:r>
              <a:rPr lang="uk-UA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113 з 333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(33,9%) 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денна форма навчання</a:t>
            </a: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uk-UA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39 з 162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(24,1%) 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заочна форма навчання.</a:t>
            </a:r>
            <a:endParaRPr lang="uk-UA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52FAF3-CC46-E466-4F12-E5A1AB82AB69}"/>
              </a:ext>
            </a:extLst>
          </p:cNvPr>
          <p:cNvSpPr txBox="1">
            <a:spLocks/>
          </p:cNvSpPr>
          <p:nvPr/>
        </p:nvSpPr>
        <p:spPr>
          <a:xfrm>
            <a:off x="4133849" y="2133600"/>
            <a:ext cx="2971801" cy="371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+ 46 %</a:t>
            </a:r>
          </a:p>
        </p:txBody>
      </p:sp>
    </p:spTree>
    <p:extLst>
      <p:ext uri="{BB962C8B-B14F-4D97-AF65-F5344CB8AC3E}">
        <p14:creationId xmlns:p14="http://schemas.microsoft.com/office/powerpoint/2010/main" val="3762383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A3EC3699-902A-48CE-A3D5-74EB6EFEC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9345" y="705970"/>
            <a:ext cx="9538543" cy="14811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uk-UA" altLang="ru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залученості здобувачів до опитування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uk-UA" altLang="ru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A75CF1F-64B4-02F5-CB66-0B07DD0421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8663494"/>
              </p:ext>
            </p:extLst>
          </p:nvPr>
        </p:nvGraphicFramePr>
        <p:xfrm>
          <a:off x="368755" y="1718582"/>
          <a:ext cx="13193484" cy="464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7028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A3EC3699-902A-48CE-A3D5-74EB6EFEC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070" y="424741"/>
            <a:ext cx="9538543" cy="6704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R="635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Рівень залученості здобувачів 4 курсу першого (бакалаврського) рівня вищої освіти денної та заочної форм навчання за факультетами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F27294EA-8D8C-B0A2-2F65-7FC0097E7B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3961270"/>
              </p:ext>
            </p:extLst>
          </p:nvPr>
        </p:nvGraphicFramePr>
        <p:xfrm>
          <a:off x="306820" y="1172148"/>
          <a:ext cx="11406909" cy="2561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Диаграмма 2">
            <a:extLst>
              <a:ext uri="{FF2B5EF4-FFF2-40B4-BE49-F238E27FC236}">
                <a16:creationId xmlns:a16="http://schemas.microsoft.com/office/drawing/2014/main" id="{8CCAE98D-14B3-ECA5-7CEC-7EF8820C05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4083470"/>
              </p:ext>
            </p:extLst>
          </p:nvPr>
        </p:nvGraphicFramePr>
        <p:xfrm>
          <a:off x="306820" y="4191866"/>
          <a:ext cx="11406909" cy="2561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7">
            <a:extLst>
              <a:ext uri="{FF2B5EF4-FFF2-40B4-BE49-F238E27FC236}">
                <a16:creationId xmlns:a16="http://schemas.microsoft.com/office/drawing/2014/main" id="{313E7898-9EE0-22E1-5BB1-DC6CDD9FC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8345" y="1133279"/>
            <a:ext cx="9538543" cy="3740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R="635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2023/2024 </a:t>
            </a:r>
            <a:r>
              <a:rPr lang="uk-UA" sz="18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1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u="sng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4680DEDA-563C-63D1-FC4D-7B49E7698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095" y="3871671"/>
            <a:ext cx="9538543" cy="3740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R="635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2024/2025 </a:t>
            </a:r>
            <a:r>
              <a:rPr lang="uk-UA" sz="18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1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u="sng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8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A3EC3699-902A-48CE-A3D5-74EB6EFEC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691" y="467845"/>
            <a:ext cx="9538543" cy="6704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R="635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івень залученості здобувачів 2 курсу другого (магістерського) рівня вищої освіти денної та заочної форм навчання за факультетами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171752C-F9E2-1EE3-8A4A-4DD94C0EE2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9642108"/>
              </p:ext>
            </p:extLst>
          </p:nvPr>
        </p:nvGraphicFramePr>
        <p:xfrm>
          <a:off x="498763" y="1320317"/>
          <a:ext cx="11194473" cy="230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7">
            <a:extLst>
              <a:ext uri="{FF2B5EF4-FFF2-40B4-BE49-F238E27FC236}">
                <a16:creationId xmlns:a16="http://schemas.microsoft.com/office/drawing/2014/main" id="{485A5617-17C1-0C5C-704E-9FF9654373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8345" y="1133279"/>
            <a:ext cx="9538543" cy="3740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R="635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2023/2024 </a:t>
            </a:r>
            <a:r>
              <a:rPr lang="uk-UA" sz="18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1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u="sng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F8161BDD-A1BC-F071-1F1B-21E0B2578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8344" y="3674473"/>
            <a:ext cx="9538543" cy="3740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R="635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1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2024/2025 </a:t>
            </a:r>
            <a:r>
              <a:rPr lang="uk-UA" sz="18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н.р</a:t>
            </a:r>
            <a:r>
              <a:rPr lang="uk-UA" sz="1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u="sng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6" name="Диаграмма 3">
            <a:extLst>
              <a:ext uri="{FF2B5EF4-FFF2-40B4-BE49-F238E27FC236}">
                <a16:creationId xmlns:a16="http://schemas.microsoft.com/office/drawing/2014/main" id="{FE660567-5CB6-17C9-F6A4-8C4B1B4A40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8752525"/>
              </p:ext>
            </p:extLst>
          </p:nvPr>
        </p:nvGraphicFramePr>
        <p:xfrm>
          <a:off x="393988" y="3861512"/>
          <a:ext cx="11194473" cy="2863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66701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A3EC3699-902A-48CE-A3D5-74EB6EFEC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536" y="467184"/>
            <a:ext cx="11780446" cy="8043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ts val="800"/>
              </a:spcAft>
              <a:buNone/>
              <a:tabLst>
                <a:tab pos="2363470" algn="l"/>
              </a:tabLst>
            </a:pPr>
            <a:r>
              <a:rPr lang="uk-UA" sz="1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Рівень задоволеності здобувачів вищої освіти денної та заочної форм навчання</a:t>
            </a:r>
            <a:endParaRPr lang="uk-UA" sz="18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  <a:buNone/>
              <a:tabLst>
                <a:tab pos="2363470" algn="l"/>
              </a:tabLst>
            </a:pPr>
            <a:r>
              <a:rPr lang="uk-UA" sz="1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організацією та змістовим наповненням  практик у 2024/2025 </a:t>
            </a:r>
            <a:r>
              <a:rPr lang="uk-UA" sz="1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18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8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F382AFFE-F6B2-B4B4-E9A8-CF05C29F5D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8411625"/>
              </p:ext>
            </p:extLst>
          </p:nvPr>
        </p:nvGraphicFramePr>
        <p:xfrm>
          <a:off x="170679" y="1736161"/>
          <a:ext cx="5974080" cy="4998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4AA9F46-6A57-4A82-51E9-20F864CBAF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8128152"/>
              </p:ext>
            </p:extLst>
          </p:nvPr>
        </p:nvGraphicFramePr>
        <p:xfrm>
          <a:off x="6044621" y="1662191"/>
          <a:ext cx="6326909" cy="4998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7">
            <a:extLst>
              <a:ext uri="{FF2B5EF4-FFF2-40B4-BE49-F238E27FC236}">
                <a16:creationId xmlns:a16="http://schemas.microsoft.com/office/drawing/2014/main" id="{5EE8E721-6D39-68D4-8E2C-1FD97CF74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618" y="1345477"/>
            <a:ext cx="3930073" cy="3906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  <a:buNone/>
              <a:tabLst>
                <a:tab pos="2363470" algn="l"/>
              </a:tabLs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Бакалавр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74EEB6-61DE-306C-914B-4C8DC19B2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3040" y="1453538"/>
            <a:ext cx="3930073" cy="3906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  <a:buNone/>
              <a:tabLst>
                <a:tab pos="2363470" algn="l"/>
              </a:tabLst>
            </a:pPr>
            <a:r>
              <a:rPr lang="uk-UA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Магістр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468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>
            <a:extLst>
              <a:ext uri="{FF2B5EF4-FFF2-40B4-BE49-F238E27FC236}">
                <a16:creationId xmlns:a16="http://schemas.microsoft.com/office/drawing/2014/main" id="{A3EC3699-902A-48CE-A3D5-74EB6EFEC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536" y="622843"/>
            <a:ext cx="1178044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Aft>
                <a:spcPts val="800"/>
              </a:spcAft>
              <a:buNone/>
              <a:tabLst>
                <a:tab pos="2363470" algn="l"/>
              </a:tabLst>
            </a:pPr>
            <a:r>
              <a:rPr lang="uk-UA" sz="1800" b="1" dirty="0">
                <a:solidFill>
                  <a:schemeClr val="accent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«Чи була у вас можливість самостійно обрати базу практики із запропонованого переліку?» </a:t>
            </a:r>
            <a:endParaRPr lang="uk-UA" sz="18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EE8E721-6D39-68D4-8E2C-1FD97CF74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455" y="1147985"/>
            <a:ext cx="3930073" cy="3906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  <a:buNone/>
              <a:tabLst>
                <a:tab pos="2363470" algn="l"/>
              </a:tabLs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Бакалавр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74EEB6-61DE-306C-914B-4C8DC19B2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9018" y="1147985"/>
            <a:ext cx="3930073" cy="39068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  <a:buNone/>
              <a:tabLst>
                <a:tab pos="2363470" algn="l"/>
              </a:tabLst>
            </a:pPr>
            <a:r>
              <a:rPr lang="uk-UA" sz="1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Магістр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8D081ED-A42D-DA09-5577-C8A358707E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2942741"/>
              </p:ext>
            </p:extLst>
          </p:nvPr>
        </p:nvGraphicFramePr>
        <p:xfrm>
          <a:off x="403476" y="1279527"/>
          <a:ext cx="5634876" cy="5321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88EDC726-ED0B-3CDF-A124-33D9C5E8F0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8120209"/>
              </p:ext>
            </p:extLst>
          </p:nvPr>
        </p:nvGraphicFramePr>
        <p:xfrm>
          <a:off x="6038352" y="807509"/>
          <a:ext cx="5996630" cy="5791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60065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4A6655-0CB0-B1FC-A40E-24D0ED804B5C}"/>
              </a:ext>
            </a:extLst>
          </p:cNvPr>
          <p:cNvSpPr txBox="1"/>
          <p:nvPr/>
        </p:nvSpPr>
        <p:spPr>
          <a:xfrm>
            <a:off x="244764" y="1115245"/>
            <a:ext cx="1147098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fontAlgn="base"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Багато можливостей застосовувати набуті знання на практиці.</a:t>
            </a:r>
          </a:p>
          <a:p>
            <a:pPr marL="342900" lvl="0" indent="-342900" algn="just" fontAlgn="base"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Відпрацювання </a:t>
            </a:r>
            <a:r>
              <a:rPr lang="uk-UA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методик</a:t>
            </a: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поглиблення в сферу своєї діяльності.</a:t>
            </a:r>
          </a:p>
          <a:p>
            <a:pPr marL="361950" lvl="0" indent="-361950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Набуття досвіду, розвиток професійних навичок, знайомство з робочими процесами, підвищення   впевненості.</a:t>
            </a:r>
          </a:p>
          <a:p>
            <a:pPr marL="342900" lvl="0" indent="-342900" algn="just" fontAlgn="base"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 проходити очно практику навіть за кордоном.</a:t>
            </a:r>
          </a:p>
          <a:p>
            <a:pPr marL="342900" lvl="0" indent="-342900" algn="just" fontAlgn="base"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 проходження практики в дистанційній формі.</a:t>
            </a:r>
          </a:p>
          <a:p>
            <a:pPr marL="342900" lvl="0" indent="-342900" fontAlgn="base">
              <a:buFontTx/>
              <a:buChar char="-"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покращила лідерські навички, комунікацію, планування та командну роботу.</a:t>
            </a:r>
          </a:p>
          <a:p>
            <a:pPr marL="342900" lvl="0" indent="-342900" fontAlgn="base">
              <a:buFontTx/>
              <a:buChar char="-"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Гнучкий графік виконання завдань. </a:t>
            </a:r>
          </a:p>
          <a:p>
            <a:pPr marL="361950" lvl="0" indent="-361950" fontAlgn="base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 Практика – це чудова можливість познайомитися з потенційними роботодавцями та розширити  коло професійних контактів.</a:t>
            </a:r>
          </a:p>
          <a:p>
            <a:pPr marL="342900" lvl="0" indent="-342900" algn="just" fontAlgn="base"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професійної самостійності. Можливість експериментувати та шукати саме те, що потрібно для кожного окремого випадку. </a:t>
            </a:r>
          </a:p>
          <a:p>
            <a:pPr marL="342900" indent="-342900" algn="just" fontAlgn="base">
              <a:buFont typeface="Times New Roman" panose="02020603050405020304" pitchFamily="18" charset="0"/>
              <a:buChar char="-"/>
            </a:pP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 у виборі теми, технологій, напрямку. Можливість обрати саме ті задачі, які розвивають професійні якості.</a:t>
            </a:r>
          </a:p>
          <a:p>
            <a:pPr marL="342900" lvl="0" indent="-342900" algn="just" fontAlgn="base">
              <a:buFont typeface="Times New Roman" panose="02020603050405020304" pitchFamily="18" charset="0"/>
              <a:buChar char="-"/>
            </a:pPr>
            <a:endParaRPr lang="uk-UA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37EE22-9F6C-6D64-A4E8-1928246946E4}"/>
              </a:ext>
            </a:extLst>
          </p:cNvPr>
          <p:cNvSpPr txBox="1"/>
          <p:nvPr/>
        </p:nvSpPr>
        <p:spPr>
          <a:xfrm>
            <a:off x="244764" y="512173"/>
            <a:ext cx="11055928" cy="54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base">
              <a:lnSpc>
                <a:spcPct val="115000"/>
              </a:lnSpc>
            </a:pPr>
            <a:r>
              <a:rPr lang="uk-UA" sz="2800" b="1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Позитивні сторони виробничої практики: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35A364-7DA2-4EA0-40CD-0BD69CC70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850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50900" algn="l"/>
              </a:tabLst>
            </a:pPr>
            <a:r>
              <a:rPr kumimoji="0" lang="uk-UA" alt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Багато можливостей застосовувати набуті знання на практиці</a:t>
            </a:r>
            <a:endParaRPr kumimoji="0" lang="uk-UA" alt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50900" algn="l"/>
              </a:tabLst>
            </a:pPr>
            <a:r>
              <a:rPr kumimoji="0" lang="uk-UA" alt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Відпрацювання методик та поглиблення в сферу своєї діяльності</a:t>
            </a: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9989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1285C"/>
      </a:dk1>
      <a:lt1>
        <a:srgbClr val="FFFFFF"/>
      </a:lt1>
      <a:dk2>
        <a:srgbClr val="003E75"/>
      </a:dk2>
      <a:lt2>
        <a:srgbClr val="F6E342"/>
      </a:lt2>
      <a:accent1>
        <a:srgbClr val="0058A8"/>
      </a:accent1>
      <a:accent2>
        <a:srgbClr val="3FA9F5"/>
      </a:accent2>
      <a:accent3>
        <a:srgbClr val="F6E342"/>
      </a:accent3>
      <a:accent4>
        <a:srgbClr val="75BDFF"/>
      </a:accent4>
      <a:accent5>
        <a:srgbClr val="6B6B6B"/>
      </a:accent5>
      <a:accent6>
        <a:srgbClr val="414141"/>
      </a:accent6>
      <a:hlink>
        <a:srgbClr val="FFFFFF"/>
      </a:hlink>
      <a:folHlink>
        <a:srgbClr val="FFFFFF"/>
      </a:folHlink>
    </a:clrScheme>
    <a:fontScheme name="KSU Ukraine">
      <a:majorFont>
        <a:latin typeface="Helvetica Bold"/>
        <a:ea typeface=""/>
        <a:cs typeface=""/>
      </a:majorFont>
      <a:minorFont>
        <a:latin typeface="Helvetic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3118</TotalTime>
  <Words>964</Words>
  <Application>Microsoft Office PowerPoint</Application>
  <PresentationFormat>Широкий екран</PresentationFormat>
  <Paragraphs>139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9" baseType="lpstr">
      <vt:lpstr>Aptos</vt:lpstr>
      <vt:lpstr>Arial</vt:lpstr>
      <vt:lpstr>Calibri</vt:lpstr>
      <vt:lpstr>Helvetica</vt:lpstr>
      <vt:lpstr>Helvetica Bold</vt:lpstr>
      <vt:lpstr>Times New Roman</vt:lpstr>
      <vt:lpstr>Тема Office</vt:lpstr>
      <vt:lpstr>Про результати опитування здобувачів  першого (бакалаврського) та другого (магістерського) рівнів вищої освіти  щодо якості організації та змістового наповнення практик  у 2024/2025 н.р. </vt:lpstr>
      <vt:lpstr>Залученість здобувачів до опитування (бакалавр)</vt:lpstr>
      <vt:lpstr>Залученість здобувачів до опитування (магістр)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Головна тема презентації на 2 строчки</dc:title>
  <dc:creator>Учетная запись Майкрософт</dc:creator>
  <cp:lastModifiedBy>Черкашина Тетяна Олександрівна</cp:lastModifiedBy>
  <cp:revision>109</cp:revision>
  <dcterms:created xsi:type="dcterms:W3CDTF">2022-07-21T13:42:41Z</dcterms:created>
  <dcterms:modified xsi:type="dcterms:W3CDTF">2025-08-21T10:25:26Z</dcterms:modified>
</cp:coreProperties>
</file>