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7" r:id="rId3"/>
    <p:sldId id="284" r:id="rId4"/>
    <p:sldId id="271" r:id="rId5"/>
    <p:sldId id="278" r:id="rId6"/>
    <p:sldId id="279" r:id="rId7"/>
    <p:sldId id="280" r:id="rId8"/>
    <p:sldId id="281" r:id="rId9"/>
    <p:sldId id="272" r:id="rId10"/>
    <p:sldId id="283" r:id="rId11"/>
    <p:sldId id="282" r:id="rId12"/>
    <p:sldId id="27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77"/>
            <p14:sldId id="284"/>
            <p14:sldId id="271"/>
            <p14:sldId id="278"/>
            <p14:sldId id="279"/>
            <p14:sldId id="280"/>
            <p14:sldId id="281"/>
            <p14:sldId id="272"/>
            <p14:sldId id="283"/>
            <p14:sldId id="282"/>
            <p14:sldId id="270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5097" autoAdjust="0"/>
  </p:normalViewPr>
  <p:slideViewPr>
    <p:cSldViewPr snapToGrid="0">
      <p:cViewPr varScale="1">
        <p:scale>
          <a:sx n="70" d="100"/>
          <a:sy n="7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7493195883665E-2"/>
          <c:y val="3.4842957455134771E-2"/>
          <c:w val="0.85136465849354126"/>
          <c:h val="0.771392748029935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748801455337487E-2"/>
                  <c:y val="7.8525643502853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0-4CDC-A85A-B891F229F893}"/>
                </c:ext>
              </c:extLst>
            </c:dLbl>
            <c:dLbl>
              <c:idx val="1"/>
              <c:layout>
                <c:manualLayout>
                  <c:x val="-2.1449811030806454E-2"/>
                  <c:y val="-6.4503096750173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70-4CDC-A85A-B891F229F893}"/>
                </c:ext>
              </c:extLst>
            </c:dLbl>
            <c:dLbl>
              <c:idx val="2"/>
              <c:layout>
                <c:manualLayout>
                  <c:x val="-3.2266214436136795E-2"/>
                  <c:y val="-5.6089745359180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70-4CDC-A85A-B891F229F893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2021/2022 н.р.</c:v>
                </c:pt>
                <c:pt idx="1">
                  <c:v>2022/2023 н.р.</c:v>
                </c:pt>
                <c:pt idx="2">
                  <c:v>2023/2024 н.р.</c:v>
                </c:pt>
                <c:pt idx="3">
                  <c:v>2024/2025 н.р.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0.5323</c:v>
                </c:pt>
                <c:pt idx="1">
                  <c:v>0.42</c:v>
                </c:pt>
                <c:pt idx="2" formatCode="0.00%">
                  <c:v>0.443</c:v>
                </c:pt>
                <c:pt idx="3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70-4CDC-A85A-B891F229F8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магістри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3427076775870319E-2"/>
                  <c:y val="-4.2067309019385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0-4CDC-A85A-B891F229F893}"/>
                </c:ext>
              </c:extLst>
            </c:dLbl>
            <c:dLbl>
              <c:idx val="1"/>
              <c:layout>
                <c:manualLayout>
                  <c:x val="-2.6461902737468745E-2"/>
                  <c:y val="7.5721156234894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0-4CDC-A85A-B891F229F893}"/>
                </c:ext>
              </c:extLst>
            </c:dLbl>
            <c:dLbl>
              <c:idx val="2"/>
              <c:layout>
                <c:manualLayout>
                  <c:x val="-2.9944489756669457E-2"/>
                  <c:y val="6.7307694431017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70-4CDC-A85A-B891F229F893}"/>
                </c:ext>
              </c:extLst>
            </c:dLbl>
            <c:spPr>
              <a:solidFill>
                <a:schemeClr val="accent2"/>
              </a:solidFill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2021/2022 н.р.</c:v>
                </c:pt>
                <c:pt idx="1">
                  <c:v>2022/2023 н.р.</c:v>
                </c:pt>
                <c:pt idx="2">
                  <c:v>2023/2024 н.р.</c:v>
                </c:pt>
                <c:pt idx="3">
                  <c:v>2024/2025 н.р.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0.55200000000000005</c:v>
                </c:pt>
                <c:pt idx="1">
                  <c:v>0.36399999999999999</c:v>
                </c:pt>
                <c:pt idx="2">
                  <c:v>0.307</c:v>
                </c:pt>
                <c:pt idx="3">
                  <c:v>0.76700000000000002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70-4CDC-A85A-B891F229F8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2021/2022 н.р.</c:v>
                </c:pt>
                <c:pt idx="1">
                  <c:v>2022/2023 н.р.</c:v>
                </c:pt>
                <c:pt idx="2">
                  <c:v>2023/2024 н.р.</c:v>
                </c:pt>
                <c:pt idx="3">
                  <c:v>2024/2025 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70-4CDC-A85A-B891F229F8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51089824"/>
        <c:axId val="1351087904"/>
      </c:lineChart>
      <c:catAx>
        <c:axId val="13510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351087904"/>
        <c:crosses val="autoZero"/>
        <c:auto val="1"/>
        <c:lblAlgn val="ctr"/>
        <c:lblOffset val="100"/>
        <c:noMultiLvlLbl val="0"/>
      </c:catAx>
      <c:valAx>
        <c:axId val="135108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3510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76290364243440167"/>
          <c:y val="0.36860340962166199"/>
          <c:w val="0.14355033136054132"/>
          <c:h val="0.41264670466991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23129277957897E-2"/>
          <c:y val="2.7845612190683811E-2"/>
          <c:w val="0.88773656826465597"/>
          <c:h val="0.67933264374692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 форма навчання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4297385620915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D2-4E87-B07C-5BDC0C156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ФФВС</c:v>
                </c:pt>
                <c:pt idx="2">
                  <c:v>ФБГЕ</c:v>
                </c:pt>
                <c:pt idx="3">
                  <c:v>ФУІФЖ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  <c:pt idx="7">
                  <c:v>МФ</c:v>
                </c:pt>
                <c:pt idx="8">
                  <c:v>ФКНФМ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0.82899999999999996</c:v>
                </c:pt>
                <c:pt idx="1">
                  <c:v>0.72299999999999998</c:v>
                </c:pt>
                <c:pt idx="2">
                  <c:v>0.61539999999999995</c:v>
                </c:pt>
                <c:pt idx="3">
                  <c:v>0.56100000000000005</c:v>
                </c:pt>
                <c:pt idx="4">
                  <c:v>0.49409999999999998</c:v>
                </c:pt>
                <c:pt idx="5">
                  <c:v>0.45400000000000001</c:v>
                </c:pt>
                <c:pt idx="6">
                  <c:v>0.42899999999999999</c:v>
                </c:pt>
                <c:pt idx="7">
                  <c:v>0.3</c:v>
                </c:pt>
                <c:pt idx="8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2-4E87-B07C-5BDC0C156E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 форма навчання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201413427561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2-4E87-B07C-5BDC0C156E37}"/>
                </c:ext>
              </c:extLst>
            </c:dLbl>
            <c:dLbl>
              <c:idx val="1"/>
              <c:layout>
                <c:manualLayout>
                  <c:x val="1.6489988221436984E-2"/>
                  <c:y val="1.133144475920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D2-4E87-B07C-5BDC0C156E37}"/>
                </c:ext>
              </c:extLst>
            </c:dLbl>
            <c:dLbl>
              <c:idx val="2"/>
              <c:layout>
                <c:manualLayout>
                  <c:x val="1.4134275618374558E-2"/>
                  <c:y val="3.7771482530688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D2-4E87-B07C-5BDC0C156E37}"/>
                </c:ext>
              </c:extLst>
            </c:dLbl>
            <c:dLbl>
              <c:idx val="3"/>
              <c:layout>
                <c:manualLayout>
                  <c:x val="1.884570082449941E-2"/>
                  <c:y val="3.7771482530688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D2-4E87-B07C-5BDC0C156E37}"/>
                </c:ext>
              </c:extLst>
            </c:dLbl>
            <c:dLbl>
              <c:idx val="4"/>
              <c:layout>
                <c:manualLayout>
                  <c:x val="1.1778563015312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D2-4E87-B07C-5BDC0C156E37}"/>
                </c:ext>
              </c:extLst>
            </c:dLbl>
            <c:dLbl>
              <c:idx val="5"/>
              <c:layout>
                <c:manualLayout>
                  <c:x val="1.4134275618374558E-2"/>
                  <c:y val="-3.777148253069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D2-4E87-B07C-5BDC0C156E37}"/>
                </c:ext>
              </c:extLst>
            </c:dLbl>
            <c:dLbl>
              <c:idx val="6"/>
              <c:layout>
                <c:manualLayout>
                  <c:x val="2.6389210539858987E-2"/>
                  <c:y val="-5.0840603293257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D2-4E87-B07C-5BDC0C156E37}"/>
                </c:ext>
              </c:extLst>
            </c:dLbl>
            <c:dLbl>
              <c:idx val="7"/>
              <c:layout>
                <c:manualLayout>
                  <c:x val="1.648998822143681E-2"/>
                  <c:y val="-3.7771482530689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D2-4E87-B07C-5BDC0C156E37}"/>
                </c:ext>
              </c:extLst>
            </c:dLbl>
            <c:dLbl>
              <c:idx val="8"/>
              <c:layout>
                <c:manualLayout>
                  <c:x val="2.6389210539858987E-2"/>
                  <c:y val="6.7012018234562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D2-4E87-B07C-5BDC0C156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ФФВС</c:v>
                </c:pt>
                <c:pt idx="2">
                  <c:v>ФБГЕ</c:v>
                </c:pt>
                <c:pt idx="3">
                  <c:v>ФУІФЖ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  <c:pt idx="7">
                  <c:v>МФ</c:v>
                </c:pt>
                <c:pt idx="8">
                  <c:v>ФКНФМ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0.2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3.0300000000000001E-2</c:v>
                </c:pt>
                <c:pt idx="5">
                  <c:v>0.13600000000000001</c:v>
                </c:pt>
                <c:pt idx="6">
                  <c:v>0.33800000000000002</c:v>
                </c:pt>
                <c:pt idx="8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D2-4E87-B07C-5BDC0C156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22688"/>
        <c:axId val="239823672"/>
      </c:barChart>
      <c:catAx>
        <c:axId val="2398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39823672"/>
        <c:crosses val="autoZero"/>
        <c:auto val="1"/>
        <c:lblAlgn val="ctr"/>
        <c:lblOffset val="100"/>
        <c:noMultiLvlLbl val="0"/>
      </c:catAx>
      <c:valAx>
        <c:axId val="2398236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39822688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193107966408781"/>
          <c:y val="0.85152645393010085"/>
          <c:w val="0.64737826873169579"/>
          <c:h val="0.12930653405166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23129277957897E-2"/>
          <c:y val="2.7845612190683811E-2"/>
          <c:w val="0.88773656826465597"/>
          <c:h val="0.67933264374692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 форма навчання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2712565691548E-2"/>
                  <c:y val="1.983322134851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1D-4921-B304-2FF07D3DCF0A}"/>
                </c:ext>
              </c:extLst>
            </c:dLbl>
            <c:dLbl>
              <c:idx val="1"/>
              <c:layout>
                <c:manualLayout>
                  <c:x val="8.906882662077828E-3"/>
                  <c:y val="2.479152668563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DF-47B9-A7A4-D7FD8FAC8796}"/>
                </c:ext>
              </c:extLst>
            </c:dLbl>
            <c:dLbl>
              <c:idx val="5"/>
              <c:layout>
                <c:manualLayout>
                  <c:x val="1.4297385620915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473684325876618E-2"/>
                  <c:y val="4.9583053371276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DF-47B9-A7A4-D7FD8FAC8796}"/>
                </c:ext>
              </c:extLst>
            </c:dLbl>
            <c:dLbl>
              <c:idx val="7"/>
              <c:layout>
                <c:manualLayout>
                  <c:x val="-1.4473684325876536E-2"/>
                  <c:y val="-1.48749160113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F-47B9-A7A4-D7FD8FAC8796}"/>
                </c:ext>
              </c:extLst>
            </c:dLbl>
            <c:dLbl>
              <c:idx val="8"/>
              <c:layout>
                <c:manualLayout>
                  <c:x val="-8.90688266207786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1D-4921-B304-2FF07D3DC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ФКМ</c:v>
                </c:pt>
                <c:pt idx="2">
                  <c:v>МФ</c:v>
                </c:pt>
                <c:pt idx="3">
                  <c:v>ФУІФЖ</c:v>
                </c:pt>
                <c:pt idx="4">
                  <c:v>ФКНФМ</c:v>
                </c:pt>
                <c:pt idx="5">
                  <c:v>ФПІС</c:v>
                </c:pt>
                <c:pt idx="6">
                  <c:v>ФБГЕ</c:v>
                </c:pt>
                <c:pt idx="7">
                  <c:v>ФБІП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0.95799999999999996</c:v>
                </c:pt>
                <c:pt idx="1">
                  <c:v>0.89300000000000002</c:v>
                </c:pt>
                <c:pt idx="2">
                  <c:v>0.85</c:v>
                </c:pt>
                <c:pt idx="3">
                  <c:v>0.71399999999999997</c:v>
                </c:pt>
                <c:pt idx="4">
                  <c:v>0.7</c:v>
                </c:pt>
                <c:pt idx="5">
                  <c:v>0.6</c:v>
                </c:pt>
                <c:pt idx="6">
                  <c:v>0.51200000000000001</c:v>
                </c:pt>
                <c:pt idx="7">
                  <c:v>0.33300000000000002</c:v>
                </c:pt>
                <c:pt idx="8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F-47B9-A7A4-D7FD8FAC8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 форма навчання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67206655194671E-2"/>
                  <c:y val="1.983322134851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F-47B9-A7A4-D7FD8FAC8796}"/>
                </c:ext>
              </c:extLst>
            </c:dLbl>
            <c:dLbl>
              <c:idx val="1"/>
              <c:layout>
                <c:manualLayout>
                  <c:x val="1.63689392104380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DF-47B9-A7A4-D7FD8FAC8796}"/>
                </c:ext>
              </c:extLst>
            </c:dLbl>
            <c:dLbl>
              <c:idx val="3"/>
              <c:layout>
                <c:manualLayout>
                  <c:x val="2.1201413427561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DF-47B9-A7A4-D7FD8FAC8796}"/>
                </c:ext>
              </c:extLst>
            </c:dLbl>
            <c:dLbl>
              <c:idx val="4"/>
              <c:layout>
                <c:manualLayout>
                  <c:x val="1.558704465863627E-2"/>
                  <c:y val="-4.54506072077107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DF-47B9-A7A4-D7FD8FAC8796}"/>
                </c:ext>
              </c:extLst>
            </c:dLbl>
            <c:dLbl>
              <c:idx val="5"/>
              <c:layout>
                <c:manualLayout>
                  <c:x val="1.648998822143681E-2"/>
                  <c:y val="-3.7771482530689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DF-47B9-A7A4-D7FD8FAC8796}"/>
                </c:ext>
              </c:extLst>
            </c:dLbl>
            <c:dLbl>
              <c:idx val="7"/>
              <c:layout>
                <c:manualLayout>
                  <c:x val="1.1052161457586801E-2"/>
                  <c:y val="-6.1393190099474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DF-47B9-A7A4-D7FD8FAC8796}"/>
                </c:ext>
              </c:extLst>
            </c:dLbl>
            <c:dLbl>
              <c:idx val="8"/>
              <c:layout>
                <c:manualLayout>
                  <c:x val="2.44939273207139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DF-47B9-A7A4-D7FD8FAC8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ФКМ</c:v>
                </c:pt>
                <c:pt idx="2">
                  <c:v>МФ</c:v>
                </c:pt>
                <c:pt idx="3">
                  <c:v>ФУІФЖ</c:v>
                </c:pt>
                <c:pt idx="4">
                  <c:v>ФКНФМ</c:v>
                </c:pt>
                <c:pt idx="5">
                  <c:v>ФПІС</c:v>
                </c:pt>
                <c:pt idx="6">
                  <c:v>ФБГЕ</c:v>
                </c:pt>
                <c:pt idx="7">
                  <c:v>ФБІП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0.90100000000000002</c:v>
                </c:pt>
                <c:pt idx="3">
                  <c:v>0.27500000000000002</c:v>
                </c:pt>
                <c:pt idx="4">
                  <c:v>0.5</c:v>
                </c:pt>
                <c:pt idx="5">
                  <c:v>8.3000000000000004E-2</c:v>
                </c:pt>
                <c:pt idx="6">
                  <c:v>0.66700000000000004</c:v>
                </c:pt>
                <c:pt idx="7">
                  <c:v>0.71399999999999997</c:v>
                </c:pt>
                <c:pt idx="8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BDF-47B9-A7A4-D7FD8FAC8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22688"/>
        <c:axId val="239823672"/>
      </c:barChart>
      <c:catAx>
        <c:axId val="2398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39823672"/>
        <c:crosses val="autoZero"/>
        <c:auto val="1"/>
        <c:lblAlgn val="ctr"/>
        <c:lblOffset val="100"/>
        <c:noMultiLvlLbl val="0"/>
      </c:catAx>
      <c:valAx>
        <c:axId val="2398236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39822688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193107966408781"/>
          <c:y val="0.85152645393010085"/>
          <c:w val="0.64737826873169579"/>
          <c:h val="0.12930653405166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31248007737128E-2"/>
          <c:y val="3.6683501767391123E-2"/>
          <c:w val="0.93398217820866292"/>
          <c:h val="0.6729289043534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 форма навчання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5.2201652824226119E-3"/>
                  <c:y val="-2.7075548896791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4-4539-9FBD-52046ABAE139}"/>
                </c:ext>
              </c:extLst>
            </c:dLbl>
            <c:dLbl>
              <c:idx val="6"/>
              <c:layout>
                <c:manualLayout>
                  <c:x val="-2.9387038627132166E-2"/>
                  <c:y val="1.9841269841269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4-4539-9FBD-52046ABAE139}"/>
                </c:ext>
              </c:extLst>
            </c:dLbl>
            <c:dLbl>
              <c:idx val="8"/>
              <c:layout>
                <c:manualLayout>
                  <c:x val="-1.3798045687466497E-2"/>
                  <c:y val="1.5802030120880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04-4539-9FBD-52046ABAE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Microsoft Sans Serif" panose="020B0604020202020204" pitchFamily="34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ФФВС</c:v>
                </c:pt>
                <c:pt idx="2">
                  <c:v>ФБІП</c:v>
                </c:pt>
                <c:pt idx="3">
                  <c:v>ФКНФМ</c:v>
                </c:pt>
                <c:pt idx="4">
                  <c:v>ФКМ</c:v>
                </c:pt>
                <c:pt idx="5">
                  <c:v>ФУІФЖ</c:v>
                </c:pt>
                <c:pt idx="6">
                  <c:v>ФПІС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0.69699999999999995</c:v>
                </c:pt>
                <c:pt idx="1">
                  <c:v>0.51500000000000001</c:v>
                </c:pt>
                <c:pt idx="2">
                  <c:v>0.42899999999999999</c:v>
                </c:pt>
                <c:pt idx="3">
                  <c:v>0.41399999999999998</c:v>
                </c:pt>
                <c:pt idx="4">
                  <c:v>0.33300000000000002</c:v>
                </c:pt>
                <c:pt idx="5">
                  <c:v>0.25900000000000001</c:v>
                </c:pt>
                <c:pt idx="6">
                  <c:v>0.14299999999999999</c:v>
                </c:pt>
                <c:pt idx="7">
                  <c:v>9.0999999999999998E-2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04-4539-9FBD-52046ABAE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 форма навчання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6200512945449167E-2"/>
                  <c:y val="-6.3211881080885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04-4539-9FBD-52046ABAE139}"/>
                </c:ext>
              </c:extLst>
            </c:dLbl>
            <c:dLbl>
              <c:idx val="4"/>
              <c:layout>
                <c:manualLayout>
                  <c:x val="1.8101286290333619E-2"/>
                  <c:y val="1.8085276810050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04-4539-9FBD-52046ABAE139}"/>
                </c:ext>
              </c:extLst>
            </c:dLbl>
            <c:dLbl>
              <c:idx val="5"/>
              <c:layout>
                <c:manualLayout>
                  <c:x val="3.7480075011499227E-2"/>
                  <c:y val="1.7558605149310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04-4539-9FBD-52046ABAE139}"/>
                </c:ext>
              </c:extLst>
            </c:dLbl>
            <c:dLbl>
              <c:idx val="6"/>
              <c:layout>
                <c:manualLayout>
                  <c:x val="2.35865745900090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04-4539-9FBD-52046ABAE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ФФВС</c:v>
                </c:pt>
                <c:pt idx="2">
                  <c:v>ФБІП</c:v>
                </c:pt>
                <c:pt idx="3">
                  <c:v>ФКНФМ</c:v>
                </c:pt>
                <c:pt idx="4">
                  <c:v>ФКМ</c:v>
                </c:pt>
                <c:pt idx="5">
                  <c:v>ФУІФЖ</c:v>
                </c:pt>
                <c:pt idx="6">
                  <c:v>ФПІС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2" formatCode="0.00%">
                  <c:v>5.2999999999999999E-2</c:v>
                </c:pt>
                <c:pt idx="4" formatCode="0.00%">
                  <c:v>0.23499999999999999</c:v>
                </c:pt>
                <c:pt idx="5" formatCode="0.00%">
                  <c:v>0.3</c:v>
                </c:pt>
                <c:pt idx="6" formatCode="0.00%">
                  <c:v>0.20799999999999999</c:v>
                </c:pt>
                <c:pt idx="8" formatCode="0.00%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04-4539-9FBD-52046ABAE1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ФФВС</c:v>
                </c:pt>
                <c:pt idx="2">
                  <c:v>ФБІП</c:v>
                </c:pt>
                <c:pt idx="3">
                  <c:v>ФКНФМ</c:v>
                </c:pt>
                <c:pt idx="4">
                  <c:v>ФКМ</c:v>
                </c:pt>
                <c:pt idx="5">
                  <c:v>ФУІФЖ</c:v>
                </c:pt>
                <c:pt idx="6">
                  <c:v>ФПІС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9-6E04-4539-9FBD-52046ABAE1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022911"/>
        <c:axId val="660002751"/>
      </c:barChart>
      <c:catAx>
        <c:axId val="66002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60002751"/>
        <c:crosses val="autoZero"/>
        <c:auto val="1"/>
        <c:lblAlgn val="ctr"/>
        <c:lblOffset val="100"/>
        <c:noMultiLvlLbl val="0"/>
      </c:catAx>
      <c:valAx>
        <c:axId val="66000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6002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531891827807322"/>
          <c:y val="0.86020129725566652"/>
          <c:w val="0.66968029118824435"/>
          <c:h val="0.12547082678989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31248007737128E-2"/>
          <c:y val="3.6683501767391123E-2"/>
          <c:w val="0.93398217820866292"/>
          <c:h val="0.6729289043534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 форма навчання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798714120251093E-17"/>
                  <c:y val="-3.1049858948419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B5-4C1D-B370-B90404C2BC1B}"/>
                </c:ext>
              </c:extLst>
            </c:dLbl>
            <c:dLbl>
              <c:idx val="3"/>
              <c:layout>
                <c:manualLayout>
                  <c:x val="0"/>
                  <c:y val="1.3307082406465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B5-4C1D-B370-B90404C2BC1B}"/>
                </c:ext>
              </c:extLst>
            </c:dLbl>
            <c:dLbl>
              <c:idx val="4"/>
              <c:layout>
                <c:manualLayout>
                  <c:x val="1.47483494756742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B5-4C1D-B370-B90404C2BC1B}"/>
                </c:ext>
              </c:extLst>
            </c:dLbl>
            <c:dLbl>
              <c:idx val="5"/>
              <c:layout>
                <c:manualLayout>
                  <c:x val="-1.8834026398562933E-2"/>
                  <c:y val="-1.37684644500071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B5-4C1D-B370-B90404C2BC1B}"/>
                </c:ext>
              </c:extLst>
            </c:dLbl>
            <c:dLbl>
              <c:idx val="6"/>
              <c:layout>
                <c:manualLayout>
                  <c:x val="-1.3504164063819709E-2"/>
                  <c:y val="6.53409180210377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B5-4C1D-B370-B90404C2BC1B}"/>
                </c:ext>
              </c:extLst>
            </c:dLbl>
            <c:dLbl>
              <c:idx val="7"/>
              <c:layout>
                <c:manualLayout>
                  <c:x val="-7.94141894844000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B5-4C1D-B370-B90404C2BC1B}"/>
                </c:ext>
              </c:extLst>
            </c:dLbl>
            <c:dLbl>
              <c:idx val="8"/>
              <c:layout>
                <c:manualLayout>
                  <c:x val="-2.4008454886621282E-2"/>
                  <c:y val="-1.17269973459181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B5-4C1D-B370-B90404C2B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Microsoft Sans Serif" panose="020B0604020202020204" pitchFamily="34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ФФВС</c:v>
                </c:pt>
                <c:pt idx="2">
                  <c:v>ФБІП</c:v>
                </c:pt>
                <c:pt idx="3">
                  <c:v>ФКНФМ</c:v>
                </c:pt>
                <c:pt idx="4">
                  <c:v>ФКМ</c:v>
                </c:pt>
                <c:pt idx="5">
                  <c:v>ФУІФЖ</c:v>
                </c:pt>
                <c:pt idx="6">
                  <c:v>ФПІС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0.87</c:v>
                </c:pt>
                <c:pt idx="1">
                  <c:v>0.68799999999999994</c:v>
                </c:pt>
                <c:pt idx="2">
                  <c:v>0.745</c:v>
                </c:pt>
                <c:pt idx="3">
                  <c:v>0.48599999999999999</c:v>
                </c:pt>
                <c:pt idx="4">
                  <c:v>0.92600000000000005</c:v>
                </c:pt>
                <c:pt idx="5">
                  <c:v>0.52900000000000003</c:v>
                </c:pt>
                <c:pt idx="6">
                  <c:v>0.53800000000000003</c:v>
                </c:pt>
                <c:pt idx="7">
                  <c:v>0.61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5-4C1D-B370-B90404C2BC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 форма навчання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138610544685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B5-4C1D-B370-B90404C2BC1B}"/>
                </c:ext>
              </c:extLst>
            </c:dLbl>
            <c:dLbl>
              <c:idx val="2"/>
              <c:layout>
                <c:manualLayout>
                  <c:x val="1.6200512945449167E-2"/>
                  <c:y val="-6.3211881080885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B5-4C1D-B370-B90404C2BC1B}"/>
                </c:ext>
              </c:extLst>
            </c:dLbl>
            <c:dLbl>
              <c:idx val="4"/>
              <c:layout>
                <c:manualLayout>
                  <c:x val="1.8101286290333619E-2"/>
                  <c:y val="1.8085276810050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5-4C1D-B370-B90404C2BC1B}"/>
                </c:ext>
              </c:extLst>
            </c:dLbl>
            <c:dLbl>
              <c:idx val="5"/>
              <c:layout>
                <c:manualLayout>
                  <c:x val="3.7480075011499227E-2"/>
                  <c:y val="1.7558605149310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B5-4C1D-B370-B90404C2BC1B}"/>
                </c:ext>
              </c:extLst>
            </c:dLbl>
            <c:dLbl>
              <c:idx val="6"/>
              <c:layout>
                <c:manualLayout>
                  <c:x val="2.35865745900090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B5-4C1D-B370-B90404C2BC1B}"/>
                </c:ext>
              </c:extLst>
            </c:dLbl>
            <c:dLbl>
              <c:idx val="7"/>
              <c:layout>
                <c:manualLayout>
                  <c:x val="1.8151814739291436E-2"/>
                  <c:y val="1.3307082406465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B5-4C1D-B370-B90404C2BC1B}"/>
                </c:ext>
              </c:extLst>
            </c:dLbl>
            <c:dLbl>
              <c:idx val="8"/>
              <c:layout>
                <c:manualLayout>
                  <c:x val="1.588283789688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B5-4C1D-B370-B90404C2B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ФФВС</c:v>
                </c:pt>
                <c:pt idx="2">
                  <c:v>ФБІП</c:v>
                </c:pt>
                <c:pt idx="3">
                  <c:v>ФКНФМ</c:v>
                </c:pt>
                <c:pt idx="4">
                  <c:v>ФКМ</c:v>
                </c:pt>
                <c:pt idx="5">
                  <c:v>ФУІФЖ</c:v>
                </c:pt>
                <c:pt idx="6">
                  <c:v>ФПІС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 formatCode="0.00%">
                  <c:v>0.66700000000000004</c:v>
                </c:pt>
                <c:pt idx="2" formatCode="0.00%">
                  <c:v>0.54500000000000004</c:v>
                </c:pt>
                <c:pt idx="3" formatCode="0.00%">
                  <c:v>0.83299999999999996</c:v>
                </c:pt>
                <c:pt idx="5" formatCode="0.00%">
                  <c:v>0.83299999999999996</c:v>
                </c:pt>
                <c:pt idx="6" formatCode="0.00%">
                  <c:v>0.81899999999999995</c:v>
                </c:pt>
                <c:pt idx="7" formatCode="0%">
                  <c:v>0.5</c:v>
                </c:pt>
                <c:pt idx="8" formatCode="0.00%">
                  <c:v>0.97299999999999998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B5-4C1D-B370-B90404C2BC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022911"/>
        <c:axId val="660002751"/>
      </c:barChart>
      <c:catAx>
        <c:axId val="66002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60002751"/>
        <c:crosses val="autoZero"/>
        <c:auto val="1"/>
        <c:lblAlgn val="ctr"/>
        <c:lblOffset val="100"/>
        <c:noMultiLvlLbl val="0"/>
      </c:catAx>
      <c:valAx>
        <c:axId val="66000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6002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31891827807322"/>
          <c:y val="0.86020129725566652"/>
          <c:w val="0.66968029118824435"/>
          <c:h val="0.12547082678989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9230810434413E-2"/>
          <c:y val="8.2938218390804591E-2"/>
          <c:w val="0.91367641544806899"/>
          <c:h val="0.5844971830029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Середня оцінка</c:v>
                </c:pt>
              </c:strCache>
            </c:strRef>
          </c:tx>
          <c:spPr>
            <a:solidFill>
              <a:schemeClr val="accent3"/>
            </a:solidFill>
            <a:ln w="762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ФПІС</c:v>
                </c:pt>
                <c:pt idx="2">
                  <c:v>МФ</c:v>
                </c:pt>
                <c:pt idx="3">
                  <c:v>ФБГЕ</c:v>
                </c:pt>
                <c:pt idx="4">
                  <c:v>ФУІФЖ</c:v>
                </c:pt>
                <c:pt idx="5">
                  <c:v>ФКНФМ</c:v>
                </c:pt>
                <c:pt idx="6">
                  <c:v>ПФ</c:v>
                </c:pt>
                <c:pt idx="7">
                  <c:v>ФБІП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4.8</c:v>
                </c:pt>
                <c:pt idx="1">
                  <c:v>4.7</c:v>
                </c:pt>
                <c:pt idx="2">
                  <c:v>4.8</c:v>
                </c:pt>
                <c:pt idx="3">
                  <c:v>4.7</c:v>
                </c:pt>
                <c:pt idx="4">
                  <c:v>4.8</c:v>
                </c:pt>
                <c:pt idx="5">
                  <c:v>4.7</c:v>
                </c:pt>
                <c:pt idx="6">
                  <c:v>4.8</c:v>
                </c:pt>
                <c:pt idx="7">
                  <c:v>4.7</c:v>
                </c:pt>
                <c:pt idx="8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7-4084-BA0D-A046352D4A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407375"/>
        <c:axId val="1149416015"/>
      </c:barChart>
      <c:catAx>
        <c:axId val="114940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9416015"/>
        <c:crosses val="autoZero"/>
        <c:auto val="1"/>
        <c:lblAlgn val="ctr"/>
        <c:lblOffset val="100"/>
        <c:noMultiLvlLbl val="0"/>
      </c:catAx>
      <c:valAx>
        <c:axId val="1149416015"/>
        <c:scaling>
          <c:orientation val="minMax"/>
          <c:max val="5"/>
          <c:min val="4.59999999999999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9407375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715430660453159"/>
          <c:y val="0.87933183379461421"/>
          <c:w val="0.24569138679093686"/>
          <c:h val="0.1034940904952083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65893846602502E-2"/>
          <c:y val="9.4105971128608912E-2"/>
          <c:w val="0.9087711431904345"/>
          <c:h val="0.61368410979877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Середня оцінка</c:v>
                </c:pt>
              </c:strCache>
            </c:strRef>
          </c:tx>
          <c:spPr>
            <a:solidFill>
              <a:schemeClr val="accent1"/>
            </a:solidFill>
            <a:ln w="762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ФПІС</c:v>
                </c:pt>
                <c:pt idx="2">
                  <c:v>ФУІФЖ</c:v>
                </c:pt>
                <c:pt idx="3">
                  <c:v>МФ</c:v>
                </c:pt>
                <c:pt idx="4">
                  <c:v>ФБГЕ</c:v>
                </c:pt>
                <c:pt idx="5">
                  <c:v>ПФ</c:v>
                </c:pt>
                <c:pt idx="6">
                  <c:v>ФБІП</c:v>
                </c:pt>
                <c:pt idx="7">
                  <c:v>ФФВС</c:v>
                </c:pt>
                <c:pt idx="8">
                  <c:v>ФКНФМ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4.9000000000000004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4.8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4.9000000000000004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B-482D-9EEF-A9BA7DA5EF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9937359"/>
        <c:axId val="659913839"/>
      </c:barChart>
      <c:catAx>
        <c:axId val="65993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59913839"/>
        <c:crosses val="autoZero"/>
        <c:auto val="1"/>
        <c:lblAlgn val="ctr"/>
        <c:lblOffset val="100"/>
        <c:noMultiLvlLbl val="0"/>
      </c:catAx>
      <c:valAx>
        <c:axId val="659913839"/>
        <c:scaling>
          <c:orientation val="minMax"/>
          <c:max val="5"/>
          <c:min val="4.59999999999999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59937359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4C4A0C66-18DA-4577-B277-5629FD824A90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4D-4246-9937-81ABA1037DD4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ФПІС</c:v>
                </c:pt>
                <c:pt idx="1">
                  <c:v>ПФ</c:v>
                </c:pt>
                <c:pt idx="2">
                  <c:v>ФУІФЖ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ФБГЕ</c:v>
                </c:pt>
                <c:pt idx="7">
                  <c:v>МФ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0.73899999999999999</c:v>
                </c:pt>
                <c:pt idx="1">
                  <c:v>0.53700000000000003</c:v>
                </c:pt>
                <c:pt idx="2">
                  <c:v>0.92300000000000004</c:v>
                </c:pt>
                <c:pt idx="3">
                  <c:v>0.92</c:v>
                </c:pt>
                <c:pt idx="4" formatCode="0%">
                  <c:v>0.69799999999999995</c:v>
                </c:pt>
                <c:pt idx="5">
                  <c:v>0.875</c:v>
                </c:pt>
                <c:pt idx="6">
                  <c:v>0.78300000000000003</c:v>
                </c:pt>
                <c:pt idx="7">
                  <c:v>0.82</c:v>
                </c:pt>
                <c:pt idx="8" formatCode="0%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D-4246-9937-81ABA1037D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ФПІС</c:v>
                </c:pt>
                <c:pt idx="1">
                  <c:v>ПФ</c:v>
                </c:pt>
                <c:pt idx="2">
                  <c:v>ФУІФЖ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ФБГЕ</c:v>
                </c:pt>
                <c:pt idx="7">
                  <c:v>МФ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8.6999999999999994E-2</c:v>
                </c:pt>
                <c:pt idx="1">
                  <c:v>0.26</c:v>
                </c:pt>
                <c:pt idx="2">
                  <c:v>7.6999999999999999E-2</c:v>
                </c:pt>
                <c:pt idx="4" formatCode="0%">
                  <c:v>0.20899999999999999</c:v>
                </c:pt>
                <c:pt idx="5">
                  <c:v>0.125</c:v>
                </c:pt>
                <c:pt idx="6">
                  <c:v>4.2999999999999997E-2</c:v>
                </c:pt>
                <c:pt idx="7">
                  <c:v>0.11799999999999999</c:v>
                </c:pt>
                <c:pt idx="8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4D-4246-9937-81ABA1037D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90706521314755E-2"/>
                  <c:y val="-2.3786085131564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4D-4246-9937-81ABA1037DD4}"/>
                </c:ext>
              </c:extLst>
            </c:dLbl>
            <c:dLbl>
              <c:idx val="1"/>
              <c:layout>
                <c:manualLayout>
                  <c:x val="4.3514710882723952E-4"/>
                  <c:y val="-1.21373787578776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4D-4246-9937-81ABA1037DD4}"/>
                </c:ext>
              </c:extLst>
            </c:dLbl>
            <c:dLbl>
              <c:idx val="2"/>
              <c:layout>
                <c:manualLayout>
                  <c:x val="6.4882400648824001E-2"/>
                  <c:y val="-3.52733686067020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4D-4246-9937-81ABA1037DD4}"/>
                </c:ext>
              </c:extLst>
            </c:dLbl>
            <c:dLbl>
              <c:idx val="3"/>
              <c:layout>
                <c:manualLayout>
                  <c:x val="3.4468726552279054E-2"/>
                  <c:y val="-1.44339662878218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84D-4246-9937-81ABA1037DD4}"/>
                </c:ext>
              </c:extLst>
            </c:dLbl>
            <c:dLbl>
              <c:idx val="4"/>
              <c:layout>
                <c:manualLayout>
                  <c:x val="1.2600632205570995E-2"/>
                  <c:y val="-6.76457266808732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4D-4246-9937-81ABA1037DD4}"/>
                </c:ext>
              </c:extLst>
            </c:dLbl>
            <c:dLbl>
              <c:idx val="5"/>
              <c:layout>
                <c:manualLayout>
                  <c:x val="2.02757502027575E-2"/>
                  <c:y val="-3.82128159905938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4D-4246-9937-81ABA1037DD4}"/>
                </c:ext>
              </c:extLst>
            </c:dLbl>
            <c:dLbl>
              <c:idx val="6"/>
              <c:layout>
                <c:manualLayout>
                  <c:x val="3.2441175280520811E-2"/>
                  <c:y val="5.608508494179359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4D-4246-9937-81ABA1037DD4}"/>
                </c:ext>
              </c:extLst>
            </c:dLbl>
            <c:dLbl>
              <c:idx val="7"/>
              <c:layout>
                <c:manualLayout>
                  <c:x val="3.9200507695289127E-2"/>
                  <c:y val="1.30732813452684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4D-4246-9937-81ABA1037DD4}"/>
                </c:ext>
              </c:extLst>
            </c:dLbl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ФПІС</c:v>
                </c:pt>
                <c:pt idx="1">
                  <c:v>ПФ</c:v>
                </c:pt>
                <c:pt idx="2">
                  <c:v>ФУІФЖ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ФБГЕ</c:v>
                </c:pt>
                <c:pt idx="7">
                  <c:v>МФ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4.2999999999999997E-2</c:v>
                </c:pt>
                <c:pt idx="1">
                  <c:v>0.14199999999999999</c:v>
                </c:pt>
                <c:pt idx="3">
                  <c:v>0.08</c:v>
                </c:pt>
                <c:pt idx="4" formatCode="0%">
                  <c:v>9.2999999999999999E-2</c:v>
                </c:pt>
                <c:pt idx="6">
                  <c:v>0.17399999999999999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84D-4246-9937-81ABA1037D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149413615"/>
        <c:axId val="1149415055"/>
      </c:barChart>
      <c:catAx>
        <c:axId val="1149413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9415055"/>
        <c:crosses val="autoZero"/>
        <c:auto val="1"/>
        <c:lblAlgn val="ctr"/>
        <c:lblOffset val="100"/>
        <c:noMultiLvlLbl val="0"/>
      </c:catAx>
      <c:valAx>
        <c:axId val="114941505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941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85688487200069"/>
          <c:y val="0.9404788351464507"/>
          <c:w val="0.49999254641983248"/>
          <c:h val="4.822679242135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35185185185185"/>
          <c:y val="2.4122802852119967E-2"/>
          <c:w val="0.77715936149388232"/>
          <c:h val="0.85686423247958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4C4A0C66-18DA-4577-B277-5629FD824A90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2D-43B9-85DD-E485455F4EF3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ФФВС</c:v>
                </c:pt>
                <c:pt idx="1">
                  <c:v>ПФ</c:v>
                </c:pt>
                <c:pt idx="2">
                  <c:v>ФПІС</c:v>
                </c:pt>
                <c:pt idx="3">
                  <c:v>ФКНФМ</c:v>
                </c:pt>
                <c:pt idx="4">
                  <c:v>ФУІФЖ</c:v>
                </c:pt>
                <c:pt idx="5">
                  <c:v>ФБІП</c:v>
                </c:pt>
                <c:pt idx="6">
                  <c:v>ФБГЕ</c:v>
                </c:pt>
                <c:pt idx="7">
                  <c:v>ФКМ</c:v>
                </c:pt>
                <c:pt idx="8">
                  <c:v>МФ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0.72699999999999998</c:v>
                </c:pt>
                <c:pt idx="1">
                  <c:v>0.85199999999999998</c:v>
                </c:pt>
                <c:pt idx="2">
                  <c:v>0.91200000000000003</c:v>
                </c:pt>
                <c:pt idx="3">
                  <c:v>0.71399999999999997</c:v>
                </c:pt>
                <c:pt idx="4">
                  <c:v>0.41699999999999998</c:v>
                </c:pt>
                <c:pt idx="5">
                  <c:v>0.92</c:v>
                </c:pt>
                <c:pt idx="6">
                  <c:v>0.53800000000000003</c:v>
                </c:pt>
                <c:pt idx="7">
                  <c:v>0.84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D-43B9-85DD-E485455F4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ФФВС</c:v>
                </c:pt>
                <c:pt idx="1">
                  <c:v>ПФ</c:v>
                </c:pt>
                <c:pt idx="2">
                  <c:v>ФПІС</c:v>
                </c:pt>
                <c:pt idx="3">
                  <c:v>ФКНФМ</c:v>
                </c:pt>
                <c:pt idx="4">
                  <c:v>ФУІФЖ</c:v>
                </c:pt>
                <c:pt idx="5">
                  <c:v>ФБІП</c:v>
                </c:pt>
                <c:pt idx="6">
                  <c:v>ФБГЕ</c:v>
                </c:pt>
                <c:pt idx="7">
                  <c:v>ФКМ</c:v>
                </c:pt>
                <c:pt idx="8">
                  <c:v>МФ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0.26900000000000002</c:v>
                </c:pt>
                <c:pt idx="1">
                  <c:v>0.12</c:v>
                </c:pt>
                <c:pt idx="2">
                  <c:v>5.5E-2</c:v>
                </c:pt>
                <c:pt idx="3">
                  <c:v>7.0999999999999994E-2</c:v>
                </c:pt>
                <c:pt idx="4">
                  <c:v>0.41699999999999998</c:v>
                </c:pt>
                <c:pt idx="6">
                  <c:v>0.26900000000000002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D-43B9-85DD-E485455F4E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27891769003327E-2"/>
                  <c:y val="1.7636337124526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D-43B9-85DD-E485455F4EF3}"/>
                </c:ext>
              </c:extLst>
            </c:dLbl>
            <c:dLbl>
              <c:idx val="1"/>
              <c:layout>
                <c:manualLayout>
                  <c:x val="3.6980103824981701E-2"/>
                  <c:y val="-1.45721068911267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2D-43B9-85DD-E485455F4EF3}"/>
                </c:ext>
              </c:extLst>
            </c:dLbl>
            <c:dLbl>
              <c:idx val="2"/>
              <c:layout>
                <c:manualLayout>
                  <c:x val="3.7850592749594202E-2"/>
                  <c:y val="1.76371015269536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2D-43B9-85DD-E485455F4EF3}"/>
                </c:ext>
              </c:extLst>
            </c:dLbl>
            <c:dLbl>
              <c:idx val="3"/>
              <c:layout>
                <c:manualLayout>
                  <c:x val="3.1809199500386048E-2"/>
                  <c:y val="-5.5857152946341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2D-43B9-85DD-E485455F4EF3}"/>
                </c:ext>
              </c:extLst>
            </c:dLbl>
            <c:dLbl>
              <c:idx val="4"/>
              <c:layout>
                <c:manualLayout>
                  <c:x val="-2.0275750202758988E-3"/>
                  <c:y val="-7.49562554680670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2D-43B9-85DD-E485455F4EF3}"/>
                </c:ext>
              </c:extLst>
            </c:dLbl>
            <c:dLbl>
              <c:idx val="5"/>
              <c:layout>
                <c:manualLayout>
                  <c:x val="2.02757502027575E-2"/>
                  <c:y val="-1.17575580830174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2D-43B9-85DD-E485455F4EF3}"/>
                </c:ext>
              </c:extLst>
            </c:dLbl>
            <c:dLbl>
              <c:idx val="6"/>
              <c:layout>
                <c:manualLayout>
                  <c:x val="3.2441200324412001E-2"/>
                  <c:y val="-3.2333921222810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2D-43B9-85DD-E485455F4EF3}"/>
                </c:ext>
              </c:extLst>
            </c:dLbl>
            <c:dLbl>
              <c:idx val="7"/>
              <c:layout>
                <c:manualLayout>
                  <c:x val="3.0413625304136254E-2"/>
                  <c:y val="-1.61660348012056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2D-43B9-85DD-E485455F4EF3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ФФВС</c:v>
                </c:pt>
                <c:pt idx="1">
                  <c:v>ПФ</c:v>
                </c:pt>
                <c:pt idx="2">
                  <c:v>ФПІС</c:v>
                </c:pt>
                <c:pt idx="3">
                  <c:v>ФКНФМ</c:v>
                </c:pt>
                <c:pt idx="4">
                  <c:v>ФУІФЖ</c:v>
                </c:pt>
                <c:pt idx="5">
                  <c:v>ФБІП</c:v>
                </c:pt>
                <c:pt idx="6">
                  <c:v>ФБГЕ</c:v>
                </c:pt>
                <c:pt idx="7">
                  <c:v>ФКМ</c:v>
                </c:pt>
                <c:pt idx="8">
                  <c:v>МФ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1">
                  <c:v>2.8000000000000001E-2</c:v>
                </c:pt>
                <c:pt idx="2">
                  <c:v>3.3000000000000002E-2</c:v>
                </c:pt>
                <c:pt idx="3">
                  <c:v>0.214</c:v>
                </c:pt>
                <c:pt idx="4">
                  <c:v>0.16700000000000001</c:v>
                </c:pt>
                <c:pt idx="5">
                  <c:v>0.08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2D-43B9-85DD-E485455F4E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149413615"/>
        <c:axId val="1149415055"/>
      </c:barChart>
      <c:catAx>
        <c:axId val="1149413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9415055"/>
        <c:crosses val="autoZero"/>
        <c:auto val="1"/>
        <c:lblAlgn val="ctr"/>
        <c:lblOffset val="100"/>
        <c:noMultiLvlLbl val="0"/>
      </c:catAx>
      <c:valAx>
        <c:axId val="114941505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4941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0.11814</cdr:x>
      <cdr:y>0.93051</cdr:y>
    </cdr:from>
    <cdr:to>
      <cdr:x>0.30336</cdr:x>
      <cdr:y>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C4F60D72-BA72-6651-AE67-B046776BE46D}"/>
            </a:ext>
          </a:extLst>
        </cdr:cNvPr>
        <cdr:cNvSpPr/>
      </cdr:nvSpPr>
      <cdr:spPr>
        <a:xfrm xmlns:a="http://schemas.openxmlformats.org/drawingml/2006/main">
          <a:off x="665710" y="5231583"/>
          <a:ext cx="1043709" cy="3906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E49B2-7E7A-4E04-9BC7-61316D2327EB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421-80BB-4F52-8D0B-561FFC4675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1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5421-80BB-4F52-8D0B-561FFC46751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27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60529"/>
            <a:ext cx="11637818" cy="2266626"/>
          </a:xfrm>
        </p:spPr>
        <p:txBody>
          <a:bodyPr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здобувачів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бакалаврського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та другого (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магістерського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рівнів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змістового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наповнення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 </a:t>
            </a:r>
            <a:b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2024/2025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068711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 керівниця відділу забезпечення якості освіти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Черкашина Тетяна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37EE22-9F6C-6D64-A4E8-1928246946E4}"/>
              </a:ext>
            </a:extLst>
          </p:cNvPr>
          <p:cNvSpPr txBox="1"/>
          <p:nvPr/>
        </p:nvSpPr>
        <p:spPr>
          <a:xfrm>
            <a:off x="438725" y="479610"/>
            <a:ext cx="110559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</a:pPr>
            <a:r>
              <a:rPr lang="uk-UA" sz="2800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ропозиції</a:t>
            </a:r>
            <a:r>
              <a:rPr lang="uk-UA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 покращення практики</a:t>
            </a:r>
            <a:r>
              <a:rPr lang="uk-UA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F26BB-950E-0A67-816A-51BEA552CDF2}"/>
              </a:ext>
            </a:extLst>
          </p:cNvPr>
          <p:cNvSpPr txBox="1"/>
          <p:nvPr/>
        </p:nvSpPr>
        <p:spPr>
          <a:xfrm>
            <a:off x="280553" y="1027709"/>
            <a:ext cx="11749522" cy="620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Збільшення часу проходження практики.</a:t>
            </a:r>
          </a:p>
          <a:p>
            <a:pPr lvl="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Збільшити кількість баз для проходження практики.</a:t>
            </a:r>
          </a:p>
          <a:p>
            <a:pPr marL="180975" lvl="0" indent="-180975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Детальніше познайомити студентів із порядком проходження, програмою та    особливостями практики.</a:t>
            </a:r>
          </a:p>
          <a:p>
            <a:pPr lvl="0" algn="just" fontAlgn="base"/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Надавати всі шаблони </a:t>
            </a:r>
            <a:r>
              <a:rPr lang="uk-UA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звітніх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документів.</a:t>
            </a:r>
          </a:p>
          <a:p>
            <a:pPr lvl="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Більше часу на такий великий обсяг завдань.</a:t>
            </a:r>
          </a:p>
          <a:p>
            <a:pPr lvl="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Зменшення кількості документальних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звітніх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 lvl="0" indent="-26670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Врахування індивідуальних потреб та інтересів: Практика повинна бути більш персоналізованою, з урахуванням інтересів та сильних сторін практиканта, щоб дозволити йому найкраще розвиватися у конкретній сфері.</a:t>
            </a:r>
          </a:p>
          <a:p>
            <a:pPr lvl="0" algn="just" fontAlgn="base"/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Більше практичних занять.</a:t>
            </a:r>
          </a:p>
          <a:p>
            <a:pPr lvl="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Можливість обрання студентом керівника від університету була б дуже доречною.</a:t>
            </a:r>
          </a:p>
          <a:p>
            <a:pPr lvl="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Позначити дату практики у офіційному розкладі.</a:t>
            </a:r>
          </a:p>
          <a:p>
            <a:pPr marL="180975" lvl="0" indent="-180975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Розширити підготовчий етап. Це можуть бути тренінги, семінари, робота з документацією та сучасними освітніми технологіями.</a:t>
            </a:r>
          </a:p>
          <a:p>
            <a:pPr lvl="0" fontAlgn="base"/>
            <a:endParaRPr lang="uk-UA" dirty="0">
              <a:solidFill>
                <a:schemeClr val="bg1"/>
              </a:solidFill>
            </a:endParaRPr>
          </a:p>
          <a:p>
            <a:pPr marL="342900" lvl="0" indent="-342900" algn="just" fontAlgn="base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1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DE2BC42-22FB-B29E-2945-14C6A5834E05}"/>
              </a:ext>
            </a:extLst>
          </p:cNvPr>
          <p:cNvSpPr/>
          <p:nvPr/>
        </p:nvSpPr>
        <p:spPr>
          <a:xfrm>
            <a:off x="807531" y="6244153"/>
            <a:ext cx="132397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8C076-CFAF-82E7-5E04-9E0F676DBBA2}"/>
              </a:ext>
            </a:extLst>
          </p:cNvPr>
          <p:cNvSpPr txBox="1"/>
          <p:nvPr/>
        </p:nvSpPr>
        <p:spPr>
          <a:xfrm>
            <a:off x="237835" y="853598"/>
            <a:ext cx="11716328" cy="58477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88900"/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Затвердити результати опитування здобувачів першого (бакалаврського) та другого (магістерського) рівнів вищої освіти щодо якості організації та змістового наповнення практик у 2024/2025 </a:t>
            </a:r>
            <a:r>
              <a:rPr lang="uk-UA" sz="17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17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uk-UA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Завідувачам кафедр спільно із гарантами освітніх програм та керівниками практик: </a:t>
            </a:r>
            <a:b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проаналізувати залученість здобувачів до опитування 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якості організації та змістового наповнення практик у 2024/2025 </a:t>
            </a:r>
            <a:r>
              <a:rPr lang="uk-UA" sz="17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7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визначити конкретні заходи щодо підвищення рівня залученості здобувачів до опитування;</a:t>
            </a:r>
            <a:endParaRPr lang="uk-UA" sz="1700" b="0" i="0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900" algn="just" rtl="0">
              <a:spcBef>
                <a:spcPts val="0"/>
              </a:spcBef>
              <a:spcAft>
                <a:spcPts val="0"/>
              </a:spcAft>
            </a:pPr>
            <a:r>
              <a:rPr lang="uk-UA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розмістити фото/відео та інші медіа-матеріали про проходження практики здобувачами на сторінці відповідних кафедр/факультетів та зберігати разом із звітною документацією з практик на корпоративних хмарних сховищах;</a:t>
            </a:r>
            <a:endParaRPr lang="uk-UA" sz="1700" b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900" algn="just" rtl="0">
              <a:spcBef>
                <a:spcPts val="0"/>
              </a:spcBef>
              <a:spcAft>
                <a:spcPts val="0"/>
              </a:spcAft>
            </a:pPr>
            <a:r>
              <a:rPr lang="uk-UA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врахувати результати опитування під час організації виробничої практики здобувачів вищої освіти в 2025/2026 </a:t>
            </a:r>
            <a:r>
              <a:rPr lang="uk-UA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88900" algn="just"/>
            <a:r>
              <a:rPr lang="uk-UA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працювати над удосконаленням робочих програм практик, навчально-методичного забезпечення для проходження практики та переліку документів для звітування з практики;</a:t>
            </a:r>
          </a:p>
          <a:p>
            <a:r>
              <a:rPr lang="uk-UA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Херсонського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31 грудня   2025 року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анонімних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60%.</a:t>
            </a:r>
            <a:endParaRPr lang="uk-UA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900" algn="just" rtl="0">
              <a:spcBef>
                <a:spcPts val="0"/>
              </a:spcBef>
              <a:spcAft>
                <a:spcPts val="0"/>
              </a:spcAft>
            </a:pPr>
            <a:r>
              <a:rPr lang="uk-UA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Керівниці відділу забезпечення якості освіти </a:t>
            </a:r>
            <a:r>
              <a:rPr lang="uk-UA" sz="17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Черкашиній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Т.О.:</a:t>
            </a:r>
          </a:p>
          <a:p>
            <a:pPr indent="88900" algn="just" rtl="0">
              <a:spcBef>
                <a:spcPts val="0"/>
              </a:spcBef>
              <a:spcAft>
                <a:spcPts val="0"/>
              </a:spcAft>
            </a:pP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1)забезпечити оприлюднення результатів опитування щодо якості організації та змістового наповнення практик здобувачів першого (бакалаврського) та другого (магістерського) рівнів вищої освіти у 2024/2025 </a:t>
            </a:r>
            <a:r>
              <a:rPr lang="uk-UA" sz="17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сторінці відділу забезпечення якості освіти </a:t>
            </a:r>
            <a:r>
              <a:rPr lang="uk-UA" sz="17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вебсайту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Херсонського державного університету;</a:t>
            </a:r>
          </a:p>
          <a:p>
            <a:pPr indent="88900" rtl="0">
              <a:spcBef>
                <a:spcPts val="0"/>
              </a:spcBef>
              <a:spcAft>
                <a:spcPts val="0"/>
              </a:spcAft>
            </a:pPr>
            <a:r>
              <a:rPr lang="uk-UA" sz="17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розіслати результати опитування 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здобувачів першого (бакалаврського) та другого (магістерського) рівнів вищої освіти щодо якості організації та змістового наповнення практик у 2024/2025 </a:t>
            </a:r>
            <a:r>
              <a:rPr lang="uk-UA" sz="17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7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факультети для опрацювання та визначення конкретних заходів щодо підвищення рівня залученості здобувачів до опитування; </a:t>
            </a:r>
            <a:b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7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3) 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 потребою та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запитами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гарантів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деканів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завідувачів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кафедр,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надавати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консультації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опитувань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проанкетованих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опитувань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обговорення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на кафедрах, факультетах, з метою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задоволеності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удосконалення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практичної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700" b="0" i="0" u="none" strike="noStrik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підготовки</a:t>
            </a:r>
            <a:r>
              <a:rPr lang="ru-RU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1700" dirty="0">
              <a:solidFill>
                <a:schemeClr val="tx2"/>
              </a:solidFill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02" y="453488"/>
            <a:ext cx="30428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 РІШЕННЯ:</a:t>
            </a:r>
            <a:endParaRPr lang="uk-UA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5227306" cy="2721585"/>
          </a:xfrm>
        </p:spPr>
        <p:txBody>
          <a:bodyPr>
            <a:normAutofit/>
          </a:bodyPr>
          <a:lstStyle/>
          <a:p>
            <a:r>
              <a:rPr lang="uk-UA" sz="4500" dirty="0">
                <a:solidFill>
                  <a:schemeClr val="bg1"/>
                </a:solidFill>
              </a:rPr>
              <a:t>Дякую за увагу!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00A5D3-0CC3-90E7-BE44-EB52B1B65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20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895420"/>
            <a:ext cx="11141364" cy="73353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 (бакалавр)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64671" y="1870781"/>
            <a:ext cx="5313988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2024/2025 </a:t>
            </a:r>
            <a:r>
              <a:rPr lang="uk-UA" sz="24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472 з 715 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(66%)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 з 565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(67,4%) 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денна форма навчання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з 150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(60,7%)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заочна форма навчання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CD7DDCF-E100-6563-082A-E81B4FBE1D50}"/>
              </a:ext>
            </a:extLst>
          </p:cNvPr>
          <p:cNvSpPr txBox="1">
            <a:spLocks/>
          </p:cNvSpPr>
          <p:nvPr/>
        </p:nvSpPr>
        <p:spPr>
          <a:xfrm>
            <a:off x="249671" y="1902178"/>
            <a:ext cx="5313988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2023/2024 </a:t>
            </a:r>
            <a:r>
              <a:rPr lang="uk-UA" sz="24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390 з 880 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(44,3%)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349 з 698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(50%) 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денна форма навчання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uk-UA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 з 182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(22,5%)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заочна форма навчання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C3D91D-31F7-EBA1-18E0-0EDECF9879B4}"/>
              </a:ext>
            </a:extLst>
          </p:cNvPr>
          <p:cNvSpPr txBox="1">
            <a:spLocks/>
          </p:cNvSpPr>
          <p:nvPr/>
        </p:nvSpPr>
        <p:spPr>
          <a:xfrm>
            <a:off x="4133849" y="2133600"/>
            <a:ext cx="2971801" cy="3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+ 21,7 %</a:t>
            </a:r>
          </a:p>
        </p:txBody>
      </p:sp>
    </p:spTree>
    <p:extLst>
      <p:ext uri="{BB962C8B-B14F-4D97-AF65-F5344CB8AC3E}">
        <p14:creationId xmlns:p14="http://schemas.microsoft.com/office/powerpoint/2010/main" val="34150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FBD5E-C1BE-88AB-E0B8-256B901C9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76281CA-A7A5-7DE6-625D-882670E8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420"/>
            <a:ext cx="11141364" cy="73353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 (магістр)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B9065E3D-4E05-AA24-882D-551BC2439FFC}"/>
              </a:ext>
            </a:extLst>
          </p:cNvPr>
          <p:cNvSpPr txBox="1">
            <a:spLocks/>
          </p:cNvSpPr>
          <p:nvPr/>
        </p:nvSpPr>
        <p:spPr>
          <a:xfrm>
            <a:off x="5652912" y="1968853"/>
            <a:ext cx="5428415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2024/2025 </a:t>
            </a:r>
            <a:r>
              <a:rPr lang="uk-UA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402 з 524 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(76,7%)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211 з 299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(70,6%) 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денна форма навчання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uk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191 з 228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(83,8%)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заочна форма навчання.</a:t>
            </a:r>
            <a:endParaRPr lang="uk-U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44FE27-F50F-31F3-BC53-0785FCA25EFB}"/>
              </a:ext>
            </a:extLst>
          </p:cNvPr>
          <p:cNvSpPr txBox="1">
            <a:spLocks/>
          </p:cNvSpPr>
          <p:nvPr/>
        </p:nvSpPr>
        <p:spPr>
          <a:xfrm>
            <a:off x="224497" y="1968853"/>
            <a:ext cx="5428415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2023/2024 </a:t>
            </a:r>
            <a:r>
              <a:rPr lang="uk-UA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152 з 495 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(30,7%)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113 з 333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(33,9%) 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денна форма навчання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uk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 з 162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(24,1%)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заочна форма навчання.</a:t>
            </a:r>
            <a:endParaRPr lang="uk-U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52FAF3-CC46-E466-4F12-E5A1AB82AB69}"/>
              </a:ext>
            </a:extLst>
          </p:cNvPr>
          <p:cNvSpPr txBox="1">
            <a:spLocks/>
          </p:cNvSpPr>
          <p:nvPr/>
        </p:nvSpPr>
        <p:spPr>
          <a:xfrm>
            <a:off x="4133849" y="2133600"/>
            <a:ext cx="2971801" cy="3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+ 46 %</a:t>
            </a:r>
          </a:p>
        </p:txBody>
      </p:sp>
    </p:spTree>
    <p:extLst>
      <p:ext uri="{BB962C8B-B14F-4D97-AF65-F5344CB8AC3E}">
        <p14:creationId xmlns:p14="http://schemas.microsoft.com/office/powerpoint/2010/main" val="376238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345" y="705970"/>
            <a:ext cx="9538543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uk-UA" altLang="ru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залученості здобувачів до опитування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A75CF1F-64B4-02F5-CB66-0B07DD042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663494"/>
              </p:ext>
            </p:extLst>
          </p:nvPr>
        </p:nvGraphicFramePr>
        <p:xfrm>
          <a:off x="368755" y="1718582"/>
          <a:ext cx="13193484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02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70" y="424741"/>
            <a:ext cx="9538543" cy="67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3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залученості здобувачів 4 курсу першого (бакалаврського) рівня вищої освіти денної та заочної форм навчання за факультетами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27294EA-8D8C-B0A2-2F65-7FC0097E7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961270"/>
              </p:ext>
            </p:extLst>
          </p:nvPr>
        </p:nvGraphicFramePr>
        <p:xfrm>
          <a:off x="306820" y="1172148"/>
          <a:ext cx="11406909" cy="256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2">
            <a:extLst>
              <a:ext uri="{FF2B5EF4-FFF2-40B4-BE49-F238E27FC236}">
                <a16:creationId xmlns:a16="http://schemas.microsoft.com/office/drawing/2014/main" id="{8CCAE98D-14B3-ECA5-7CEC-7EF8820C0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083470"/>
              </p:ext>
            </p:extLst>
          </p:nvPr>
        </p:nvGraphicFramePr>
        <p:xfrm>
          <a:off x="306820" y="4191866"/>
          <a:ext cx="11406909" cy="256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313E7898-9EE0-22E1-5BB1-DC6CDD9F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45" y="1133279"/>
            <a:ext cx="9538543" cy="3740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3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2023/2024 </a:t>
            </a:r>
            <a:r>
              <a:rPr lang="uk-UA" sz="1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680DEDA-563C-63D1-FC4D-7B49E769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095" y="3871671"/>
            <a:ext cx="9538543" cy="3740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3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2024/2025 </a:t>
            </a:r>
            <a:r>
              <a:rPr lang="uk-UA" sz="1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691" y="467845"/>
            <a:ext cx="9538543" cy="67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3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івень залученості здобувачів 2 курсу другого (магістерського) рівня вищої освіти денної та заочної форм навчання за факультетами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71752C-F9E2-1EE3-8A4A-4DD94C0EE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642108"/>
              </p:ext>
            </p:extLst>
          </p:nvPr>
        </p:nvGraphicFramePr>
        <p:xfrm>
          <a:off x="498763" y="1320317"/>
          <a:ext cx="11194473" cy="230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485A5617-17C1-0C5C-704E-9FF965437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45" y="1133279"/>
            <a:ext cx="9538543" cy="3740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3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2023/2024 </a:t>
            </a:r>
            <a:r>
              <a:rPr lang="uk-UA" sz="1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8161BDD-A1BC-F071-1F1B-21E0B257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44" y="3674473"/>
            <a:ext cx="9538543" cy="3740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35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2024/2025 </a:t>
            </a:r>
            <a:r>
              <a:rPr lang="uk-UA" sz="1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Диаграмма 3">
            <a:extLst>
              <a:ext uri="{FF2B5EF4-FFF2-40B4-BE49-F238E27FC236}">
                <a16:creationId xmlns:a16="http://schemas.microsoft.com/office/drawing/2014/main" id="{FE660567-5CB6-17C9-F6A4-8C4B1B4A4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752525"/>
              </p:ext>
            </p:extLst>
          </p:nvPr>
        </p:nvGraphicFramePr>
        <p:xfrm>
          <a:off x="393988" y="3861512"/>
          <a:ext cx="11194473" cy="286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670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36" y="467184"/>
            <a:ext cx="11780446" cy="804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 задоволеності здобувачів вищої освіти денної та заочної форм навчання</a:t>
            </a:r>
            <a:endParaRPr lang="uk-UA" sz="1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організацією та змістовим наповненням  практик у 2024/2025 </a:t>
            </a:r>
            <a:r>
              <a:rPr lang="uk-UA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382AFFE-F6B2-B4B4-E9A8-CF05C29F5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411625"/>
              </p:ext>
            </p:extLst>
          </p:nvPr>
        </p:nvGraphicFramePr>
        <p:xfrm>
          <a:off x="170679" y="1736161"/>
          <a:ext cx="5974080" cy="499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4AA9F46-6A57-4A82-51E9-20F864CBA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128152"/>
              </p:ext>
            </p:extLst>
          </p:nvPr>
        </p:nvGraphicFramePr>
        <p:xfrm>
          <a:off x="6044621" y="1662191"/>
          <a:ext cx="6326909" cy="499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5EE8E721-6D39-68D4-8E2C-1FD97CF7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18" y="1345477"/>
            <a:ext cx="3930073" cy="3906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EEB6-61DE-306C-914B-4C8DC19B2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040" y="1453538"/>
            <a:ext cx="3930073" cy="3906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Магістр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36" y="622843"/>
            <a:ext cx="1178044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«Чи була у вас можливість самостійно обрати базу практики із запропонованого переліку?» </a:t>
            </a:r>
            <a:endParaRPr lang="uk-UA" sz="18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EE8E721-6D39-68D4-8E2C-1FD97CF7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5" y="1147985"/>
            <a:ext cx="3930073" cy="3906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4EEB6-61DE-306C-914B-4C8DC19B2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018" y="1147985"/>
            <a:ext cx="3930073" cy="3906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  <a:buNone/>
              <a:tabLst>
                <a:tab pos="2363470" algn="l"/>
              </a:tabLs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Магістр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8D081ED-A42D-DA09-5577-C8A358707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942741"/>
              </p:ext>
            </p:extLst>
          </p:nvPr>
        </p:nvGraphicFramePr>
        <p:xfrm>
          <a:off x="403476" y="1279527"/>
          <a:ext cx="5634876" cy="532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8EDC726-ED0B-3CDF-A124-33D9C5E8F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120209"/>
              </p:ext>
            </p:extLst>
          </p:nvPr>
        </p:nvGraphicFramePr>
        <p:xfrm>
          <a:off x="6038352" y="807509"/>
          <a:ext cx="5996630" cy="579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06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A6655-0CB0-B1FC-A40E-24D0ED804B5C}"/>
              </a:ext>
            </a:extLst>
          </p:cNvPr>
          <p:cNvSpPr txBox="1"/>
          <p:nvPr/>
        </p:nvSpPr>
        <p:spPr>
          <a:xfrm>
            <a:off x="244764" y="1115245"/>
            <a:ext cx="114709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 можливостей застосовувати набуті знання на практиці.</a:t>
            </a:r>
          </a:p>
          <a:p>
            <a:pPr marL="342900" lvl="0" indent="-342900" algn="just" fontAlgn="base"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Відпрацювання </a:t>
            </a:r>
            <a:r>
              <a:rPr lang="uk-UA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поглиблення в сферу своєї діяльності.</a:t>
            </a:r>
          </a:p>
          <a:p>
            <a:pPr marL="361950" lvl="0" indent="-36195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Набуття досвіду, розвиток професійних навичок, знайомство з робочими процесами, підвищення   впевненості.</a:t>
            </a:r>
          </a:p>
          <a:p>
            <a:pPr marL="342900" lvl="0" indent="-342900" algn="just" fontAlgn="base"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проходити очно практику навіть за кордоном.</a:t>
            </a:r>
          </a:p>
          <a:p>
            <a:pPr marL="342900" lvl="0" indent="-342900" algn="just" fontAlgn="base"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проходження практики в дистанційній формі.</a:t>
            </a:r>
          </a:p>
          <a:p>
            <a:pPr marL="342900" lvl="0" indent="-342900" fontAlgn="base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покращила лідерські навички, комунікацію, планування та командну роботу.</a:t>
            </a:r>
          </a:p>
          <a:p>
            <a:pPr marL="342900" lvl="0" indent="-342900" fontAlgn="base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 графік виконання завдань. </a:t>
            </a:r>
          </a:p>
          <a:p>
            <a:pPr marL="361950" lvl="0" indent="-361950" fontAlgn="base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Практика – це чудова можливість познайомитися з потенційними роботодавцями та розширити  коло професійних контактів.</a:t>
            </a:r>
          </a:p>
          <a:p>
            <a:pPr marL="342900" lvl="0" indent="-342900" algn="just" fontAlgn="base"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професійної самостійності. Можливість експериментувати та шукати саме те, що потрібно для кожного окремого випадку. </a:t>
            </a:r>
          </a:p>
          <a:p>
            <a:pPr marL="342900" indent="-342900" algn="just" fontAlgn="base"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у виборі теми, технологій, напрямку. Можливість обрати саме ті задачі, які розвивають професійні якості.</a:t>
            </a:r>
          </a:p>
          <a:p>
            <a:pPr marL="342900" lvl="0" indent="-342900" algn="just" fontAlgn="base">
              <a:buFont typeface="Times New Roman" panose="02020603050405020304" pitchFamily="18" charset="0"/>
              <a:buChar char="-"/>
            </a:pP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7EE22-9F6C-6D64-A4E8-1928246946E4}"/>
              </a:ext>
            </a:extLst>
          </p:cNvPr>
          <p:cNvSpPr txBox="1"/>
          <p:nvPr/>
        </p:nvSpPr>
        <p:spPr>
          <a:xfrm>
            <a:off x="244764" y="512173"/>
            <a:ext cx="110559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</a:pPr>
            <a:r>
              <a:rPr lang="uk-UA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Позитивні сторони виробничої практики: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5A364-7DA2-4EA0-40CD-0BD69CC70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0900" algn="l"/>
              </a:tabLst>
            </a:pPr>
            <a:r>
              <a:rPr kumimoji="0" lang="uk-UA" alt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Багато можливостей застосовувати набуті знання на практиці</a:t>
            </a:r>
            <a:endParaRPr kumimoji="0" lang="uk-UA" alt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0900" algn="l"/>
              </a:tabLst>
            </a:pPr>
            <a:r>
              <a:rPr kumimoji="0" lang="uk-UA" alt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Відпрацювання методик та поглиблення в сферу своєї діяльності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98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964</Words>
  <Application>Microsoft Office PowerPoint</Application>
  <PresentationFormat>Широкий екран</PresentationFormat>
  <Paragraphs>139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Helvetica</vt:lpstr>
      <vt:lpstr>Helvetica Bold</vt:lpstr>
      <vt:lpstr>Times New Roman</vt:lpstr>
      <vt:lpstr>Тема Office</vt:lpstr>
      <vt:lpstr>Про результати опитування здобувачів  першого (бакалаврського) та другого (магістерського) рівнів вищої освіти  щодо якості організації та змістового наповнення практик  у 2024/2025 н.р. </vt:lpstr>
      <vt:lpstr>Залученість здобувачів до опитування (бакалавр)</vt:lpstr>
      <vt:lpstr>Залученість здобувачів до опитування (магістр)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109</cp:revision>
  <dcterms:created xsi:type="dcterms:W3CDTF">2022-07-21T13:42:41Z</dcterms:created>
  <dcterms:modified xsi:type="dcterms:W3CDTF">2025-08-21T10:25:26Z</dcterms:modified>
</cp:coreProperties>
</file>