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1" autoAdjust="0"/>
    <p:restoredTop sz="94624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285728"/>
            <a:ext cx="7286676" cy="1643074"/>
          </a:xfrm>
        </p:spPr>
        <p:txBody>
          <a:bodyPr>
            <a:noAutofit/>
          </a:bodyPr>
          <a:lstStyle/>
          <a:p>
            <a:r>
              <a:rPr lang="ru-RU" sz="5400" dirty="0" smtClean="0">
                <a:cs typeface="AngsanaUPC" pitchFamily="18" charset="-34"/>
              </a:rPr>
              <a:t>Тема: </a:t>
            </a:r>
            <a:r>
              <a:rPr lang="ru-RU" sz="5400" dirty="0" err="1" smtClean="0">
                <a:cs typeface="AngsanaUPC" pitchFamily="18" charset="-34"/>
              </a:rPr>
              <a:t>Виробництво</a:t>
            </a:r>
            <a:r>
              <a:rPr lang="ru-RU" sz="5400" dirty="0" smtClean="0">
                <a:cs typeface="AngsanaUPC" pitchFamily="18" charset="-34"/>
              </a:rPr>
              <a:t> </a:t>
            </a:r>
            <a:r>
              <a:rPr lang="ru-RU" sz="5400" dirty="0" err="1" smtClean="0">
                <a:cs typeface="AngsanaUPC" pitchFamily="18" charset="-34"/>
              </a:rPr>
              <a:t>сульфатно</a:t>
            </a:r>
            <a:r>
              <a:rPr lang="uk-UA" sz="5400" dirty="0" smtClean="0">
                <a:cs typeface="AngsanaUPC" pitchFamily="18" charset="-34"/>
              </a:rPr>
              <a:t>ї кислоти</a:t>
            </a:r>
            <a:endParaRPr lang="ru-RU" sz="5400" dirty="0">
              <a:cs typeface="AngsanaUPC" pitchFamily="18" charset="-34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2071678"/>
            <a:ext cx="7500990" cy="4000528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uk-UA" sz="3600" dirty="0" smtClean="0">
                <a:latin typeface="Calibri" pitchFamily="34" charset="0"/>
                <a:cs typeface="Calibri" pitchFamily="34" charset="0"/>
              </a:rPr>
              <a:t>Історія виробництва.</a:t>
            </a:r>
          </a:p>
          <a:p>
            <a:pPr marL="514350" indent="-514350">
              <a:buAutoNum type="arabicPeriod"/>
            </a:pPr>
            <a:r>
              <a:rPr lang="uk-UA" sz="3600" dirty="0" smtClean="0">
                <a:latin typeface="Calibri" pitchFamily="34" charset="0"/>
                <a:cs typeface="Calibri" pitchFamily="34" charset="0"/>
              </a:rPr>
              <a:t>Застосування сульфатної кислоти.</a:t>
            </a:r>
          </a:p>
          <a:p>
            <a:pPr marL="514350" indent="-514350">
              <a:buAutoNum type="arabicPeriod"/>
            </a:pPr>
            <a:r>
              <a:rPr lang="uk-UA" sz="3600" dirty="0" smtClean="0">
                <a:latin typeface="Calibri" pitchFamily="34" charset="0"/>
                <a:cs typeface="Calibri" pitchFamily="34" charset="0"/>
              </a:rPr>
              <a:t>Властивості сульфатної кислоти.</a:t>
            </a:r>
          </a:p>
          <a:p>
            <a:pPr marL="514350" indent="-514350">
              <a:buAutoNum type="arabicPeriod"/>
            </a:pPr>
            <a:r>
              <a:rPr lang="uk-UA" sz="3600" dirty="0" smtClean="0">
                <a:latin typeface="Calibri" pitchFamily="34" charset="0"/>
                <a:cs typeface="Calibri" pitchFamily="34" charset="0"/>
              </a:rPr>
              <a:t>Способи виробництва.</a:t>
            </a:r>
          </a:p>
          <a:p>
            <a:pPr marL="514350" indent="-514350">
              <a:buFont typeface="Wingdings 2"/>
              <a:buAutoNum type="arabicPeriod"/>
            </a:pPr>
            <a:r>
              <a:rPr lang="uk-UA" sz="3600" dirty="0" smtClean="0">
                <a:latin typeface="Calibri" pitchFamily="34" charset="0"/>
                <a:cs typeface="Calibri" pitchFamily="34" charset="0"/>
              </a:rPr>
              <a:t>Сировина для виробництва 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H</a:t>
            </a:r>
            <a:r>
              <a:rPr lang="en-US" sz="3600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SO</a:t>
            </a:r>
            <a:r>
              <a:rPr lang="en-US" sz="3600" baseline="-25000" dirty="0" smtClean="0">
                <a:latin typeface="Calibri" pitchFamily="34" charset="0"/>
                <a:cs typeface="Calibri" pitchFamily="34" charset="0"/>
              </a:rPr>
              <a:t>4</a:t>
            </a:r>
            <a:r>
              <a:rPr lang="uk-UA" sz="3600" baseline="-25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3600" dirty="0" smtClean="0">
                <a:latin typeface="Calibri" pitchFamily="34" charset="0"/>
                <a:cs typeface="Calibri" pitchFamily="34" charset="0"/>
              </a:rPr>
              <a:t>.</a:t>
            </a:r>
            <a:endParaRPr lang="ru-RU" sz="3600" baseline="-250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Font typeface="Wingdings 2"/>
              <a:buAutoNum type="arabicPeriod"/>
            </a:pPr>
            <a:r>
              <a:rPr lang="uk-UA" sz="3600" dirty="0" smtClean="0">
                <a:latin typeface="Calibri" pitchFamily="34" charset="0"/>
                <a:cs typeface="Calibri" pitchFamily="34" charset="0"/>
              </a:rPr>
              <a:t>Контактний спосіб виробництва 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H</a:t>
            </a:r>
            <a:r>
              <a:rPr lang="en-US" sz="3600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SO</a:t>
            </a:r>
            <a:r>
              <a:rPr lang="en-US" sz="3600" baseline="-25000" dirty="0" smtClean="0">
                <a:latin typeface="Calibri" pitchFamily="34" charset="0"/>
                <a:cs typeface="Calibri" pitchFamily="34" charset="0"/>
              </a:rPr>
              <a:t>4</a:t>
            </a:r>
            <a:r>
              <a:rPr lang="uk-UA" sz="3600" dirty="0" smtClean="0">
                <a:latin typeface="Calibri" pitchFamily="34" charset="0"/>
                <a:cs typeface="Calibri" pitchFamily="34" charset="0"/>
              </a:rPr>
              <a:t>:</a:t>
            </a:r>
            <a:endParaRPr lang="uk-UA" sz="3600" baseline="-250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/>
            <a:r>
              <a:rPr lang="uk-UA" sz="3600" dirty="0" smtClean="0">
                <a:latin typeface="Calibri" pitchFamily="34" charset="0"/>
                <a:cs typeface="Calibri" pitchFamily="34" charset="0"/>
              </a:rPr>
              <a:t>                а) Хімізм за стадіями.</a:t>
            </a:r>
          </a:p>
          <a:p>
            <a:pPr marL="514350" indent="-514350"/>
            <a:r>
              <a:rPr lang="uk-UA" sz="3600" dirty="0" smtClean="0">
                <a:latin typeface="Calibri" pitchFamily="34" charset="0"/>
                <a:cs typeface="Calibri" pitchFamily="34" charset="0"/>
              </a:rPr>
              <a:t>                б) Фізико-хімічні основи виробництва.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uk-UA" sz="3600" dirty="0" smtClean="0">
                <a:latin typeface="Calibri" pitchFamily="34" charset="0"/>
                <a:cs typeface="Calibri" pitchFamily="34" charset="0"/>
              </a:rPr>
              <a:t>Технологічна схема виробництва.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uk-UA" sz="3600" dirty="0" smtClean="0">
                <a:latin typeface="Calibri" pitchFamily="34" charset="0"/>
                <a:cs typeface="Calibri" pitchFamily="34" charset="0"/>
              </a:rPr>
              <a:t>Знешкодження шкідливих викидів.</a:t>
            </a:r>
          </a:p>
          <a:p>
            <a:pPr marL="514350" indent="-514350"/>
            <a:endParaRPr lang="uk-UA" dirty="0" smtClean="0"/>
          </a:p>
          <a:p>
            <a:pPr marL="514350" indent="-514350"/>
            <a:endParaRPr lang="uk-UA" dirty="0" smtClean="0"/>
          </a:p>
          <a:p>
            <a:pPr marL="514350" indent="-514350"/>
            <a:endParaRPr lang="uk-UA" dirty="0" smtClean="0"/>
          </a:p>
          <a:p>
            <a:pPr marL="514350" indent="-514350"/>
            <a:endParaRPr lang="ru-RU" baseline="-25000" dirty="0" smtClean="0">
              <a:latin typeface="Cambria" pitchFamily="18" charset="0"/>
            </a:endParaRPr>
          </a:p>
          <a:p>
            <a:pPr marL="514350" indent="-514350">
              <a:buFont typeface="Wingdings 2"/>
              <a:buAutoNum type="arabicPeriod"/>
            </a:pPr>
            <a:endParaRPr lang="ru-RU" baseline="-25000" dirty="0" smtClean="0"/>
          </a:p>
          <a:p>
            <a:pPr marL="514350" indent="-514350">
              <a:buFont typeface="Wingdings 2"/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viber image 2019-04-01 , 16.20.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928670"/>
            <a:ext cx="6899770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dirty="0" smtClean="0"/>
              <a:t>Фізико-хімічні основи окиснення </a:t>
            </a:r>
            <a:r>
              <a:rPr lang="en-US" sz="3600" dirty="0" smtClean="0"/>
              <a:t>SO</a:t>
            </a:r>
            <a:r>
              <a:rPr lang="en-US" sz="3600" baseline="-25000" dirty="0" smtClean="0"/>
              <a:t>2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uk-UA" dirty="0" smtClean="0">
                <a:latin typeface="Calibri" pitchFamily="34" charset="0"/>
                <a:cs typeface="Calibri" pitchFamily="34" charset="0"/>
              </a:rPr>
              <a:t>Константа рівноваги: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>
                <a:latin typeface="Calibri" pitchFamily="34" charset="0"/>
                <a:cs typeface="Calibri" pitchFamily="34" charset="0"/>
              </a:rPr>
              <a:t>Рівноважний ступінь перетворення </a:t>
            </a:r>
            <a:r>
              <a:rPr lang="uk-UA" dirty="0" err="1" smtClean="0">
                <a:latin typeface="Calibri" pitchFamily="34" charset="0"/>
                <a:cs typeface="Calibri" pitchFamily="34" charset="0"/>
              </a:rPr>
              <a:t>Хр</a:t>
            </a:r>
            <a:endParaRPr lang="uk-UA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err="1" smtClean="0">
                <a:latin typeface="Calibri" pitchFamily="34" charset="0"/>
                <a:cs typeface="Calibri" pitchFamily="34" charset="0"/>
              </a:rPr>
              <a:t>Хр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 – збільшується при зростанні тиску і зменшується при зростанні температури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1857364"/>
            <a:ext cx="3857652" cy="1159525"/>
          </a:xfrm>
          <a:prstGeom prst="rect">
            <a:avLst/>
          </a:prstGeom>
          <a:noFill/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3786190"/>
            <a:ext cx="4572032" cy="1143008"/>
          </a:xfrm>
          <a:prstGeom prst="rect">
            <a:avLst/>
          </a:prstGeom>
          <a:noFill/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dirty="0" smtClean="0"/>
              <a:t>Кінетичне рівняння </a:t>
            </a:r>
            <a:r>
              <a:rPr lang="uk-UA" sz="3200" dirty="0" err="1" smtClean="0"/>
              <a:t>Іванова-Борескова</a:t>
            </a:r>
            <a:r>
              <a:rPr lang="en-US" sz="3200" dirty="0" smtClean="0"/>
              <a:t> </a:t>
            </a:r>
            <a:r>
              <a:rPr lang="uk-UA" sz="3200" dirty="0" smtClean="0"/>
              <a:t>(для каталітичного процесу)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714488"/>
            <a:ext cx="7498080" cy="4800600"/>
          </a:xfrm>
        </p:spPr>
        <p:txBody>
          <a:bodyPr>
            <a:normAutofit fontScale="92500" lnSpcReduction="10000"/>
          </a:bodyPr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pPr>
              <a:buNone/>
            </a:pPr>
            <a:r>
              <a:rPr lang="uk-UA" dirty="0" smtClean="0"/>
              <a:t>                                                                           </a:t>
            </a:r>
          </a:p>
          <a:p>
            <a:pPr>
              <a:buNone/>
            </a:pPr>
            <a:r>
              <a:rPr lang="uk-UA" dirty="0" smtClean="0"/>
              <a:t>                                                                            , </a:t>
            </a:r>
          </a:p>
          <a:p>
            <a:pPr>
              <a:buNone/>
            </a:pPr>
            <a:r>
              <a:rPr lang="uk-UA" sz="3000" dirty="0" smtClean="0">
                <a:latin typeface="Calibri" pitchFamily="34" charset="0"/>
                <a:cs typeface="Calibri" pitchFamily="34" charset="0"/>
              </a:rPr>
              <a:t>Де:</a:t>
            </a:r>
          </a:p>
          <a:p>
            <a:pPr>
              <a:buNone/>
            </a:pPr>
            <a:r>
              <a:rPr lang="ru-RU" sz="3000" dirty="0" err="1" smtClean="0">
                <a:latin typeface="Calibri" pitchFamily="34" charset="0"/>
                <a:cs typeface="Calibri" pitchFamily="34" charset="0"/>
              </a:rPr>
              <a:t>К</a:t>
            </a:r>
            <a:r>
              <a:rPr lang="ru-RU" sz="3000" baseline="-25000" dirty="0" err="1" smtClean="0">
                <a:latin typeface="Calibri" pitchFamily="34" charset="0"/>
                <a:cs typeface="Calibri" pitchFamily="34" charset="0"/>
              </a:rPr>
              <a:t>к</a:t>
            </a:r>
            <a:r>
              <a:rPr lang="ru-RU" sz="3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3000" dirty="0" smtClean="0">
                <a:latin typeface="Calibri" pitchFamily="34" charset="0"/>
                <a:cs typeface="Calibri" pitchFamily="34" charset="0"/>
              </a:rPr>
              <a:t>– експериментальна константа швидкості</a:t>
            </a:r>
          </a:p>
          <a:p>
            <a:pPr>
              <a:buNone/>
            </a:pPr>
            <a:r>
              <a:rPr lang="ru-RU" sz="3000" dirty="0" err="1" smtClean="0">
                <a:latin typeface="Calibri" pitchFamily="34" charset="0"/>
                <a:cs typeface="Calibri" pitchFamily="34" charset="0"/>
              </a:rPr>
              <a:t>К</a:t>
            </a:r>
            <a:r>
              <a:rPr lang="ru-RU" sz="3000" baseline="-25000" dirty="0" err="1" smtClean="0">
                <a:latin typeface="Calibri" pitchFamily="34" charset="0"/>
                <a:cs typeface="Calibri" pitchFamily="34" charset="0"/>
              </a:rPr>
              <a:t>р</a:t>
            </a:r>
            <a:r>
              <a:rPr lang="ru-RU" sz="3000" dirty="0" smtClean="0">
                <a:latin typeface="Calibri" pitchFamily="34" charset="0"/>
                <a:cs typeface="Calibri" pitchFamily="34" charset="0"/>
              </a:rPr>
              <a:t> – константа </a:t>
            </a:r>
            <a:r>
              <a:rPr lang="ru-RU" sz="3000" dirty="0" err="1" smtClean="0">
                <a:latin typeface="Calibri" pitchFamily="34" charset="0"/>
                <a:cs typeface="Calibri" pitchFamily="34" charset="0"/>
              </a:rPr>
              <a:t>р</a:t>
            </a:r>
            <a:r>
              <a:rPr lang="uk-UA" sz="3000" dirty="0" err="1" smtClean="0">
                <a:latin typeface="Calibri" pitchFamily="34" charset="0"/>
                <a:cs typeface="Calibri" pitchFamily="34" charset="0"/>
              </a:rPr>
              <a:t>івноваги</a:t>
            </a:r>
            <a:endParaRPr lang="ru-RU" sz="30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uk-UA" sz="3000" dirty="0" smtClean="0">
                <a:latin typeface="Calibri" pitchFamily="34" charset="0"/>
                <a:cs typeface="Calibri" pitchFamily="34" charset="0"/>
              </a:rPr>
              <a:t>С – концентрація в даний момент часу</a:t>
            </a:r>
          </a:p>
          <a:p>
            <a:pPr>
              <a:buFontTx/>
              <a:buChar char="-"/>
            </a:pPr>
            <a:endParaRPr lang="uk-UA" dirty="0" smtClean="0"/>
          </a:p>
          <a:p>
            <a:endParaRPr lang="ru-RU" dirty="0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1214422"/>
            <a:ext cx="4686333" cy="1143008"/>
          </a:xfrm>
          <a:prstGeom prst="rect">
            <a:avLst/>
          </a:prstGeom>
          <a:noFill/>
        </p:spPr>
      </p:pic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1028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2214554"/>
            <a:ext cx="6511848" cy="1071570"/>
          </a:xfrm>
          <a:prstGeom prst="rect">
            <a:avLst/>
          </a:prstGeom>
          <a:noFill/>
        </p:spPr>
      </p:pic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587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3286124"/>
            <a:ext cx="5500726" cy="1304977"/>
          </a:xfrm>
          <a:prstGeom prst="rect">
            <a:avLst/>
          </a:prstGeom>
          <a:noFill/>
        </p:spPr>
      </p:pic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120967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Поглинання </a:t>
            </a:r>
            <a:r>
              <a:rPr lang="en-US" dirty="0" smtClean="0">
                <a:latin typeface="Corbel" pitchFamily="34" charset="0"/>
              </a:rPr>
              <a:t>SO</a:t>
            </a:r>
            <a:r>
              <a:rPr lang="en-US" baseline="-25000" dirty="0" smtClean="0">
                <a:latin typeface="Corbel" pitchFamily="34" charset="0"/>
              </a:rPr>
              <a:t>3</a:t>
            </a:r>
            <a:endParaRPr lang="ru-RU" dirty="0">
              <a:latin typeface="Corbe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600" dirty="0" smtClean="0">
                <a:latin typeface="Calibri" pitchFamily="34" charset="0"/>
                <a:cs typeface="Calibri" pitchFamily="34" charset="0"/>
              </a:rPr>
              <a:t>nSO</a:t>
            </a:r>
            <a:r>
              <a:rPr lang="en-US" sz="3600" baseline="-25000" dirty="0" smtClean="0">
                <a:latin typeface="Calibri" pitchFamily="34" charset="0"/>
                <a:cs typeface="Calibri" pitchFamily="34" charset="0"/>
              </a:rPr>
              <a:t>3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+H</a:t>
            </a:r>
            <a:r>
              <a:rPr lang="en-US" sz="3600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O = H</a:t>
            </a:r>
            <a:r>
              <a:rPr lang="en-US" sz="3600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SO</a:t>
            </a:r>
            <a:r>
              <a:rPr lang="en-US" sz="3600" baseline="-25000" dirty="0" smtClean="0">
                <a:latin typeface="Calibri" pitchFamily="34" charset="0"/>
                <a:cs typeface="Calibri" pitchFamily="34" charset="0"/>
              </a:rPr>
              <a:t>4 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+ (n – 1)SO</a:t>
            </a:r>
            <a:r>
              <a:rPr lang="en-US" sz="3600" baseline="-25000" dirty="0" smtClean="0">
                <a:latin typeface="Calibri" pitchFamily="34" charset="0"/>
                <a:cs typeface="Calibri" pitchFamily="34" charset="0"/>
              </a:rPr>
              <a:t>3</a:t>
            </a:r>
            <a:r>
              <a:rPr lang="uk-UA" sz="3600" baseline="-25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3600" dirty="0" smtClean="0">
                <a:latin typeface="Calibri" pitchFamily="34" charset="0"/>
                <a:cs typeface="Calibri" pitchFamily="34" charset="0"/>
              </a:rPr>
              <a:t> , </a:t>
            </a:r>
            <a:r>
              <a:rPr lang="el-GR" sz="3600" dirty="0" smtClean="0">
                <a:latin typeface="Calibri" pitchFamily="34" charset="0"/>
                <a:cs typeface="Calibri" pitchFamily="34" charset="0"/>
              </a:rPr>
              <a:t>Δ</a:t>
            </a:r>
            <a:r>
              <a:rPr lang="uk-UA" sz="3600" dirty="0" smtClean="0">
                <a:latin typeface="Calibri" pitchFamily="34" charset="0"/>
                <a:cs typeface="Calibri" pitchFamily="34" charset="0"/>
              </a:rPr>
              <a:t>Н&lt;0</a:t>
            </a:r>
          </a:p>
          <a:p>
            <a:pPr>
              <a:buNone/>
            </a:pPr>
            <a:r>
              <a:rPr lang="uk-UA" sz="3600" dirty="0" smtClean="0">
                <a:latin typeface="Calibri" pitchFamily="34" charset="0"/>
                <a:cs typeface="Calibri" pitchFamily="34" charset="0"/>
              </a:rPr>
              <a:t>Проте поглинання ведуть</a:t>
            </a:r>
          </a:p>
          <a:p>
            <a:pPr>
              <a:buNone/>
            </a:pPr>
            <a:r>
              <a:rPr lang="uk-UA" sz="3600" dirty="0" smtClean="0">
                <a:latin typeface="Calibri" pitchFamily="34" charset="0"/>
                <a:cs typeface="Calibri" pitchFamily="34" charset="0"/>
              </a:rPr>
              <a:t>концентрованими кислотами.</a:t>
            </a:r>
          </a:p>
          <a:p>
            <a:pPr>
              <a:buNone/>
            </a:pPr>
            <a:r>
              <a:rPr lang="uk-UA" sz="3600" dirty="0" smtClean="0">
                <a:latin typeface="Calibri" pitchFamily="34" charset="0"/>
                <a:cs typeface="Calibri" pitchFamily="34" charset="0"/>
              </a:rPr>
              <a:t>Найкраще – 98,3%</a:t>
            </a:r>
          </a:p>
          <a:p>
            <a:pPr>
              <a:buNone/>
            </a:pPr>
            <a:r>
              <a:rPr lang="uk-UA" sz="3600" dirty="0" smtClean="0">
                <a:latin typeface="Calibri" pitchFamily="34" charset="0"/>
                <a:cs typeface="Calibri" pitchFamily="34" charset="0"/>
              </a:rPr>
              <a:t>кислота(азеотропна суміш).</a:t>
            </a:r>
            <a:endParaRPr lang="ru-RU" sz="3600" dirty="0" smtClean="0">
              <a:latin typeface="Calibri" pitchFamily="34" charset="0"/>
              <a:cs typeface="Calibri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Технологічна схема виробництва</a:t>
            </a:r>
            <a:endParaRPr lang="ru-RU" dirty="0"/>
          </a:p>
        </p:txBody>
      </p:sp>
      <p:pic>
        <p:nvPicPr>
          <p:cNvPr id="1026" name="Picture 2" descr="C:\Documents and Settings\sony\Рабочий стол\Схе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142983"/>
            <a:ext cx="8143900" cy="57150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sony\Рабочий стол\7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818049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sony\Рабочий стол\7-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81439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sony\Рабочий стол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8143900" cy="6858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sony\Рабочий стол\psd21_MECS_630x31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Властивості сульфатної кислоти</a:t>
            </a:r>
            <a:endParaRPr lang="ru-RU" dirty="0"/>
          </a:p>
        </p:txBody>
      </p:sp>
      <p:pic>
        <p:nvPicPr>
          <p:cNvPr id="4" name="Содержимое 3" descr="Безымянный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214422"/>
            <a:ext cx="6977111" cy="5232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Властивості сульфатної кислоти</a:t>
            </a:r>
            <a:endParaRPr lang="ru-RU" dirty="0"/>
          </a:p>
        </p:txBody>
      </p:sp>
      <p:pic>
        <p:nvPicPr>
          <p:cNvPr id="7" name="Содержимое 6" descr="viber image 2019-04-01 , 16.20.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191800"/>
            <a:ext cx="7027885" cy="505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err="1" smtClean="0"/>
              <a:t>Способи</a:t>
            </a:r>
            <a:r>
              <a:rPr lang="ru-RU" sz="5400" dirty="0" smtClean="0"/>
              <a:t> </a:t>
            </a:r>
            <a:r>
              <a:rPr lang="ru-RU" sz="5400" dirty="0" err="1" smtClean="0"/>
              <a:t>виробництва</a:t>
            </a:r>
            <a:r>
              <a:rPr lang="ru-RU" sz="5400" dirty="0" smtClean="0"/>
              <a:t>: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>
                <a:latin typeface="Calibri" pitchFamily="34" charset="0"/>
                <a:cs typeface="Calibri" pitchFamily="34" charset="0"/>
              </a:rPr>
              <a:t>Н</a:t>
            </a:r>
            <a:r>
              <a:rPr lang="uk-UA" sz="4000" dirty="0" err="1" smtClean="0">
                <a:latin typeface="Calibri" pitchFamily="34" charset="0"/>
                <a:cs typeface="Calibri" pitchFamily="34" charset="0"/>
              </a:rPr>
              <a:t>ітрозний</a:t>
            </a:r>
            <a:endParaRPr lang="uk-UA" sz="4000" dirty="0" smtClean="0">
              <a:latin typeface="Calibri" pitchFamily="34" charset="0"/>
              <a:cs typeface="Calibri" pitchFamily="34" charset="0"/>
            </a:endParaRPr>
          </a:p>
          <a:p>
            <a:r>
              <a:rPr lang="uk-UA" sz="4000" dirty="0" smtClean="0">
                <a:latin typeface="Calibri" pitchFamily="34" charset="0"/>
                <a:cs typeface="Calibri" pitchFamily="34" charset="0"/>
              </a:rPr>
              <a:t>Контактний</a:t>
            </a:r>
          </a:p>
          <a:p>
            <a:pPr>
              <a:buNone/>
            </a:pPr>
            <a:r>
              <a:rPr lang="uk-UA" sz="4000" dirty="0" smtClean="0">
                <a:latin typeface="Calibri" pitchFamily="34" charset="0"/>
                <a:cs typeface="Calibri" pitchFamily="34" charset="0"/>
              </a:rPr>
              <a:t>Етапи виробництва</a:t>
            </a:r>
            <a:endParaRPr lang="en-US" sz="4000" dirty="0" smtClean="0">
              <a:latin typeface="Calibri" pitchFamily="34" charset="0"/>
              <a:cs typeface="Calibri" pitchFamily="34" charset="0"/>
            </a:endParaRPr>
          </a:p>
          <a:p>
            <a:pPr marL="596646" indent="-514350">
              <a:buAutoNum type="arabicPeriod"/>
            </a:pPr>
            <a:r>
              <a:rPr lang="uk-UA" sz="4000" dirty="0" smtClean="0">
                <a:latin typeface="Calibri" pitchFamily="34" charset="0"/>
                <a:cs typeface="Calibri" pitchFamily="34" charset="0"/>
              </a:rPr>
              <a:t>Виробництво </a:t>
            </a:r>
            <a:r>
              <a:rPr lang="en-US" sz="4000" dirty="0" smtClean="0">
                <a:latin typeface="Calibri" pitchFamily="34" charset="0"/>
                <a:cs typeface="Calibri" pitchFamily="34" charset="0"/>
              </a:rPr>
              <a:t>SO</a:t>
            </a:r>
            <a:r>
              <a:rPr lang="en-US" sz="4000" baseline="-25000" dirty="0" smtClean="0">
                <a:latin typeface="Calibri" pitchFamily="34" charset="0"/>
                <a:cs typeface="Calibri" pitchFamily="34" charset="0"/>
              </a:rPr>
              <a:t>2 </a:t>
            </a:r>
            <a:r>
              <a:rPr lang="en-US" sz="4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4000" dirty="0" smtClean="0">
                <a:latin typeface="Calibri" pitchFamily="34" charset="0"/>
                <a:cs typeface="Calibri" pitchFamily="34" charset="0"/>
              </a:rPr>
              <a:t>із сировини (не залежно від методу).</a:t>
            </a:r>
          </a:p>
          <a:p>
            <a:pPr marL="596646" indent="-514350">
              <a:buAutoNum type="arabicPeriod"/>
            </a:pPr>
            <a:r>
              <a:rPr lang="uk-UA" sz="4000" dirty="0" smtClean="0">
                <a:latin typeface="Calibri" pitchFamily="34" charset="0"/>
                <a:cs typeface="Calibri" pitchFamily="34" charset="0"/>
              </a:rPr>
              <a:t>Окиснення </a:t>
            </a:r>
            <a:r>
              <a:rPr lang="en-US" sz="4000" dirty="0" smtClean="0">
                <a:latin typeface="Calibri" pitchFamily="34" charset="0"/>
                <a:cs typeface="Calibri" pitchFamily="34" charset="0"/>
              </a:rPr>
              <a:t>SO</a:t>
            </a:r>
            <a:r>
              <a:rPr lang="en-US" sz="4000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uk-UA" sz="4000" baseline="-25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4000" dirty="0" smtClean="0">
                <a:latin typeface="Calibri" pitchFamily="34" charset="0"/>
                <a:cs typeface="Calibri" pitchFamily="34" charset="0"/>
              </a:rPr>
              <a:t> до </a:t>
            </a:r>
            <a:r>
              <a:rPr lang="en-US" sz="4000" dirty="0" smtClean="0">
                <a:latin typeface="Calibri" pitchFamily="34" charset="0"/>
                <a:cs typeface="Calibri" pitchFamily="34" charset="0"/>
              </a:rPr>
              <a:t>SO</a:t>
            </a:r>
            <a:r>
              <a:rPr lang="uk-UA" sz="4000" baseline="-25000" dirty="0" smtClean="0">
                <a:latin typeface="Calibri" pitchFamily="34" charset="0"/>
                <a:cs typeface="Calibri" pitchFamily="34" charset="0"/>
              </a:rPr>
              <a:t>3</a:t>
            </a:r>
            <a:r>
              <a:rPr lang="uk-UA" sz="40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596646" indent="-514350">
              <a:buAutoNum type="arabicPeriod"/>
            </a:pPr>
            <a:r>
              <a:rPr lang="uk-UA" sz="4000" dirty="0" smtClean="0">
                <a:latin typeface="Calibri" pitchFamily="34" charset="0"/>
                <a:cs typeface="Calibri" pitchFamily="34" charset="0"/>
              </a:rPr>
              <a:t>Поглинання </a:t>
            </a:r>
            <a:r>
              <a:rPr lang="en-US" sz="4000" dirty="0" smtClean="0">
                <a:latin typeface="Calibri" pitchFamily="34" charset="0"/>
                <a:cs typeface="Calibri" pitchFamily="34" charset="0"/>
              </a:rPr>
              <a:t>SO</a:t>
            </a:r>
            <a:r>
              <a:rPr lang="uk-UA" sz="4000" baseline="-25000" dirty="0" smtClean="0">
                <a:latin typeface="Calibri" pitchFamily="34" charset="0"/>
                <a:cs typeface="Calibri" pitchFamily="34" charset="0"/>
              </a:rPr>
              <a:t>3</a:t>
            </a:r>
            <a:r>
              <a:rPr lang="uk-UA" sz="4000" dirty="0" smtClean="0">
                <a:latin typeface="Calibri" pitchFamily="34" charset="0"/>
                <a:cs typeface="Calibri" pitchFamily="34" charset="0"/>
              </a:rPr>
              <a:t> водою.</a:t>
            </a:r>
            <a:r>
              <a:rPr lang="uk-UA" sz="4000" baseline="-25000" dirty="0" smtClean="0">
                <a:latin typeface="Calibri" pitchFamily="34" charset="0"/>
                <a:cs typeface="Calibri" pitchFamily="34" charset="0"/>
              </a:rPr>
              <a:t>      </a:t>
            </a:r>
            <a:endParaRPr lang="ru-RU" sz="40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dirty="0" smtClean="0">
                <a:latin typeface="Corbel" pitchFamily="34" charset="0"/>
              </a:rPr>
              <a:t>Хімізм випалювання піриту </a:t>
            </a:r>
            <a:r>
              <a:rPr lang="en-US" sz="4000" dirty="0" smtClean="0">
                <a:latin typeface="Corbel" pitchFamily="34" charset="0"/>
              </a:rPr>
              <a:t>FeS</a:t>
            </a:r>
            <a:r>
              <a:rPr lang="en-US" sz="4000" baseline="-25000" dirty="0" smtClean="0">
                <a:latin typeface="Corbel" pitchFamily="34" charset="0"/>
              </a:rPr>
              <a:t>2</a:t>
            </a:r>
            <a:endParaRPr lang="ru-RU" sz="4000" dirty="0">
              <a:latin typeface="Corbe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447800"/>
            <a:ext cx="7719274" cy="51244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Calibri" pitchFamily="34" charset="0"/>
                <a:cs typeface="Calibri" pitchFamily="34" charset="0"/>
              </a:rPr>
              <a:t>1. 2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FeS</a:t>
            </a:r>
            <a:r>
              <a:rPr lang="en-US" sz="2800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= 2FeS+S</a:t>
            </a:r>
            <a:r>
              <a:rPr lang="en-US" sz="2800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 , </a:t>
            </a:r>
            <a:r>
              <a:rPr lang="el-GR" sz="2800" dirty="0" smtClean="0">
                <a:latin typeface="Calibri" pitchFamily="34" charset="0"/>
                <a:cs typeface="Calibri" pitchFamily="34" charset="0"/>
              </a:rPr>
              <a:t>Δ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Н &gt; 0 – </a:t>
            </a:r>
            <a:r>
              <a:rPr lang="ru-RU" sz="2800" dirty="0" err="1" smtClean="0">
                <a:latin typeface="Calibri" pitchFamily="34" charset="0"/>
                <a:cs typeface="Calibri" pitchFamily="34" charset="0"/>
              </a:rPr>
              <a:t>дисоц</a:t>
            </a:r>
            <a:r>
              <a:rPr lang="uk-UA" sz="2800" dirty="0" err="1" smtClean="0">
                <a:latin typeface="Calibri" pitchFamily="34" charset="0"/>
                <a:cs typeface="Calibri" pitchFamily="34" charset="0"/>
              </a:rPr>
              <a:t>іація</a:t>
            </a:r>
            <a:r>
              <a:rPr lang="uk-UA" sz="28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buNone/>
            </a:pPr>
            <a:r>
              <a:rPr lang="uk-UA" sz="2800" dirty="0" smtClean="0">
                <a:latin typeface="Calibri" pitchFamily="34" charset="0"/>
                <a:cs typeface="Calibri" pitchFamily="34" charset="0"/>
              </a:rPr>
              <a:t>при 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t</a:t>
            </a:r>
            <a:r>
              <a:rPr lang="uk-UA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&gt;</a:t>
            </a:r>
            <a:r>
              <a:rPr lang="uk-UA" sz="2800" dirty="0" smtClean="0">
                <a:latin typeface="Calibri" pitchFamily="34" charset="0"/>
                <a:cs typeface="Calibri" pitchFamily="34" charset="0"/>
              </a:rPr>
              <a:t>  500°С. </a:t>
            </a:r>
            <a:r>
              <a:rPr lang="ru-RU" sz="2800" baseline="-25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buNone/>
            </a:pPr>
            <a:r>
              <a:rPr lang="ru-RU" sz="2800" dirty="0" smtClean="0">
                <a:latin typeface="Calibri" pitchFamily="34" charset="0"/>
                <a:cs typeface="Calibri" pitchFamily="34" charset="0"/>
              </a:rPr>
              <a:t>2. </a:t>
            </a:r>
            <a:r>
              <a:rPr lang="ru-RU" sz="2800" dirty="0" err="1" smtClean="0">
                <a:latin typeface="Calibri" pitchFamily="34" charset="0"/>
                <a:cs typeface="Calibri" pitchFamily="34" charset="0"/>
              </a:rPr>
              <a:t>Згоряння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4FeS+7O</a:t>
            </a:r>
            <a:r>
              <a:rPr lang="en-US" sz="2800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= 2Fe</a:t>
            </a:r>
            <a:r>
              <a:rPr lang="en-US" sz="2800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O</a:t>
            </a:r>
            <a:r>
              <a:rPr lang="en-US" sz="2800" baseline="-25000" dirty="0" smtClean="0">
                <a:latin typeface="Calibri" pitchFamily="34" charset="0"/>
                <a:cs typeface="Calibri" pitchFamily="34" charset="0"/>
              </a:rPr>
              <a:t>3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+ 4SO</a:t>
            </a:r>
            <a:r>
              <a:rPr lang="en-US" sz="2800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uk-UA" sz="2800" baseline="-25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800" dirty="0" smtClean="0">
                <a:latin typeface="Calibri" pitchFamily="34" charset="0"/>
                <a:cs typeface="Calibri" pitchFamily="34" charset="0"/>
              </a:rPr>
              <a:t> , </a:t>
            </a:r>
            <a:r>
              <a:rPr lang="el-GR" sz="2800" dirty="0" smtClean="0">
                <a:latin typeface="Calibri" pitchFamily="34" charset="0"/>
                <a:cs typeface="Calibri" pitchFamily="34" charset="0"/>
              </a:rPr>
              <a:t>Δ</a:t>
            </a:r>
            <a:r>
              <a:rPr lang="uk-UA" sz="2800" dirty="0" smtClean="0">
                <a:latin typeface="Calibri" pitchFamily="34" charset="0"/>
                <a:cs typeface="Calibri" pitchFamily="34" charset="0"/>
              </a:rPr>
              <a:t>Н&lt; 0</a:t>
            </a:r>
            <a:r>
              <a:rPr lang="uk-UA" sz="2800" baseline="-25000" dirty="0" smtClean="0">
                <a:latin typeface="Calibri" pitchFamily="34" charset="0"/>
                <a:cs typeface="Calibri" pitchFamily="34" charset="0"/>
              </a:rPr>
              <a:t>          </a:t>
            </a:r>
            <a:endParaRPr lang="ru-RU" sz="28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S</a:t>
            </a:r>
            <a:r>
              <a:rPr lang="en-US" sz="2800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+ 2O</a:t>
            </a:r>
            <a:r>
              <a:rPr lang="en-US" sz="2800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↔ 2SO</a:t>
            </a:r>
            <a:r>
              <a:rPr lang="en-US" sz="2800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uk-UA" sz="2800" baseline="-25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8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buNone/>
            </a:pPr>
            <a:r>
              <a:rPr lang="uk-UA" sz="2800" dirty="0" smtClean="0">
                <a:latin typeface="Calibri" pitchFamily="34" charset="0"/>
                <a:cs typeface="Calibri" pitchFamily="34" charset="0"/>
              </a:rPr>
              <a:t>Сумарне рівняння:</a:t>
            </a:r>
          </a:p>
          <a:p>
            <a:pPr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4Fe</a:t>
            </a:r>
            <a:r>
              <a:rPr lang="en-US" sz="2800" baseline="30000" dirty="0" smtClean="0">
                <a:latin typeface="Calibri" pitchFamily="34" charset="0"/>
                <a:cs typeface="Calibri" pitchFamily="34" charset="0"/>
              </a:rPr>
              <a:t>+2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S</a:t>
            </a:r>
            <a:r>
              <a:rPr lang="en-US" sz="2800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sz="2800" baseline="30000" dirty="0" smtClean="0">
                <a:latin typeface="Calibri" pitchFamily="34" charset="0"/>
                <a:cs typeface="Calibri" pitchFamily="34" charset="0"/>
              </a:rPr>
              <a:t>-1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+ 11O</a:t>
            </a:r>
            <a:r>
              <a:rPr lang="en-US" sz="2800" baseline="-25000" dirty="0" smtClean="0">
                <a:latin typeface="Calibri" pitchFamily="34" charset="0"/>
                <a:cs typeface="Calibri" pitchFamily="34" charset="0"/>
              </a:rPr>
              <a:t>2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= 2Fe</a:t>
            </a:r>
            <a:r>
              <a:rPr lang="en-US" sz="2800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O</a:t>
            </a:r>
            <a:r>
              <a:rPr lang="en-US" sz="2800" baseline="-25000" dirty="0" smtClean="0">
                <a:latin typeface="Calibri" pitchFamily="34" charset="0"/>
                <a:cs typeface="Calibri" pitchFamily="34" charset="0"/>
              </a:rPr>
              <a:t>3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+ 8SO</a:t>
            </a:r>
            <a:r>
              <a:rPr lang="en-US" sz="2800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uk-UA" sz="2800" baseline="-25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800" dirty="0" smtClean="0">
                <a:latin typeface="Calibri" pitchFamily="34" charset="0"/>
                <a:cs typeface="Calibri" pitchFamily="34" charset="0"/>
              </a:rPr>
              <a:t> , </a:t>
            </a:r>
            <a:r>
              <a:rPr lang="el-GR" sz="2800" dirty="0" smtClean="0">
                <a:latin typeface="Calibri" pitchFamily="34" charset="0"/>
                <a:cs typeface="Calibri" pitchFamily="34" charset="0"/>
              </a:rPr>
              <a:t>Δ</a:t>
            </a:r>
            <a:r>
              <a:rPr lang="uk-UA" sz="2800" dirty="0" smtClean="0">
                <a:latin typeface="Calibri" pitchFamily="34" charset="0"/>
                <a:cs typeface="Calibri" pitchFamily="34" charset="0"/>
              </a:rPr>
              <a:t>Н &lt; 0</a:t>
            </a:r>
          </a:p>
          <a:p>
            <a:pPr>
              <a:buNone/>
            </a:pPr>
            <a:r>
              <a:rPr lang="uk-UA" sz="2800" dirty="0" smtClean="0">
                <a:latin typeface="Calibri" pitchFamily="34" charset="0"/>
                <a:cs typeface="Calibri" pitchFamily="34" charset="0"/>
              </a:rPr>
              <a:t>Якщо утворюється залізна окалина, то рівняння матиме вигляд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:  </a:t>
            </a:r>
          </a:p>
          <a:p>
            <a:pPr>
              <a:buNone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3FeS</a:t>
            </a:r>
            <a:r>
              <a:rPr lang="en-US" sz="2800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+ 8O</a:t>
            </a:r>
            <a:r>
              <a:rPr lang="en-US" sz="2800" baseline="-25000" dirty="0" smtClean="0">
                <a:latin typeface="Calibri" pitchFamily="34" charset="0"/>
                <a:cs typeface="Calibri" pitchFamily="34" charset="0"/>
              </a:rPr>
              <a:t>2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= Fe</a:t>
            </a:r>
            <a:r>
              <a:rPr lang="en-US" sz="2800" baseline="-25000" dirty="0" smtClean="0">
                <a:latin typeface="Calibri" pitchFamily="34" charset="0"/>
                <a:cs typeface="Calibri" pitchFamily="34" charset="0"/>
              </a:rPr>
              <a:t>3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O</a:t>
            </a:r>
            <a:r>
              <a:rPr lang="en-US" sz="2800" baseline="-25000" dirty="0" smtClean="0">
                <a:latin typeface="Calibri" pitchFamily="34" charset="0"/>
                <a:cs typeface="Calibri" pitchFamily="34" charset="0"/>
              </a:rPr>
              <a:t>4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+ 6SO</a:t>
            </a:r>
            <a:r>
              <a:rPr lang="en-US" sz="2800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ru-RU" sz="2800" baseline="-25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2800" dirty="0" smtClean="0">
                <a:latin typeface="Calibri" pitchFamily="34" charset="0"/>
                <a:cs typeface="Calibri" pitchFamily="34" charset="0"/>
              </a:rPr>
              <a:t>Δ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Н&lt; 0</a:t>
            </a:r>
          </a:p>
          <a:p>
            <a:pPr>
              <a:buNone/>
            </a:pPr>
            <a:endParaRPr lang="ru-RU" dirty="0" smtClean="0">
              <a:latin typeface="Corbel" pitchFamily="34" charset="0"/>
            </a:endParaRPr>
          </a:p>
          <a:p>
            <a:pPr>
              <a:buNone/>
            </a:pPr>
            <a:endParaRPr lang="ru-RU" dirty="0" smtClean="0">
              <a:latin typeface="Corbel" pitchFamily="34" charset="0"/>
            </a:endParaRPr>
          </a:p>
          <a:p>
            <a:pPr>
              <a:buNone/>
            </a:pPr>
            <a:endParaRPr lang="uk-UA" dirty="0" smtClean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Швидк</a:t>
            </a:r>
            <a:r>
              <a:rPr lang="uk-UA" dirty="0" err="1" smtClean="0"/>
              <a:t>ість</a:t>
            </a:r>
            <a:r>
              <a:rPr lang="uk-UA" dirty="0" smtClean="0"/>
              <a:t> випалювання. Оптимальні умови випалювання.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2057400"/>
            <a:ext cx="7498080" cy="4800600"/>
          </a:xfrm>
        </p:spPr>
        <p:txBody>
          <a:bodyPr>
            <a:normAutofit fontScale="85000" lnSpcReduction="20000"/>
          </a:bodyPr>
          <a:lstStyle/>
          <a:p>
            <a:endParaRPr lang="uk-UA" dirty="0" smtClean="0"/>
          </a:p>
          <a:p>
            <a:endParaRPr lang="uk-UA" dirty="0" smtClean="0"/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k – 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коефіцієнт </a:t>
            </a:r>
            <a:r>
              <a:rPr lang="uk-UA" dirty="0" err="1" smtClean="0">
                <a:latin typeface="Calibri" pitchFamily="34" charset="0"/>
                <a:cs typeface="Calibri" pitchFamily="34" charset="0"/>
              </a:rPr>
              <a:t>масопередачі</a:t>
            </a:r>
            <a:endParaRPr lang="uk-UA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F –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поверхня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контактування</a:t>
            </a:r>
            <a:endParaRPr lang="ru-RU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ΔС –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руш</a:t>
            </a:r>
            <a:r>
              <a:rPr lang="uk-UA" dirty="0" err="1" smtClean="0">
                <a:latin typeface="Calibri" pitchFamily="34" charset="0"/>
                <a:cs typeface="Calibri" pitchFamily="34" charset="0"/>
              </a:rPr>
              <a:t>ійна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 сила процесу</a:t>
            </a:r>
          </a:p>
          <a:p>
            <a:pPr>
              <a:buNone/>
            </a:pPr>
            <a:r>
              <a:rPr lang="uk-UA" dirty="0" smtClean="0">
                <a:latin typeface="Calibri" pitchFamily="34" charset="0"/>
                <a:cs typeface="Calibri" pitchFamily="34" charset="0"/>
              </a:rPr>
              <a:t>Оптимальний режим:</a:t>
            </a:r>
          </a:p>
          <a:p>
            <a:pPr marL="596646" indent="-514350">
              <a:buAutoNum type="arabicPeriod"/>
            </a:pPr>
            <a:r>
              <a:rPr lang="uk-UA" dirty="0" smtClean="0">
                <a:latin typeface="Calibri" pitchFamily="34" charset="0"/>
                <a:cs typeface="Calibri" pitchFamily="34" charset="0"/>
              </a:rPr>
              <a:t>Кисню вдвічі більше від </a:t>
            </a:r>
            <a:r>
              <a:rPr lang="uk-UA" dirty="0" err="1" smtClean="0">
                <a:latin typeface="Calibri" pitchFamily="34" charset="0"/>
                <a:cs typeface="Calibri" pitchFamily="34" charset="0"/>
              </a:rPr>
              <a:t>стехіометричного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596646" indent="-514350">
              <a:buAutoNum type="arabicPeriod"/>
            </a:pPr>
            <a:r>
              <a:rPr lang="uk-UA" dirty="0" smtClean="0">
                <a:latin typeface="Calibri" pitchFamily="34" charset="0"/>
                <a:cs typeface="Calibri" pitchFamily="34" charset="0"/>
              </a:rPr>
              <a:t>Температура не &gt; 900°С , для киплячого шару на 100-150°С більше.</a:t>
            </a:r>
          </a:p>
          <a:p>
            <a:pPr marL="596646" indent="-514350">
              <a:buAutoNum type="arabicPeriod"/>
            </a:pPr>
            <a:r>
              <a:rPr lang="uk-UA" dirty="0" smtClean="0">
                <a:latin typeface="Calibri" pitchFamily="34" charset="0"/>
                <a:cs typeface="Calibri" pitchFamily="34" charset="0"/>
              </a:rPr>
              <a:t>Подрібнення.</a:t>
            </a:r>
          </a:p>
          <a:p>
            <a:pPr marL="596646" indent="-514350">
              <a:buAutoNum type="arabicPeriod"/>
            </a:pPr>
            <a:r>
              <a:rPr lang="uk-UA" dirty="0" smtClean="0">
                <a:latin typeface="Calibri" pitchFamily="34" charset="0"/>
                <a:cs typeface="Calibri" pitchFamily="34" charset="0"/>
              </a:rPr>
              <a:t>Печі з киплячим шаром </a:t>
            </a:r>
            <a:r>
              <a:rPr lang="uk-UA" dirty="0" err="1" smtClean="0">
                <a:latin typeface="Calibri" pitchFamily="34" charset="0"/>
                <a:cs typeface="Calibri" pitchFamily="34" charset="0"/>
              </a:rPr>
              <a:t>КШ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.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1571612"/>
            <a:ext cx="4904374" cy="1133674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8953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Контактне окиснення </a:t>
            </a:r>
            <a:r>
              <a:rPr lang="en-US" dirty="0" smtClean="0"/>
              <a:t>SO</a:t>
            </a:r>
            <a:r>
              <a:rPr lang="en-US" baseline="-25000" dirty="0" smtClean="0"/>
              <a:t>2 </a:t>
            </a:r>
            <a:r>
              <a:rPr lang="en-US" dirty="0" smtClean="0"/>
              <a:t> </a:t>
            </a:r>
            <a:r>
              <a:rPr lang="ru-RU" dirty="0" smtClean="0"/>
              <a:t>до </a:t>
            </a:r>
            <a:r>
              <a:rPr lang="en-US" dirty="0" smtClean="0"/>
              <a:t>SO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447800"/>
            <a:ext cx="7719274" cy="48006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dirty="0" smtClean="0">
                <a:latin typeface="Calibri" pitchFamily="34" charset="0"/>
                <a:cs typeface="Calibri" pitchFamily="34" charset="0"/>
              </a:rPr>
              <a:t>                      </a:t>
            </a:r>
            <a:r>
              <a:rPr lang="ru-RU" baseline="-25000" dirty="0" smtClean="0">
                <a:latin typeface="Calibri" pitchFamily="34" charset="0"/>
                <a:cs typeface="Calibri" pitchFamily="34" charset="0"/>
              </a:rPr>
              <a:t>кат.</a:t>
            </a:r>
            <a:endParaRPr lang="ru-RU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3600" dirty="0" smtClean="0">
                <a:latin typeface="Calibri" pitchFamily="34" charset="0"/>
                <a:cs typeface="Calibri" pitchFamily="34" charset="0"/>
              </a:rPr>
              <a:t>2SO</a:t>
            </a:r>
            <a:r>
              <a:rPr lang="en-US" sz="3600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 + O</a:t>
            </a:r>
            <a:r>
              <a:rPr lang="en-US" sz="3600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  ↔  2SO</a:t>
            </a:r>
            <a:r>
              <a:rPr lang="en-US" sz="3600" baseline="-25000" dirty="0" smtClean="0">
                <a:latin typeface="Calibri" pitchFamily="34" charset="0"/>
                <a:cs typeface="Calibri" pitchFamily="34" charset="0"/>
              </a:rPr>
              <a:t>3</a:t>
            </a:r>
            <a:r>
              <a:rPr lang="uk-UA" sz="3600" dirty="0" smtClean="0">
                <a:latin typeface="Calibri" pitchFamily="34" charset="0"/>
                <a:cs typeface="Calibri" pitchFamily="34" charset="0"/>
              </a:rPr>
              <a:t> , </a:t>
            </a:r>
            <a:r>
              <a:rPr lang="el-GR" sz="3600" dirty="0" smtClean="0">
                <a:latin typeface="Calibri" pitchFamily="34" charset="0"/>
                <a:cs typeface="Calibri" pitchFamily="34" charset="0"/>
              </a:rPr>
              <a:t>Δ</a:t>
            </a:r>
            <a:r>
              <a:rPr lang="uk-UA" sz="3600" dirty="0" smtClean="0">
                <a:latin typeface="Calibri" pitchFamily="34" charset="0"/>
                <a:cs typeface="Calibri" pitchFamily="34" charset="0"/>
              </a:rPr>
              <a:t> Н = -296,7 Дж</a:t>
            </a:r>
          </a:p>
          <a:p>
            <a:pPr>
              <a:buNone/>
            </a:pPr>
            <a:r>
              <a:rPr lang="uk-UA" sz="4000" dirty="0" smtClean="0">
                <a:latin typeface="Calibri" pitchFamily="34" charset="0"/>
                <a:cs typeface="Calibri" pitchFamily="34" charset="0"/>
              </a:rPr>
              <a:t>Рівноважний вихід  залежить від складу  вихідної суміші, температури, тиску, часу контактування.</a:t>
            </a:r>
            <a:endParaRPr lang="ru-RU" sz="40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Склад: </a:t>
            </a:r>
            <a:br>
              <a:rPr lang="uk-UA" dirty="0" smtClean="0"/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SO</a:t>
            </a:r>
            <a:r>
              <a:rPr lang="en-US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2</a:t>
            </a:r>
            <a:r>
              <a:rPr lang="uk-UA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- 7-7,5% ;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O</a:t>
            </a:r>
            <a:r>
              <a:rPr lang="en-US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2</a:t>
            </a:r>
            <a:r>
              <a:rPr lang="uk-UA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- 11% ;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N</a:t>
            </a:r>
            <a:r>
              <a:rPr lang="en-US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2</a:t>
            </a:r>
            <a:r>
              <a:rPr lang="uk-UA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- 82% 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uk-UA" dirty="0" smtClean="0"/>
          </a:p>
          <a:p>
            <a:pPr algn="just">
              <a:buNone/>
            </a:pPr>
            <a:r>
              <a:rPr lang="uk-UA" sz="3600" dirty="0" smtClean="0">
                <a:latin typeface="Calibri" pitchFamily="34" charset="0"/>
                <a:cs typeface="Calibri" pitchFamily="34" charset="0"/>
              </a:rPr>
              <a:t>При збільшенні відсотків 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SO</a:t>
            </a:r>
            <a:r>
              <a:rPr lang="en-US" sz="3600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uk-UA" sz="3600" baseline="-25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3600" dirty="0" smtClean="0">
                <a:latin typeface="Calibri" pitchFamily="34" charset="0"/>
                <a:cs typeface="Calibri" pitchFamily="34" charset="0"/>
              </a:rPr>
              <a:t> і</a:t>
            </a:r>
          </a:p>
          <a:p>
            <a:pPr algn="just">
              <a:buNone/>
            </a:pPr>
            <a:r>
              <a:rPr lang="uk-UA" sz="3600" dirty="0" smtClean="0">
                <a:latin typeface="Calibri" pitchFamily="34" charset="0"/>
                <a:cs typeface="Calibri" pitchFamily="34" charset="0"/>
              </a:rPr>
              <a:t>зменшенні 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O</a:t>
            </a:r>
            <a:r>
              <a:rPr lang="en-US" sz="3600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uk-UA" sz="3600" dirty="0" smtClean="0">
                <a:latin typeface="Calibri" pitchFamily="34" charset="0"/>
                <a:cs typeface="Calibri" pitchFamily="34" charset="0"/>
              </a:rPr>
              <a:t>  рівноважний вихід</a:t>
            </a:r>
          </a:p>
          <a:p>
            <a:pPr algn="just">
              <a:buNone/>
            </a:pPr>
            <a:r>
              <a:rPr lang="uk-UA" sz="3600" dirty="0" smtClean="0">
                <a:latin typeface="Calibri" pitchFamily="34" charset="0"/>
                <a:cs typeface="Calibri" pitchFamily="34" charset="0"/>
              </a:rPr>
              <a:t>зменшується. Вміст кисню в суміші у </a:t>
            </a:r>
          </a:p>
          <a:p>
            <a:pPr algn="just">
              <a:buNone/>
            </a:pPr>
            <a:r>
              <a:rPr lang="uk-UA" sz="3600" dirty="0" smtClean="0">
                <a:latin typeface="Calibri" pitchFamily="34" charset="0"/>
                <a:cs typeface="Calibri" pitchFamily="34" charset="0"/>
              </a:rPr>
              <a:t>рази більший за теоретично</a:t>
            </a:r>
          </a:p>
          <a:p>
            <a:pPr algn="just">
              <a:buNone/>
            </a:pPr>
            <a:r>
              <a:rPr lang="uk-UA" sz="3600" dirty="0" smtClean="0">
                <a:latin typeface="Calibri" pitchFamily="34" charset="0"/>
                <a:cs typeface="Calibri" pitchFamily="34" charset="0"/>
              </a:rPr>
              <a:t>обрахований.</a:t>
            </a:r>
            <a:endParaRPr lang="ru-RU" sz="36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iber image 2019-04-01 , 16.21.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7" y="785794"/>
            <a:ext cx="7239051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332</TotalTime>
  <Words>356</Words>
  <Application>Microsoft Office PowerPoint</Application>
  <PresentationFormat>Экран (4:3)</PresentationFormat>
  <Paragraphs>85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Тема: Виробництво сульфатної кислоти</vt:lpstr>
      <vt:lpstr>Властивості сульфатної кислоти</vt:lpstr>
      <vt:lpstr>Властивості сульфатної кислоти</vt:lpstr>
      <vt:lpstr>Способи виробництва:</vt:lpstr>
      <vt:lpstr>Хімізм випалювання піриту FeS2</vt:lpstr>
      <vt:lpstr>Швидкість випалювання. Оптимальні умови випалювання.</vt:lpstr>
      <vt:lpstr>Контактне окиснення SO2  до SO3  </vt:lpstr>
      <vt:lpstr>Склад:  SO2  - 7-7,5% ; O2  - 11% ; N2  - 82% .</vt:lpstr>
      <vt:lpstr>Слайд 9</vt:lpstr>
      <vt:lpstr>Слайд 10</vt:lpstr>
      <vt:lpstr>Фізико-хімічні основи окиснення SO2</vt:lpstr>
      <vt:lpstr>Кінетичне рівняння Іванова-Борескова (для каталітичного процесу)</vt:lpstr>
      <vt:lpstr>Поглинання SO3</vt:lpstr>
      <vt:lpstr>Технологічна схема виробництва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Виробництво сульфатної кислоти</dc:title>
  <dc:creator>oleg</dc:creator>
  <cp:lastModifiedBy>Alex_r</cp:lastModifiedBy>
  <cp:revision>38</cp:revision>
  <dcterms:created xsi:type="dcterms:W3CDTF">2019-04-01T13:05:44Z</dcterms:created>
  <dcterms:modified xsi:type="dcterms:W3CDTF">2020-03-17T12:14:26Z</dcterms:modified>
</cp:coreProperties>
</file>