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1" r:id="rId3"/>
    <p:sldId id="300" r:id="rId4"/>
    <p:sldId id="292" r:id="rId5"/>
    <p:sldId id="278" r:id="rId6"/>
    <p:sldId id="296" r:id="rId7"/>
    <p:sldId id="288" r:id="rId8"/>
    <p:sldId id="297" r:id="rId9"/>
    <p:sldId id="289" r:id="rId10"/>
    <p:sldId id="298" r:id="rId11"/>
    <p:sldId id="290" r:id="rId12"/>
    <p:sldId id="299" r:id="rId13"/>
    <p:sldId id="293" r:id="rId14"/>
    <p:sldId id="302" r:id="rId15"/>
    <p:sldId id="281" r:id="rId16"/>
    <p:sldId id="287" r:id="rId17"/>
    <p:sldId id="294" r:id="rId18"/>
    <p:sldId id="283" r:id="rId19"/>
    <p:sldId id="295" r:id="rId20"/>
    <p:sldId id="301" r:id="rId21"/>
    <p:sldId id="303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71"/>
            <p14:sldId id="300"/>
            <p14:sldId id="292"/>
            <p14:sldId id="278"/>
            <p14:sldId id="296"/>
            <p14:sldId id="288"/>
            <p14:sldId id="297"/>
            <p14:sldId id="289"/>
            <p14:sldId id="298"/>
            <p14:sldId id="290"/>
            <p14:sldId id="299"/>
            <p14:sldId id="293"/>
            <p14:sldId id="302"/>
            <p14:sldId id="281"/>
            <p14:sldId id="287"/>
            <p14:sldId id="294"/>
            <p14:sldId id="283"/>
            <p14:sldId id="295"/>
            <p14:sldId id="301"/>
            <p14:sldId id="303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42BC"/>
    <a:srgbClr val="149A0A"/>
    <a:srgbClr val="F9BFB9"/>
    <a:srgbClr val="F48074"/>
    <a:srgbClr val="A3FFCD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51526586333335E-2"/>
          <c:y val="4.4057617797775402E-2"/>
          <c:w val="0.66155249763108803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(бакалаврський) РВО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circle"/>
            <c:size val="4"/>
            <c:spPr>
              <a:solidFill>
                <a:srgbClr val="0070C0"/>
              </a:solidFill>
              <a:ln w="762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2881103342915542E-2"/>
                  <c:y val="4.6368360111386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A-459C-9655-8ABA7C2BF8AB}"/>
                </c:ext>
              </c:extLst>
            </c:dLbl>
            <c:dLbl>
              <c:idx val="2"/>
              <c:layout>
                <c:manualLayout>
                  <c:x val="-5.020703933747412E-2"/>
                  <c:y val="-3.8777372262773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A-459C-9655-8ABA7C2BF8AB}"/>
                </c:ext>
              </c:extLst>
            </c:dLbl>
            <c:dLbl>
              <c:idx val="4"/>
              <c:layout>
                <c:manualLayout>
                  <c:x val="-4.399585921325052E-2"/>
                  <c:y val="5.8546228710462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3A-459C-9655-8ABA7C2BF8AB}"/>
                </c:ext>
              </c:extLst>
            </c:dLbl>
            <c:dLbl>
              <c:idx val="5"/>
              <c:layout>
                <c:manualLayout>
                  <c:x val="-3.8958885866302549E-2"/>
                  <c:y val="6.2101798068918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3A-459C-9655-8ABA7C2BF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семестр
2021/2022</c:v>
                </c:pt>
                <c:pt idx="1">
                  <c:v>2 семестр
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2023-2024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0.30499999999999999</c:v>
                </c:pt>
                <c:pt idx="1">
                  <c:v>0.112</c:v>
                </c:pt>
                <c:pt idx="2">
                  <c:v>0.2</c:v>
                </c:pt>
                <c:pt idx="3">
                  <c:v>0.17299999999999999</c:v>
                </c:pt>
                <c:pt idx="4">
                  <c:v>0.38350000000000001</c:v>
                </c:pt>
                <c:pt idx="5">
                  <c:v>0.32300000000000001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3A-459C-9655-8ABA7C2BF8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(магістерський) РВО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3.2452513333278192E-2"/>
                  <c:y val="-6.4529334647515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A-459C-9655-8ABA7C2BF8AB}"/>
                </c:ext>
              </c:extLst>
            </c:dLbl>
            <c:dLbl>
              <c:idx val="3"/>
              <c:layout>
                <c:manualLayout>
                  <c:x val="-5.2810934174321207E-2"/>
                  <c:y val="-5.4810001818164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A-459C-9655-8ABA7C2BF8AB}"/>
                </c:ext>
              </c:extLst>
            </c:dLbl>
            <c:dLbl>
              <c:idx val="4"/>
              <c:layout>
                <c:manualLayout>
                  <c:x val="-4.3957874830863532E-2"/>
                  <c:y val="-3.631530547732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A-459C-9655-8ABA7C2BF8AB}"/>
                </c:ext>
              </c:extLst>
            </c:dLbl>
            <c:dLbl>
              <c:idx val="5"/>
              <c:layout>
                <c:manualLayout>
                  <c:x val="-1.3453574687399536E-2"/>
                  <c:y val="-5.7923082075769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A-459C-9655-8ABA7C2BF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семестр
2021/2022</c:v>
                </c:pt>
                <c:pt idx="1">
                  <c:v>2 семестр
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2023-2024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0.36199999999999999</c:v>
                </c:pt>
                <c:pt idx="1">
                  <c:v>0.251</c:v>
                </c:pt>
                <c:pt idx="2">
                  <c:v>0.34599999999999997</c:v>
                </c:pt>
                <c:pt idx="3">
                  <c:v>0.34300000000000003</c:v>
                </c:pt>
                <c:pt idx="4">
                  <c:v>0.46839999999999998</c:v>
                </c:pt>
                <c:pt idx="5">
                  <c:v>0.34399999999999997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3A-459C-9655-8ABA7C2BF8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(освітньо-науковий) РВО</c:v>
                </c:pt>
              </c:strCache>
            </c:strRef>
          </c:tx>
          <c:spPr>
            <a:ln w="57150"/>
          </c:spPr>
          <c:marker>
            <c:spPr>
              <a:solidFill>
                <a:schemeClr val="bg2"/>
              </a:solidFill>
              <a:ln w="57150"/>
            </c:spPr>
          </c:marker>
          <c:dLbls>
            <c:dLbl>
              <c:idx val="3"/>
              <c:layout>
                <c:manualLayout>
                  <c:x val="-8.1702939306499731E-2"/>
                  <c:y val="-3.984951242408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3A-459C-9655-8ABA7C2BF8AB}"/>
                </c:ext>
              </c:extLst>
            </c:dLbl>
            <c:dLbl>
              <c:idx val="5"/>
              <c:layout>
                <c:manualLayout>
                  <c:x val="5.2535824326307035E-3"/>
                  <c:y val="-1.2477249650363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3A-459C-9655-8ABA7C2BF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1 семестр
2021/2022</c:v>
                </c:pt>
                <c:pt idx="1">
                  <c:v>2 семестр
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2023-2024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0.47599999999999998</c:v>
                </c:pt>
                <c:pt idx="1">
                  <c:v>0.51400000000000001</c:v>
                </c:pt>
                <c:pt idx="2">
                  <c:v>0.42799999999999999</c:v>
                </c:pt>
                <c:pt idx="3">
                  <c:v>0.6875</c:v>
                </c:pt>
                <c:pt idx="4">
                  <c:v>0.82399999999999995</c:v>
                </c:pt>
                <c:pt idx="5">
                  <c:v>0.69199999999999995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3A-459C-9655-8ABA7C2B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25664"/>
        <c:axId val="42734720"/>
      </c:lineChart>
      <c:catAx>
        <c:axId val="4262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2734720"/>
        <c:crosses val="autoZero"/>
        <c:auto val="1"/>
        <c:lblAlgn val="ctr"/>
        <c:lblOffset val="100"/>
        <c:noMultiLvlLbl val="0"/>
      </c:catAx>
      <c:valAx>
        <c:axId val="4273472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4262566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3400022523212394"/>
          <c:y val="0.58475008142230389"/>
          <c:w val="0.2659997747678759"/>
          <c:h val="0.28251982872578885"/>
        </c:manualLayout>
      </c:layout>
      <c:overlay val="0"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1-4CDE-AF45-83C4CDAF170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1-4AE8-812F-E0F2AC267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1-4CDE-AF45-83C4CDAF17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1-4CDE-AF45-83C4CDAF170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1-4CDE-AF45-83C4CDAF1706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571-4CDE-AF45-83C4CDAF17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ПФ</c:v>
                </c:pt>
                <c:pt idx="1">
                  <c:v>ФКНФМ</c:v>
                </c:pt>
                <c:pt idx="2">
                  <c:v>ФБІП</c:v>
                </c:pt>
                <c:pt idx="3">
                  <c:v>ФБГЕ</c:v>
                </c:pt>
                <c:pt idx="4">
                  <c:v>ФПІС</c:v>
                </c:pt>
                <c:pt idx="5">
                  <c:v>ФУІФЖ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0.84599999999999997</c:v>
                </c:pt>
                <c:pt idx="1">
                  <c:v>0.76500000000000001</c:v>
                </c:pt>
                <c:pt idx="2">
                  <c:v>0.70499999999999996</c:v>
                </c:pt>
                <c:pt idx="3">
                  <c:v>0.70399999999999996</c:v>
                </c:pt>
                <c:pt idx="4">
                  <c:v>0.58099999999999996</c:v>
                </c:pt>
                <c:pt idx="5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71-4CDE-AF45-83C4CDAF1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5638943"/>
        <c:axId val="775619743"/>
      </c:barChart>
      <c:catAx>
        <c:axId val="77563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75619743"/>
        <c:crosses val="autoZero"/>
        <c:auto val="1"/>
        <c:lblAlgn val="ctr"/>
        <c:lblOffset val="100"/>
        <c:noMultiLvlLbl val="0"/>
      </c:catAx>
      <c:valAx>
        <c:axId val="77561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75638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ПФ</c:v>
                </c:pt>
                <c:pt idx="1">
                  <c:v>ФКНФМ</c:v>
                </c:pt>
                <c:pt idx="2">
                  <c:v>ФБІП</c:v>
                </c:pt>
                <c:pt idx="3">
                  <c:v>ФБГЕ</c:v>
                </c:pt>
                <c:pt idx="4">
                  <c:v>ФПІС</c:v>
                </c:pt>
                <c:pt idx="5">
                  <c:v>ФУІФЖ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0.84599999999999997</c:v>
                </c:pt>
                <c:pt idx="1">
                  <c:v>0.76500000000000001</c:v>
                </c:pt>
                <c:pt idx="2">
                  <c:v>0.70499999999999996</c:v>
                </c:pt>
                <c:pt idx="3">
                  <c:v>0.70399999999999996</c:v>
                </c:pt>
                <c:pt idx="4">
                  <c:v>0.58099999999999996</c:v>
                </c:pt>
                <c:pt idx="5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2-47A5-BEB0-6FFC935D2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60650910813542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72-47A5-BEB0-6FFC935D21D5}"/>
                </c:ext>
              </c:extLst>
            </c:dLbl>
            <c:dLbl>
              <c:idx val="1"/>
              <c:layout>
                <c:manualLayout>
                  <c:x val="0"/>
                  <c:y val="2.3695537346685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72-47A5-BEB0-6FFC935D21D5}"/>
                </c:ext>
              </c:extLst>
            </c:dLbl>
            <c:dLbl>
              <c:idx val="2"/>
              <c:layout>
                <c:manualLayout>
                  <c:x val="0"/>
                  <c:y val="-3.0804198550691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72-47A5-BEB0-6FFC935D21D5}"/>
                </c:ext>
              </c:extLst>
            </c:dLbl>
            <c:dLbl>
              <c:idx val="3"/>
              <c:layout>
                <c:manualLayout>
                  <c:x val="0"/>
                  <c:y val="-4.0282413489365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2-47A5-BEB0-6FFC935D21D5}"/>
                </c:ext>
              </c:extLst>
            </c:dLbl>
            <c:dLbl>
              <c:idx val="4"/>
              <c:layout>
                <c:manualLayout>
                  <c:x val="0"/>
                  <c:y val="-2.60650910813542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72-47A5-BEB0-6FFC935D21D5}"/>
                </c:ext>
              </c:extLst>
            </c:dLbl>
            <c:dLbl>
              <c:idx val="5"/>
              <c:layout>
                <c:manualLayout>
                  <c:x val="0"/>
                  <c:y val="-3.0804198550691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2-47A5-BEB0-6FFC935D2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ПФ</c:v>
                </c:pt>
                <c:pt idx="1">
                  <c:v>ФКНФМ</c:v>
                </c:pt>
                <c:pt idx="2">
                  <c:v>ФБІП</c:v>
                </c:pt>
                <c:pt idx="3">
                  <c:v>ФБГЕ</c:v>
                </c:pt>
                <c:pt idx="4">
                  <c:v>ФПІС</c:v>
                </c:pt>
                <c:pt idx="5">
                  <c:v>ФУІФЖ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2-47A5-BEB0-6FFC935D21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3695537346685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2-47A5-BEB0-6FFC935D2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ПФ</c:v>
                </c:pt>
                <c:pt idx="1">
                  <c:v>ФКНФМ</c:v>
                </c:pt>
                <c:pt idx="2">
                  <c:v>ФБІП</c:v>
                </c:pt>
                <c:pt idx="3">
                  <c:v>ФБГЕ</c:v>
                </c:pt>
                <c:pt idx="4">
                  <c:v>ФПІС</c:v>
                </c:pt>
                <c:pt idx="5">
                  <c:v>ФУІФЖ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0.96699999999999997</c:v>
                </c:pt>
                <c:pt idx="1">
                  <c:v>1</c:v>
                </c:pt>
                <c:pt idx="2">
                  <c:v>0.80800000000000005</c:v>
                </c:pt>
                <c:pt idx="3">
                  <c:v>0.80600000000000005</c:v>
                </c:pt>
                <c:pt idx="4">
                  <c:v>0.88900000000000001</c:v>
                </c:pt>
                <c:pt idx="5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2-47A5-BEB0-6FFC935D2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1450511"/>
        <c:axId val="871439951"/>
      </c:barChart>
      <c:catAx>
        <c:axId val="87145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871439951"/>
        <c:crosses val="autoZero"/>
        <c:auto val="1"/>
        <c:lblAlgn val="ctr"/>
        <c:lblOffset val="100"/>
        <c:noMultiLvlLbl val="0"/>
      </c:catAx>
      <c:valAx>
        <c:axId val="87143995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7145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40725759735844E-2"/>
          <c:y val="4.7046058242348691E-2"/>
          <c:w val="0.94762111162494822"/>
          <c:h val="0.782114844425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</c:v>
                </c:pt>
              </c:strCache>
            </c:strRef>
          </c:tx>
          <c:spPr>
            <a:solidFill>
              <a:srgbClr val="E242B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230994544282171E-2"/>
                  <c:y val="1.3597243666465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4F-4459-9322-DA601D92C9F4}"/>
                </c:ext>
              </c:extLst>
            </c:dLbl>
            <c:dLbl>
              <c:idx val="1"/>
              <c:layout>
                <c:manualLayout>
                  <c:x val="-1.1053621961486976E-2"/>
                  <c:y val="-4.7908664206475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F-4459-9322-DA601D92C9F4}"/>
                </c:ext>
              </c:extLst>
            </c:dLbl>
            <c:dLbl>
              <c:idx val="2"/>
              <c:layout>
                <c:manualLayout>
                  <c:x val="-2.3335424140916949E-2"/>
                  <c:y val="1.1977166051618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4F-4459-9322-DA601D92C9F4}"/>
                </c:ext>
              </c:extLst>
            </c:dLbl>
            <c:dLbl>
              <c:idx val="6"/>
              <c:layout>
                <c:manualLayout>
                  <c:x val="-1.9650883487087958E-2"/>
                  <c:y val="2.29851315156739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4F-4459-9322-DA601D92C9F4}"/>
                </c:ext>
              </c:extLst>
            </c:dLbl>
            <c:dLbl>
              <c:idx val="7"/>
              <c:layout>
                <c:manualLayout>
                  <c:x val="-8.5972615256009813E-3"/>
                  <c:y val="-4.7908664206475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4F-4459-9322-DA601D92C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ФПІС</c:v>
                </c:pt>
                <c:pt idx="2">
                  <c:v>ФБП</c:v>
                </c:pt>
                <c:pt idx="3">
                  <c:v>МФ</c:v>
                </c:pt>
                <c:pt idx="4">
                  <c:v>ФУІФЖ</c:v>
                </c:pt>
                <c:pt idx="5">
                  <c:v>ФКМ</c:v>
                </c:pt>
                <c:pt idx="6">
                  <c:v>ФБГЕ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4.88</c:v>
                </c:pt>
                <c:pt idx="1">
                  <c:v>4.78</c:v>
                </c:pt>
                <c:pt idx="2">
                  <c:v>4.91</c:v>
                </c:pt>
                <c:pt idx="3">
                  <c:v>4.82</c:v>
                </c:pt>
                <c:pt idx="4">
                  <c:v>4.49</c:v>
                </c:pt>
                <c:pt idx="5">
                  <c:v>4.92</c:v>
                </c:pt>
                <c:pt idx="6">
                  <c:v>4.91</c:v>
                </c:pt>
                <c:pt idx="7">
                  <c:v>4.68</c:v>
                </c:pt>
                <c:pt idx="8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F-4459-9322-DA601D92C9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магістр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3509982397372881E-2"/>
                  <c:y val="4.5970263031347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4F-4459-9322-DA601D92C9F4}"/>
                </c:ext>
              </c:extLst>
            </c:dLbl>
            <c:dLbl>
              <c:idx val="8"/>
              <c:layout>
                <c:manualLayout>
                  <c:x val="1.1053621961486796E-2"/>
                  <c:y val="4.5970263031347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4F-4459-9322-DA601D92C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ФПІС</c:v>
                </c:pt>
                <c:pt idx="2">
                  <c:v>ФБП</c:v>
                </c:pt>
                <c:pt idx="3">
                  <c:v>МФ</c:v>
                </c:pt>
                <c:pt idx="4">
                  <c:v>ФУІФЖ</c:v>
                </c:pt>
                <c:pt idx="5">
                  <c:v>ФКМ</c:v>
                </c:pt>
                <c:pt idx="6">
                  <c:v>ФБГЕ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4.88</c:v>
                </c:pt>
                <c:pt idx="1">
                  <c:v>4.99</c:v>
                </c:pt>
                <c:pt idx="2">
                  <c:v>4.91</c:v>
                </c:pt>
                <c:pt idx="3">
                  <c:v>4.67</c:v>
                </c:pt>
                <c:pt idx="4">
                  <c:v>4.8099999999999996</c:v>
                </c:pt>
                <c:pt idx="5">
                  <c:v>4.8899999999999997</c:v>
                </c:pt>
                <c:pt idx="6">
                  <c:v>4.93</c:v>
                </c:pt>
                <c:pt idx="7">
                  <c:v>4.84</c:v>
                </c:pt>
                <c:pt idx="8">
                  <c:v>4.8899999999999997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F-4459-9322-DA601D92C9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аспірант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9476325230631935E-2"/>
                  <c:y val="6.8955394547021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4F-4459-9322-DA601D92C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ФПІС</c:v>
                </c:pt>
                <c:pt idx="2">
                  <c:v>ФБП</c:v>
                </c:pt>
                <c:pt idx="3">
                  <c:v>МФ</c:v>
                </c:pt>
                <c:pt idx="4">
                  <c:v>ФУІФЖ</c:v>
                </c:pt>
                <c:pt idx="5">
                  <c:v>ФКМ</c:v>
                </c:pt>
                <c:pt idx="6">
                  <c:v>ФБГЕ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4.95</c:v>
                </c:pt>
                <c:pt idx="1">
                  <c:v>5</c:v>
                </c:pt>
                <c:pt idx="2">
                  <c:v>4.96</c:v>
                </c:pt>
                <c:pt idx="4">
                  <c:v>5</c:v>
                </c:pt>
                <c:pt idx="6">
                  <c:v>4.93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F-4459-9322-DA601D92C9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9184512"/>
        <c:axId val="1579182112"/>
      </c:barChart>
      <c:catAx>
        <c:axId val="15791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79182112"/>
        <c:crosses val="autoZero"/>
        <c:auto val="1"/>
        <c:lblAlgn val="ctr"/>
        <c:lblOffset val="100"/>
        <c:noMultiLvlLbl val="0"/>
      </c:catAx>
      <c:valAx>
        <c:axId val="1579182112"/>
        <c:scaling>
          <c:orientation val="minMax"/>
          <c:max val="5"/>
          <c:min val="4.4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7918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7711906391528"/>
          <c:y val="0.91372691856580768"/>
          <c:w val="0.42245761872169435"/>
          <c:h val="8.5736296815802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8876420910365"/>
          <c:y val="0"/>
          <c:w val="0.8195240678547201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Міжнародне право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A-4572-AFF9-DD88FF7D0F11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4AA-4572-AFF9-DD88FF7D0F11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A-4572-AFF9-DD88FF7D0F11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4AA-4572-AFF9-DD88FF7D0F11}"/>
              </c:ext>
            </c:extLst>
          </c:dPt>
          <c:dPt>
            <c:idx val="5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A-4572-AFF9-DD88FF7D0F11}"/>
              </c:ext>
            </c:extLst>
          </c:dPt>
          <c:dPt>
            <c:idx val="6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4AA-4572-AFF9-DD88FF7D0F11}"/>
              </c:ext>
            </c:extLst>
          </c:dPt>
          <c:dPt>
            <c:idx val="7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AA-4572-AFF9-DD88FF7D0F11}"/>
              </c:ext>
            </c:extLst>
          </c:dPt>
          <c:dLbls>
            <c:dLbl>
              <c:idx val="0"/>
              <c:layout>
                <c:manualLayout>
                  <c:x val="-2.7323137773847563E-2"/>
                  <c:y val="3.566828494996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AA-4572-AFF9-DD88FF7D0F11}"/>
                </c:ext>
              </c:extLst>
            </c:dLbl>
            <c:dLbl>
              <c:idx val="1"/>
              <c:layout>
                <c:manualLayout>
                  <c:x val="-4.4580538543793138E-2"/>
                  <c:y val="3.1705142177746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AA-4572-AFF9-DD88FF7D0F11}"/>
                </c:ext>
              </c:extLst>
            </c:dLbl>
            <c:dLbl>
              <c:idx val="2"/>
              <c:layout>
                <c:manualLayout>
                  <c:x val="-3.9033605767633477E-2"/>
                  <c:y val="3.9871181598033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AA-4572-AFF9-DD88FF7D0F11}"/>
                </c:ext>
              </c:extLst>
            </c:dLbl>
            <c:dLbl>
              <c:idx val="3"/>
              <c:layout>
                <c:manualLayout>
                  <c:x val="-5.9129854885224271E-2"/>
                  <c:y val="7.92628554443673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AA-4572-AFF9-DD88FF7D0F11}"/>
                </c:ext>
              </c:extLst>
            </c:dLbl>
            <c:dLbl>
              <c:idx val="4"/>
              <c:layout>
                <c:manualLayout>
                  <c:x val="-3.9270569076117576E-2"/>
                  <c:y val="5.9447141583275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AA-4572-AFF9-DD88FF7D0F11}"/>
                </c:ext>
              </c:extLst>
            </c:dLbl>
            <c:dLbl>
              <c:idx val="5"/>
              <c:layout>
                <c:manualLayout>
                  <c:x val="-1.3369214924083856E-3"/>
                  <c:y val="1.355359148905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AA-4572-AFF9-DD88FF7D0F11}"/>
                </c:ext>
              </c:extLst>
            </c:dLbl>
            <c:dLbl>
              <c:idx val="6"/>
              <c:layout>
                <c:manualLayout>
                  <c:x val="-2.7323137773847563E-2"/>
                  <c:y val="-3.963142772218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AA-4572-AFF9-DD88FF7D0F11}"/>
                </c:ext>
              </c:extLst>
            </c:dLbl>
            <c:dLbl>
              <c:idx val="7"/>
              <c:layout>
                <c:manualLayout>
                  <c:x val="-3.4654556629788523E-2"/>
                  <c:y val="5.0575939392864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AA-4572-AFF9-DD88FF7D0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0.36799999999999999</c:v>
                </c:pt>
                <c:pt idx="1">
                  <c:v>0.29509999999999997</c:v>
                </c:pt>
                <c:pt idx="2">
                  <c:v>0.21299999999999999</c:v>
                </c:pt>
                <c:pt idx="3">
                  <c:v>3.7999999999999999E-2</c:v>
                </c:pt>
                <c:pt idx="4">
                  <c:v>0.31900000000000001</c:v>
                </c:pt>
                <c:pt idx="5">
                  <c:v>4.2000000000000003E-2</c:v>
                </c:pt>
                <c:pt idx="6">
                  <c:v>0.42299999999999999</c:v>
                </c:pt>
                <c:pt idx="7">
                  <c:v>0.2225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4AA-4572-AFF9-DD88FF7D0F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Інформаційні системи та технології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8576928182662951E-2"/>
                  <c:y val="-3.764985633607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AA-4572-AFF9-DD88FF7D0F11}"/>
                </c:ext>
              </c:extLst>
            </c:dLbl>
            <c:dLbl>
              <c:idx val="1"/>
              <c:layout>
                <c:manualLayout>
                  <c:x val="-2.2647019779636315E-2"/>
                  <c:y val="-3.170514217774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AA-4572-AFF9-DD88FF7D0F11}"/>
                </c:ext>
              </c:extLst>
            </c:dLbl>
            <c:dLbl>
              <c:idx val="2"/>
              <c:layout>
                <c:manualLayout>
                  <c:x val="-3.8205230319925662E-2"/>
                  <c:y val="3.1705142177746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AA-4572-AFF9-DD88FF7D0F11}"/>
                </c:ext>
              </c:extLst>
            </c:dLbl>
            <c:dLbl>
              <c:idx val="3"/>
              <c:layout>
                <c:manualLayout>
                  <c:x val="-1.7420927605568293E-2"/>
                  <c:y val="-2.0690157024353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AA-4572-AFF9-DD88FF7D0F11}"/>
                </c:ext>
              </c:extLst>
            </c:dLbl>
            <c:dLbl>
              <c:idx val="4"/>
              <c:layout>
                <c:manualLayout>
                  <c:x val="-3.1134007774344739E-2"/>
                  <c:y val="-5.0575939392864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AA-4572-AFF9-DD88FF7D0F11}"/>
                </c:ext>
              </c:extLst>
            </c:dLbl>
            <c:dLbl>
              <c:idx val="5"/>
              <c:layout>
                <c:manualLayout>
                  <c:x val="-4.3253046176874345E-2"/>
                  <c:y val="-5.1520856038838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3B-472A-AE0A-59027C4EFDE6}"/>
                </c:ext>
              </c:extLst>
            </c:dLbl>
            <c:dLbl>
              <c:idx val="6"/>
              <c:layout>
                <c:manualLayout>
                  <c:x val="-2.0685675939253113E-2"/>
                  <c:y val="3.7649856336074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3B-472A-AE0A-59027C4EFDE6}"/>
                </c:ext>
              </c:extLst>
            </c:dLbl>
            <c:dLbl>
              <c:idx val="7"/>
              <c:layout>
                <c:manualLayout>
                  <c:x val="-1.4612362536961361E-2"/>
                  <c:y val="-5.0575939392864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AA-4572-AFF9-DD88FF7D0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0.40160000000000001</c:v>
                </c:pt>
                <c:pt idx="1">
                  <c:v>0.33329999999999999</c:v>
                </c:pt>
                <c:pt idx="2">
                  <c:v>6.4000000000000001E-2</c:v>
                </c:pt>
                <c:pt idx="3">
                  <c:v>7.5999999999999998E-2</c:v>
                </c:pt>
                <c:pt idx="4">
                  <c:v>5.0000000000000001E-3</c:v>
                </c:pt>
                <c:pt idx="5">
                  <c:v>0.109</c:v>
                </c:pt>
                <c:pt idx="6">
                  <c:v>0.35</c:v>
                </c:pt>
                <c:pt idx="7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4AA-4572-AFF9-DD88FF7D0F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Медицина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724943581574406E-2"/>
                  <c:y val="-3.170514217774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3B-472A-AE0A-59027C4EFDE6}"/>
                </c:ext>
              </c:extLst>
            </c:dLbl>
            <c:dLbl>
              <c:idx val="1"/>
              <c:layout>
                <c:manualLayout>
                  <c:x val="-3.9532722686844504E-2"/>
                  <c:y val="-4.3594570494402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4AA-4572-AFF9-DD88FF7D0F11}"/>
                </c:ext>
              </c:extLst>
            </c:dLbl>
            <c:dLbl>
              <c:idx val="2"/>
              <c:layout>
                <c:manualLayout>
                  <c:x val="-3.4594451081906279E-2"/>
                  <c:y val="-3.5668284949965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4AA-4572-AFF9-DD88FF7D0F11}"/>
                </c:ext>
              </c:extLst>
            </c:dLbl>
            <c:dLbl>
              <c:idx val="3"/>
              <c:layout>
                <c:manualLayout>
                  <c:x val="-4.3886897650338513E-2"/>
                  <c:y val="-4.3594570494402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4AA-4572-AFF9-DD88FF7D0F11}"/>
                </c:ext>
              </c:extLst>
            </c:dLbl>
            <c:dLbl>
              <c:idx val="4"/>
              <c:layout>
                <c:manualLayout>
                  <c:x val="-4.6197797269012263E-2"/>
                  <c:y val="-4.9779105873868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4AA-4572-AFF9-DD88FF7D0F11}"/>
                </c:ext>
              </c:extLst>
            </c:dLbl>
            <c:dLbl>
              <c:idx val="5"/>
              <c:layout>
                <c:manualLayout>
                  <c:x val="-3.9922173494136098E-2"/>
                  <c:y val="-3.8686430261861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4AA-4572-AFF9-DD88FF7D0F11}"/>
                </c:ext>
              </c:extLst>
            </c:dLbl>
            <c:dLbl>
              <c:idx val="6"/>
              <c:layout>
                <c:manualLayout>
                  <c:x val="-1.5778181999401973E-2"/>
                  <c:y val="-1.2129174641940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4AA-4572-AFF9-DD88FF7D0F11}"/>
                </c:ext>
              </c:extLst>
            </c:dLbl>
            <c:dLbl>
              <c:idx val="7"/>
              <c:layout>
                <c:manualLayout>
                  <c:x val="9.6492408385660654E-3"/>
                  <c:y val="2.29890633603920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4AA-4572-AFF9-DD88FF7D0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0.1583</c:v>
                </c:pt>
                <c:pt idx="1">
                  <c:v>5.2699999999999997E-2</c:v>
                </c:pt>
                <c:pt idx="2">
                  <c:v>0.247</c:v>
                </c:pt>
                <c:pt idx="3">
                  <c:v>0.153</c:v>
                </c:pt>
                <c:pt idx="4">
                  <c:v>0.46200000000000002</c:v>
                </c:pt>
                <c:pt idx="5">
                  <c:v>0.74</c:v>
                </c:pt>
                <c:pt idx="6">
                  <c:v>0.96399999999999997</c:v>
                </c:pt>
                <c:pt idx="7">
                  <c:v>0.26800000000000002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4AA-4572-AFF9-DD88FF7D0F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625664"/>
        <c:axId val="42734720"/>
      </c:lineChart>
      <c:catAx>
        <c:axId val="4262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42734720"/>
        <c:crosses val="autoZero"/>
        <c:auto val="1"/>
        <c:lblAlgn val="ctr"/>
        <c:lblOffset val="100"/>
        <c:noMultiLvlLbl val="0"/>
      </c:catAx>
      <c:valAx>
        <c:axId val="42734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6256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8878700289046"/>
          <c:y val="1.3793438016235709E-2"/>
          <c:w val="0.8195240678547201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Культурологія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A-4572-AFF9-DD88FF7D0F11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4AA-4572-AFF9-DD88FF7D0F11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A-4572-AFF9-DD88FF7D0F11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4AA-4572-AFF9-DD88FF7D0F11}"/>
              </c:ext>
            </c:extLst>
          </c:dPt>
          <c:dPt>
            <c:idx val="5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A-4572-AFF9-DD88FF7D0F11}"/>
              </c:ext>
            </c:extLst>
          </c:dPt>
          <c:dPt>
            <c:idx val="6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4AA-4572-AFF9-DD88FF7D0F11}"/>
              </c:ext>
            </c:extLst>
          </c:dPt>
          <c:dPt>
            <c:idx val="7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AA-4572-AFF9-DD88FF7D0F11}"/>
              </c:ext>
            </c:extLst>
          </c:dPt>
          <c:dLbls>
            <c:dLbl>
              <c:idx val="0"/>
              <c:layout>
                <c:manualLayout>
                  <c:x val="-4.1036247051397058E-2"/>
                  <c:y val="-5.85868134008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AA-4572-AFF9-DD88FF7D0F11}"/>
                </c:ext>
              </c:extLst>
            </c:dLbl>
            <c:dLbl>
              <c:idx val="1"/>
              <c:layout>
                <c:manualLayout>
                  <c:x val="-3.9306289245489887E-2"/>
                  <c:y val="-3.7262013414752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AA-4572-AFF9-DD88FF7D0F11}"/>
                </c:ext>
              </c:extLst>
            </c:dLbl>
            <c:dLbl>
              <c:idx val="2"/>
              <c:layout>
                <c:manualLayout>
                  <c:x val="-7.0679175387886678E-2"/>
                  <c:y val="-1.50913245067397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AA-4572-AFF9-DD88FF7D0F11}"/>
                </c:ext>
              </c:extLst>
            </c:dLbl>
            <c:dLbl>
              <c:idx val="3"/>
              <c:layout>
                <c:manualLayout>
                  <c:x val="-2.9594006445396857E-2"/>
                  <c:y val="-5.4144131652392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AA-4572-AFF9-DD88FF7D0F11}"/>
                </c:ext>
              </c:extLst>
            </c:dLbl>
            <c:dLbl>
              <c:idx val="4"/>
              <c:layout>
                <c:manualLayout>
                  <c:x val="-2.0283232001063235E-2"/>
                  <c:y val="3.6458120262125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AA-4572-AFF9-DD88FF7D0F11}"/>
                </c:ext>
              </c:extLst>
            </c:dLbl>
            <c:dLbl>
              <c:idx val="5"/>
              <c:layout>
                <c:manualLayout>
                  <c:x val="-2.3488820226585678E-2"/>
                  <c:y val="4.80371865296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AA-4572-AFF9-DD88FF7D0F11}"/>
                </c:ext>
              </c:extLst>
            </c:dLbl>
            <c:dLbl>
              <c:idx val="6"/>
              <c:layout>
                <c:manualLayout>
                  <c:x val="-3.365228080667132E-2"/>
                  <c:y val="4.0830205674280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AA-4572-AFF9-DD88FF7D0F11}"/>
                </c:ext>
              </c:extLst>
            </c:dLbl>
            <c:dLbl>
              <c:idx val="7"/>
              <c:layout>
                <c:manualLayout>
                  <c:x val="-1.2146666002192764E-2"/>
                  <c:y val="-4.367922038474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AA-4572-AFF9-DD88FF7D0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0.52880000000000005</c:v>
                </c:pt>
                <c:pt idx="1">
                  <c:v>0.62680000000000002</c:v>
                </c:pt>
                <c:pt idx="2">
                  <c:v>0.31900000000000001</c:v>
                </c:pt>
                <c:pt idx="3">
                  <c:v>0</c:v>
                </c:pt>
                <c:pt idx="4">
                  <c:v>0.08</c:v>
                </c:pt>
                <c:pt idx="5">
                  <c:v>7.4999999999999997E-2</c:v>
                </c:pt>
                <c:pt idx="6">
                  <c:v>0.23200000000000001</c:v>
                </c:pt>
                <c:pt idx="7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4AA-4572-AFF9-DD88FF7D0F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(укр.мова і літ-ра)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0410810990398157E-3"/>
                  <c:y val="-3.305211855984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AA-4572-AFF9-DD88FF7D0F11}"/>
                </c:ext>
              </c:extLst>
            </c:dLbl>
            <c:dLbl>
              <c:idx val="1"/>
              <c:layout>
                <c:manualLayout>
                  <c:x val="-3.8469799661118312E-2"/>
                  <c:y val="3.266420074267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AA-4572-AFF9-DD88FF7D0F11}"/>
                </c:ext>
              </c:extLst>
            </c:dLbl>
            <c:dLbl>
              <c:idx val="2"/>
              <c:layout>
                <c:manualLayout>
                  <c:x val="-2.6601880461144967E-2"/>
                  <c:y val="-4.1859826086830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AA-4572-AFF9-DD88FF7D0F11}"/>
                </c:ext>
              </c:extLst>
            </c:dLbl>
            <c:dLbl>
              <c:idx val="3"/>
              <c:layout>
                <c:manualLayout>
                  <c:x val="-4.942248911923984E-2"/>
                  <c:y val="2.5287969696432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AA-4572-AFF9-DD88FF7D0F11}"/>
                </c:ext>
              </c:extLst>
            </c:dLbl>
            <c:dLbl>
              <c:idx val="4"/>
              <c:layout>
                <c:manualLayout>
                  <c:x val="-3.3243712415694952E-2"/>
                  <c:y val="-4.8277033056825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AA-4572-AFF9-DD88FF7D0F11}"/>
                </c:ext>
              </c:extLst>
            </c:dLbl>
            <c:dLbl>
              <c:idx val="5"/>
              <c:layout>
                <c:manualLayout>
                  <c:x val="-4.3253046176874345E-2"/>
                  <c:y val="-5.1520856038838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C7-4FC8-A1CB-571292867C4B}"/>
                </c:ext>
              </c:extLst>
            </c:dLbl>
            <c:dLbl>
              <c:idx val="6"/>
              <c:layout>
                <c:manualLayout>
                  <c:x val="-2.7014767932489452E-2"/>
                  <c:y val="-3.821397785736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C7-4FC8-A1CB-571292867C4B}"/>
                </c:ext>
              </c:extLst>
            </c:dLbl>
            <c:dLbl>
              <c:idx val="7"/>
              <c:layout>
                <c:manualLayout>
                  <c:x val="-2.7270590385062625E-2"/>
                  <c:y val="-5.0575939392864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AA-4572-AFF9-DD88FF7D0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0.47310000000000002</c:v>
                </c:pt>
                <c:pt idx="1">
                  <c:v>0.40870000000000001</c:v>
                </c:pt>
                <c:pt idx="2">
                  <c:v>0.38</c:v>
                </c:pt>
                <c:pt idx="3">
                  <c:v>0.218</c:v>
                </c:pt>
                <c:pt idx="4">
                  <c:v>8.7999999999999995E-2</c:v>
                </c:pt>
                <c:pt idx="5">
                  <c:v>0.27600000000000002</c:v>
                </c:pt>
                <c:pt idx="6">
                  <c:v>0.27100000000000002</c:v>
                </c:pt>
                <c:pt idx="7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4AA-4572-AFF9-DD88FF7D0F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 (мова і літ-ра англ.)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4084853317385963E-2"/>
                  <c:y val="4.645763875890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C7-4FC8-A1CB-571292867C4B}"/>
                </c:ext>
              </c:extLst>
            </c:dLbl>
            <c:dLbl>
              <c:idx val="1"/>
              <c:layout>
                <c:manualLayout>
                  <c:x val="-2.8984185521113658E-2"/>
                  <c:y val="-4.8192317453260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4AA-4572-AFF9-DD88FF7D0F11}"/>
                </c:ext>
              </c:extLst>
            </c:dLbl>
            <c:dLbl>
              <c:idx val="2"/>
              <c:layout>
                <c:manualLayout>
                  <c:x val="-3.4594451081906279E-2"/>
                  <c:y val="-3.5668284949965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4AA-4572-AFF9-DD88FF7D0F11}"/>
                </c:ext>
              </c:extLst>
            </c:dLbl>
            <c:dLbl>
              <c:idx val="3"/>
              <c:layout>
                <c:manualLayout>
                  <c:x val="-2.3844729060766217E-2"/>
                  <c:y val="-3.4398879437024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4AA-4572-AFF9-DD88FF7D0F11}"/>
                </c:ext>
              </c:extLst>
            </c:dLbl>
            <c:dLbl>
              <c:idx val="4"/>
              <c:layout>
                <c:manualLayout>
                  <c:x val="-3.4594451081906376E-2"/>
                  <c:y val="-3.3686713563856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4AA-4572-AFF9-DD88FF7D0F11}"/>
                </c:ext>
              </c:extLst>
            </c:dLbl>
            <c:dLbl>
              <c:idx val="5"/>
              <c:layout>
                <c:manualLayout>
                  <c:x val="-4.0571945911824312E-3"/>
                  <c:y val="-1.1099554229390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4AA-4572-AFF9-DD88FF7D0F11}"/>
                </c:ext>
              </c:extLst>
            </c:dLbl>
            <c:dLbl>
              <c:idx val="6"/>
              <c:layout>
                <c:manualLayout>
                  <c:x val="-4.3204342336954714E-2"/>
                  <c:y val="-3.9716050674412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4AA-4572-AFF9-DD88FF7D0F11}"/>
                </c:ext>
              </c:extLst>
            </c:dLbl>
            <c:dLbl>
              <c:idx val="7"/>
              <c:layout>
                <c:manualLayout>
                  <c:x val="-3.8873965912488789E-2"/>
                  <c:y val="-4.138031404870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4AA-4572-AFF9-DD88FF7D0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0.43759999999999999</c:v>
                </c:pt>
                <c:pt idx="1">
                  <c:v>0.43280000000000002</c:v>
                </c:pt>
                <c:pt idx="2">
                  <c:v>0.54400000000000004</c:v>
                </c:pt>
                <c:pt idx="3">
                  <c:v>0.27400000000000002</c:v>
                </c:pt>
                <c:pt idx="4">
                  <c:v>0.184</c:v>
                </c:pt>
                <c:pt idx="5">
                  <c:v>0.20200000000000001</c:v>
                </c:pt>
                <c:pt idx="6">
                  <c:v>0.45100000000000001</c:v>
                </c:pt>
                <c:pt idx="7">
                  <c:v>0.47149999999999997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4AA-4572-AFF9-DD88FF7D0F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625664"/>
        <c:axId val="42734720"/>
      </c:lineChart>
      <c:catAx>
        <c:axId val="4262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42734720"/>
        <c:crosses val="autoZero"/>
        <c:auto val="1"/>
        <c:lblAlgn val="ctr"/>
        <c:lblOffset val="100"/>
        <c:noMultiLvlLbl val="0"/>
      </c:catAx>
      <c:valAx>
        <c:axId val="42734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426256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59-4EC0-8359-7259A42233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5A-424A-AC0B-C4D4A7E4C02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59-4EC0-8359-7259A42233F3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59-4EC0-8359-7259A42233F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59-4EC0-8359-7259A42233F3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59-4EC0-8359-7259A42233F3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59-4EC0-8359-7259A42233F3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059-4EC0-8359-7259A4223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ФУІФЖ</c:v>
                </c:pt>
                <c:pt idx="1">
                  <c:v>ПФ</c:v>
                </c:pt>
                <c:pt idx="2">
                  <c:v>ФБГЕ</c:v>
                </c:pt>
                <c:pt idx="3">
                  <c:v>ФПІС</c:v>
                </c:pt>
                <c:pt idx="4">
                  <c:v>ФКНФМ</c:v>
                </c:pt>
                <c:pt idx="5">
                  <c:v>ФФВС</c:v>
                </c:pt>
                <c:pt idx="6">
                  <c:v>МФ</c:v>
                </c:pt>
                <c:pt idx="7">
                  <c:v>ФБІП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0.505</c:v>
                </c:pt>
                <c:pt idx="1">
                  <c:v>0.41599999999999998</c:v>
                </c:pt>
                <c:pt idx="2">
                  <c:v>0.40899999999999997</c:v>
                </c:pt>
                <c:pt idx="3">
                  <c:v>0.375</c:v>
                </c:pt>
                <c:pt idx="4">
                  <c:v>0.36299999999999999</c:v>
                </c:pt>
                <c:pt idx="5">
                  <c:v>0.34699999999999998</c:v>
                </c:pt>
                <c:pt idx="6">
                  <c:v>0.25900000000000001</c:v>
                </c:pt>
                <c:pt idx="7">
                  <c:v>0.20499999999999999</c:v>
                </c:pt>
                <c:pt idx="8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059-4EC0-8359-7259A42233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ФУІФЖ</c:v>
                </c:pt>
                <c:pt idx="1">
                  <c:v>ПФ</c:v>
                </c:pt>
                <c:pt idx="2">
                  <c:v>ФБГЕ</c:v>
                </c:pt>
                <c:pt idx="3">
                  <c:v>ФПІС</c:v>
                </c:pt>
                <c:pt idx="4">
                  <c:v>ФКНФМ</c:v>
                </c:pt>
                <c:pt idx="5">
                  <c:v>ФФВС</c:v>
                </c:pt>
                <c:pt idx="6">
                  <c:v>МФ</c:v>
                </c:pt>
                <c:pt idx="7">
                  <c:v>ФБІП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0-2FB7-4895-8D4A-0D4C72E122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835839"/>
        <c:axId val="723850239"/>
      </c:barChart>
      <c:catAx>
        <c:axId val="72383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23850239"/>
        <c:crosses val="autoZero"/>
        <c:auto val="1"/>
        <c:lblAlgn val="ctr"/>
        <c:lblOffset val="100"/>
        <c:noMultiLvlLbl val="0"/>
      </c:catAx>
      <c:valAx>
        <c:axId val="72385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2383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ФУІФЖ</c:v>
                </c:pt>
                <c:pt idx="1">
                  <c:v>ПФ</c:v>
                </c:pt>
                <c:pt idx="2">
                  <c:v>ФБГЕ</c:v>
                </c:pt>
                <c:pt idx="3">
                  <c:v>ФПІС</c:v>
                </c:pt>
                <c:pt idx="4">
                  <c:v>ФКНФМ</c:v>
                </c:pt>
                <c:pt idx="5">
                  <c:v>ФФВС</c:v>
                </c:pt>
                <c:pt idx="6">
                  <c:v>МФ</c:v>
                </c:pt>
                <c:pt idx="7">
                  <c:v>ФБІП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0.505</c:v>
                </c:pt>
                <c:pt idx="1">
                  <c:v>0.41599999999999998</c:v>
                </c:pt>
                <c:pt idx="2">
                  <c:v>0.40899999999999997</c:v>
                </c:pt>
                <c:pt idx="3">
                  <c:v>0.375</c:v>
                </c:pt>
                <c:pt idx="4">
                  <c:v>0.36299999999999999</c:v>
                </c:pt>
                <c:pt idx="5">
                  <c:v>0.34699999999999998</c:v>
                </c:pt>
                <c:pt idx="6">
                  <c:v>0.25900000000000001</c:v>
                </c:pt>
                <c:pt idx="7">
                  <c:v>0.20499999999999999</c:v>
                </c:pt>
                <c:pt idx="8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ФУІФЖ</c:v>
                </c:pt>
                <c:pt idx="1">
                  <c:v>ПФ</c:v>
                </c:pt>
                <c:pt idx="2">
                  <c:v>ФБГЕ</c:v>
                </c:pt>
                <c:pt idx="3">
                  <c:v>ФПІС</c:v>
                </c:pt>
                <c:pt idx="4">
                  <c:v>ФКНФМ</c:v>
                </c:pt>
                <c:pt idx="5">
                  <c:v>ФФВС</c:v>
                </c:pt>
                <c:pt idx="6">
                  <c:v>МФ</c:v>
                </c:pt>
                <c:pt idx="7">
                  <c:v>ФБІП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 formatCode="0%">
                  <c:v>0.96399999999999997</c:v>
                </c:pt>
                <c:pt idx="1">
                  <c:v>0.91200000000000003</c:v>
                </c:pt>
                <c:pt idx="2">
                  <c:v>0.97299999999999998</c:v>
                </c:pt>
                <c:pt idx="3">
                  <c:v>0.98699999999999999</c:v>
                </c:pt>
                <c:pt idx="4">
                  <c:v>0.90100000000000002</c:v>
                </c:pt>
                <c:pt idx="5">
                  <c:v>0.88500000000000001</c:v>
                </c:pt>
                <c:pt idx="6">
                  <c:v>0.83299999999999996</c:v>
                </c:pt>
                <c:pt idx="7">
                  <c:v>0.93600000000000005</c:v>
                </c:pt>
                <c:pt idx="8" formatCode="0%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ФУІФЖ</c:v>
                </c:pt>
                <c:pt idx="1">
                  <c:v>ПФ</c:v>
                </c:pt>
                <c:pt idx="2">
                  <c:v>ФБГЕ</c:v>
                </c:pt>
                <c:pt idx="3">
                  <c:v>ФПІС</c:v>
                </c:pt>
                <c:pt idx="4">
                  <c:v>ФКНФМ</c:v>
                </c:pt>
                <c:pt idx="5">
                  <c:v>ФФВС</c:v>
                </c:pt>
                <c:pt idx="6">
                  <c:v>МФ</c:v>
                </c:pt>
                <c:pt idx="7">
                  <c:v>ФБІП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0.54800000000000004</c:v>
                </c:pt>
                <c:pt idx="1">
                  <c:v>0.63800000000000001</c:v>
                </c:pt>
                <c:pt idx="2" formatCode="0%">
                  <c:v>0.51</c:v>
                </c:pt>
                <c:pt idx="3">
                  <c:v>0.751</c:v>
                </c:pt>
                <c:pt idx="4" formatCode="0%">
                  <c:v>0.49</c:v>
                </c:pt>
                <c:pt idx="5">
                  <c:v>0.32200000000000001</c:v>
                </c:pt>
                <c:pt idx="6">
                  <c:v>0.34300000000000003</c:v>
                </c:pt>
                <c:pt idx="7">
                  <c:v>0.63400000000000001</c:v>
                </c:pt>
                <c:pt idx="8" formatCode="0%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4889728"/>
        <c:axId val="1914891648"/>
      </c:barChart>
      <c:catAx>
        <c:axId val="191488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914891648"/>
        <c:crosses val="autoZero"/>
        <c:auto val="1"/>
        <c:lblAlgn val="ctr"/>
        <c:lblOffset val="100"/>
        <c:noMultiLvlLbl val="0"/>
      </c:catAx>
      <c:valAx>
        <c:axId val="1914891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1488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B-4507-92DB-A26797F04F0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0B-4507-92DB-A26797F04F0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0B-4507-92DB-A26797F04F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0B-4507-92DB-A26797F04F0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0B-4507-92DB-A26797F04F0E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0B-4507-92DB-A26797F04F0E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0B-4507-92DB-A26797F04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9"/>
                <c:pt idx="0">
                  <c:v>ПФ</c:v>
                </c:pt>
                <c:pt idx="1">
                  <c:v>ФКНФМ</c:v>
                </c:pt>
                <c:pt idx="2">
                  <c:v>МФ</c:v>
                </c:pt>
                <c:pt idx="3">
                  <c:v>ФБГЕ</c:v>
                </c:pt>
                <c:pt idx="4">
                  <c:v>ФБІП</c:v>
                </c:pt>
                <c:pt idx="5">
                  <c:v>ФФВС</c:v>
                </c:pt>
                <c:pt idx="6">
                  <c:v>ФПІС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0.72199999999999998</c:v>
                </c:pt>
                <c:pt idx="1">
                  <c:v>0.36299999999999999</c:v>
                </c:pt>
                <c:pt idx="2">
                  <c:v>0.27800000000000002</c:v>
                </c:pt>
                <c:pt idx="3">
                  <c:v>0.26900000000000002</c:v>
                </c:pt>
                <c:pt idx="4">
                  <c:v>0.14099999999999999</c:v>
                </c:pt>
                <c:pt idx="5">
                  <c:v>0.13600000000000001</c:v>
                </c:pt>
                <c:pt idx="6">
                  <c:v>0.107</c:v>
                </c:pt>
                <c:pt idx="7">
                  <c:v>7.1999999999999995E-2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0B-4507-92DB-A26797F04F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865119"/>
        <c:axId val="723856479"/>
      </c:barChart>
      <c:catAx>
        <c:axId val="72386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23856479"/>
        <c:crosses val="autoZero"/>
        <c:auto val="1"/>
        <c:lblAlgn val="ctr"/>
        <c:lblOffset val="100"/>
        <c:noMultiLvlLbl val="0"/>
      </c:catAx>
      <c:valAx>
        <c:axId val="72385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2386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ФКНФМ</c:v>
                </c:pt>
                <c:pt idx="2">
                  <c:v>МФ</c:v>
                </c:pt>
                <c:pt idx="3">
                  <c:v>ФБГЕ</c:v>
                </c:pt>
                <c:pt idx="4">
                  <c:v>ФБІП</c:v>
                </c:pt>
                <c:pt idx="5">
                  <c:v>ФФВС</c:v>
                </c:pt>
                <c:pt idx="6">
                  <c:v>ФПІС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0.72199999999999998</c:v>
                </c:pt>
                <c:pt idx="1">
                  <c:v>0.36299999999999999</c:v>
                </c:pt>
                <c:pt idx="2">
                  <c:v>0.27800000000000002</c:v>
                </c:pt>
                <c:pt idx="3">
                  <c:v>0.26900000000000002</c:v>
                </c:pt>
                <c:pt idx="4">
                  <c:v>0.14099999999999999</c:v>
                </c:pt>
                <c:pt idx="5">
                  <c:v>0.13600000000000001</c:v>
                </c:pt>
                <c:pt idx="6">
                  <c:v>0.107</c:v>
                </c:pt>
                <c:pt idx="7">
                  <c:v>7.1999999999999995E-2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ФКНФМ</c:v>
                </c:pt>
                <c:pt idx="2">
                  <c:v>МФ</c:v>
                </c:pt>
                <c:pt idx="3">
                  <c:v>ФБГЕ</c:v>
                </c:pt>
                <c:pt idx="4">
                  <c:v>ФБІП</c:v>
                </c:pt>
                <c:pt idx="5">
                  <c:v>ФФВС</c:v>
                </c:pt>
                <c:pt idx="6">
                  <c:v>ФПІС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0.98299999999999998</c:v>
                </c:pt>
                <c:pt idx="1">
                  <c:v>0.95</c:v>
                </c:pt>
                <c:pt idx="2">
                  <c:v>0.97</c:v>
                </c:pt>
                <c:pt idx="3">
                  <c:v>1</c:v>
                </c:pt>
                <c:pt idx="4" formatCode="0%">
                  <c:v>0.99</c:v>
                </c:pt>
                <c:pt idx="5">
                  <c:v>0.90900000000000003</c:v>
                </c:pt>
                <c:pt idx="6">
                  <c:v>0.92800000000000005</c:v>
                </c:pt>
                <c:pt idx="7" formatCode="0%">
                  <c:v>1</c:v>
                </c:pt>
                <c:pt idx="8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ФКНФМ</c:v>
                </c:pt>
                <c:pt idx="2">
                  <c:v>МФ</c:v>
                </c:pt>
                <c:pt idx="3">
                  <c:v>ФБГЕ</c:v>
                </c:pt>
                <c:pt idx="4">
                  <c:v>ФБІП</c:v>
                </c:pt>
                <c:pt idx="5">
                  <c:v>ФФВС</c:v>
                </c:pt>
                <c:pt idx="6">
                  <c:v>ФПІС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0.79200000000000004</c:v>
                </c:pt>
                <c:pt idx="1">
                  <c:v>0.95</c:v>
                </c:pt>
                <c:pt idx="2">
                  <c:v>0.44700000000000001</c:v>
                </c:pt>
                <c:pt idx="3">
                  <c:v>0.83299999999999996</c:v>
                </c:pt>
                <c:pt idx="4">
                  <c:v>0.748</c:v>
                </c:pt>
                <c:pt idx="5">
                  <c:v>0.54500000000000004</c:v>
                </c:pt>
                <c:pt idx="6">
                  <c:v>0.76700000000000002</c:v>
                </c:pt>
                <c:pt idx="7">
                  <c:v>0.5</c:v>
                </c:pt>
                <c:pt idx="8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4889728"/>
        <c:axId val="1914891648"/>
      </c:barChart>
      <c:catAx>
        <c:axId val="191488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914891648"/>
        <c:crosses val="autoZero"/>
        <c:auto val="1"/>
        <c:lblAlgn val="ctr"/>
        <c:lblOffset val="100"/>
        <c:noMultiLvlLbl val="0"/>
      </c:catAx>
      <c:valAx>
        <c:axId val="1914891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1488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1-4CDE-AF45-83C4CDAF170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E5-416B-955A-77F5C444BD4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1-4CDE-AF45-83C4CDAF170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1-4CDE-AF45-83C4CDAF170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1-4CDE-AF45-83C4CDAF170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571-4CDE-AF45-83C4CDAF170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571-4CDE-AF45-83C4CDAF1706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571-4CDE-AF45-83C4CDAF17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9"/>
                <c:pt idx="0">
                  <c:v>ФКНФМ</c:v>
                </c:pt>
                <c:pt idx="1">
                  <c:v>ФФВС</c:v>
                </c:pt>
                <c:pt idx="2">
                  <c:v>ФПІС</c:v>
                </c:pt>
                <c:pt idx="3">
                  <c:v>МФ</c:v>
                </c:pt>
                <c:pt idx="4">
                  <c:v>ПФ</c:v>
                </c:pt>
                <c:pt idx="5">
                  <c:v>ФБГЕ</c:v>
                </c:pt>
                <c:pt idx="6">
                  <c:v>ФБП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0.55300000000000005</c:v>
                </c:pt>
                <c:pt idx="1">
                  <c:v>0.39500000000000002</c:v>
                </c:pt>
                <c:pt idx="2">
                  <c:v>0.34300000000000003</c:v>
                </c:pt>
                <c:pt idx="3">
                  <c:v>0.313</c:v>
                </c:pt>
                <c:pt idx="4">
                  <c:v>0.29899999999999999</c:v>
                </c:pt>
                <c:pt idx="5">
                  <c:v>0.25600000000000001</c:v>
                </c:pt>
                <c:pt idx="6">
                  <c:v>0.254</c:v>
                </c:pt>
                <c:pt idx="7">
                  <c:v>0.252</c:v>
                </c:pt>
                <c:pt idx="8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71-4CDE-AF45-83C4CDAF1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5638943"/>
        <c:axId val="775619743"/>
      </c:barChart>
      <c:catAx>
        <c:axId val="77563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75619743"/>
        <c:crosses val="autoZero"/>
        <c:auto val="1"/>
        <c:lblAlgn val="ctr"/>
        <c:lblOffset val="100"/>
        <c:noMultiLvlLbl val="0"/>
      </c:catAx>
      <c:valAx>
        <c:axId val="77561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75638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ФФВС</c:v>
                </c:pt>
                <c:pt idx="2">
                  <c:v>ФПІС</c:v>
                </c:pt>
                <c:pt idx="3">
                  <c:v>МФ</c:v>
                </c:pt>
                <c:pt idx="4">
                  <c:v>ПФ</c:v>
                </c:pt>
                <c:pt idx="5">
                  <c:v>ФБГЕ</c:v>
                </c:pt>
                <c:pt idx="6">
                  <c:v>ФБІП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0.55300000000000005</c:v>
                </c:pt>
                <c:pt idx="1">
                  <c:v>0.39500000000000002</c:v>
                </c:pt>
                <c:pt idx="2">
                  <c:v>0.34300000000000003</c:v>
                </c:pt>
                <c:pt idx="3">
                  <c:v>0.313</c:v>
                </c:pt>
                <c:pt idx="4">
                  <c:v>0.29899999999999999</c:v>
                </c:pt>
                <c:pt idx="5">
                  <c:v>0.25600000000000001</c:v>
                </c:pt>
                <c:pt idx="6">
                  <c:v>0.254</c:v>
                </c:pt>
                <c:pt idx="7">
                  <c:v>0.252</c:v>
                </c:pt>
                <c:pt idx="8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ФФВС</c:v>
                </c:pt>
                <c:pt idx="2">
                  <c:v>ФПІС</c:v>
                </c:pt>
                <c:pt idx="3">
                  <c:v>МФ</c:v>
                </c:pt>
                <c:pt idx="4">
                  <c:v>ПФ</c:v>
                </c:pt>
                <c:pt idx="5">
                  <c:v>ФБГЕ</c:v>
                </c:pt>
                <c:pt idx="6">
                  <c:v>ФБІП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0.96</c:v>
                </c:pt>
                <c:pt idx="1">
                  <c:v>0.81299999999999994</c:v>
                </c:pt>
                <c:pt idx="2">
                  <c:v>0.98099999999999998</c:v>
                </c:pt>
                <c:pt idx="3">
                  <c:v>1</c:v>
                </c:pt>
                <c:pt idx="4">
                  <c:v>0.98399999999999999</c:v>
                </c:pt>
                <c:pt idx="5">
                  <c:v>0.95699999999999996</c:v>
                </c:pt>
                <c:pt idx="6">
                  <c:v>0.98899999999999999</c:v>
                </c:pt>
                <c:pt idx="7" formatCode="0%">
                  <c:v>1</c:v>
                </c:pt>
                <c:pt idx="8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ФФВС</c:v>
                </c:pt>
                <c:pt idx="2">
                  <c:v>ФПІС</c:v>
                </c:pt>
                <c:pt idx="3">
                  <c:v>МФ</c:v>
                </c:pt>
                <c:pt idx="4">
                  <c:v>ПФ</c:v>
                </c:pt>
                <c:pt idx="5">
                  <c:v>ФБГЕ</c:v>
                </c:pt>
                <c:pt idx="6">
                  <c:v>ФБІП</c:v>
                </c:pt>
                <c:pt idx="7">
                  <c:v>ФУІФЖ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0.52159999999999995</c:v>
                </c:pt>
                <c:pt idx="1">
                  <c:v>0.78700000000000003</c:v>
                </c:pt>
                <c:pt idx="2">
                  <c:v>0.78700000000000003</c:v>
                </c:pt>
                <c:pt idx="3">
                  <c:v>0.9</c:v>
                </c:pt>
                <c:pt idx="4">
                  <c:v>0.92100000000000004</c:v>
                </c:pt>
                <c:pt idx="5">
                  <c:v>0.76</c:v>
                </c:pt>
                <c:pt idx="6">
                  <c:v>0.57099999999999995</c:v>
                </c:pt>
                <c:pt idx="7">
                  <c:v>0.65800000000000003</c:v>
                </c:pt>
                <c:pt idx="8">
                  <c:v>0.80600000000000005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4889728"/>
        <c:axId val="1914891648"/>
      </c:barChart>
      <c:catAx>
        <c:axId val="191488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914891648"/>
        <c:crosses val="autoZero"/>
        <c:auto val="1"/>
        <c:lblAlgn val="ctr"/>
        <c:lblOffset val="100"/>
        <c:noMultiLvlLbl val="0"/>
      </c:catAx>
      <c:valAx>
        <c:axId val="1914891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1488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EB-48D9-B4AD-7631EEB755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EB-48D9-B4AD-7631EEB7559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EB-48D9-B4AD-7631EEB755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EB-48D9-B4AD-7631EEB7559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EB-48D9-B4AD-7631EEB7559B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EB-48D9-B4AD-7631EEB755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МФ</c:v>
                </c:pt>
                <c:pt idx="1">
                  <c:v>ФКНФМ</c:v>
                </c:pt>
                <c:pt idx="2">
                  <c:v>ФБГЕ</c:v>
                </c:pt>
                <c:pt idx="3">
                  <c:v>ФУІФЖ</c:v>
                </c:pt>
                <c:pt idx="4">
                  <c:v>ПФ</c:v>
                </c:pt>
                <c:pt idx="5">
                  <c:v>ФБП</c:v>
                </c:pt>
                <c:pt idx="6">
                  <c:v>ФПІС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0.67100000000000004</c:v>
                </c:pt>
                <c:pt idx="1">
                  <c:v>0.64800000000000002</c:v>
                </c:pt>
                <c:pt idx="2">
                  <c:v>0.57099999999999995</c:v>
                </c:pt>
                <c:pt idx="3">
                  <c:v>0.5</c:v>
                </c:pt>
                <c:pt idx="4">
                  <c:v>0.39</c:v>
                </c:pt>
                <c:pt idx="5">
                  <c:v>0.307</c:v>
                </c:pt>
                <c:pt idx="6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EB-48D9-B4AD-7631EEB75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2776191"/>
        <c:axId val="772759871"/>
      </c:barChart>
      <c:catAx>
        <c:axId val="77277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72759871"/>
        <c:crosses val="autoZero"/>
        <c:auto val="1"/>
        <c:lblAlgn val="ctr"/>
        <c:lblOffset val="100"/>
        <c:noMultiLvlLbl val="0"/>
      </c:catAx>
      <c:valAx>
        <c:axId val="77275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77277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МФ</c:v>
                </c:pt>
                <c:pt idx="1">
                  <c:v>ФКНФМ</c:v>
                </c:pt>
                <c:pt idx="2">
                  <c:v>ФБГЕ</c:v>
                </c:pt>
                <c:pt idx="3">
                  <c:v>ФУІФЖ</c:v>
                </c:pt>
                <c:pt idx="4">
                  <c:v>ПФ</c:v>
                </c:pt>
                <c:pt idx="5">
                  <c:v>ФБІП</c:v>
                </c:pt>
                <c:pt idx="6">
                  <c:v>ФПІС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0.67100000000000004</c:v>
                </c:pt>
                <c:pt idx="1">
                  <c:v>0.64800000000000002</c:v>
                </c:pt>
                <c:pt idx="2">
                  <c:v>0.57099999999999995</c:v>
                </c:pt>
                <c:pt idx="3">
                  <c:v>0.5</c:v>
                </c:pt>
                <c:pt idx="4">
                  <c:v>0.39</c:v>
                </c:pt>
                <c:pt idx="5">
                  <c:v>0.307</c:v>
                </c:pt>
                <c:pt idx="6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МФ</c:v>
                </c:pt>
                <c:pt idx="1">
                  <c:v>ФКНФМ</c:v>
                </c:pt>
                <c:pt idx="2">
                  <c:v>ФБГЕ</c:v>
                </c:pt>
                <c:pt idx="3">
                  <c:v>ФУІФЖ</c:v>
                </c:pt>
                <c:pt idx="4">
                  <c:v>ПФ</c:v>
                </c:pt>
                <c:pt idx="5">
                  <c:v>ФБІП</c:v>
                </c:pt>
                <c:pt idx="6">
                  <c:v>ФПІС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 formatCode="0%">
                  <c:v>1</c:v>
                </c:pt>
                <c:pt idx="4">
                  <c:v>0.97560000000000002</c:v>
                </c:pt>
                <c:pt idx="5" formatCode="0%">
                  <c:v>1</c:v>
                </c:pt>
                <c:pt idx="6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МФ</c:v>
                </c:pt>
                <c:pt idx="1">
                  <c:v>ФКНФМ</c:v>
                </c:pt>
                <c:pt idx="2">
                  <c:v>ФБГЕ</c:v>
                </c:pt>
                <c:pt idx="3">
                  <c:v>ФУІФЖ</c:v>
                </c:pt>
                <c:pt idx="4">
                  <c:v>ПФ</c:v>
                </c:pt>
                <c:pt idx="5">
                  <c:v>ФБІП</c:v>
                </c:pt>
                <c:pt idx="6">
                  <c:v>ФПІС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0.41099999999999998</c:v>
                </c:pt>
                <c:pt idx="1">
                  <c:v>1</c:v>
                </c:pt>
                <c:pt idx="2">
                  <c:v>0.5</c:v>
                </c:pt>
                <c:pt idx="3">
                  <c:v>0.70899999999999996</c:v>
                </c:pt>
                <c:pt idx="4">
                  <c:v>0.878</c:v>
                </c:pt>
                <c:pt idx="5">
                  <c:v>0.97799999999999998</c:v>
                </c:pt>
                <c:pt idx="6">
                  <c:v>0.872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4889728"/>
        <c:axId val="1914891648"/>
      </c:barChart>
      <c:catAx>
        <c:axId val="191488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914891648"/>
        <c:crosses val="autoZero"/>
        <c:auto val="1"/>
        <c:lblAlgn val="ctr"/>
        <c:lblOffset val="100"/>
        <c:noMultiLvlLbl val="0"/>
      </c:catAx>
      <c:valAx>
        <c:axId val="1914891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1488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8C66-EA5B-4DF5-ABB9-46BAECEFC170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B5E9-78F8-4661-900E-6A66B7459C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16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15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8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00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9BDE-FD43-7B90-CE6F-52D6D808D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4E21C9-F9CE-8D28-7AF4-F777276A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8810D2-0C1C-BC66-8EA6-EE9A5F711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55BE2-98C8-E7DB-FDD3-46821D4A7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52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1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t>28.01.2025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963038"/>
            <a:ext cx="11333156" cy="3560323"/>
          </a:xfrm>
        </p:spPr>
        <p:txBody>
          <a:bodyPr anchor="b">
            <a:normAutofit fontScale="90000"/>
          </a:bodyPr>
          <a:lstStyle/>
          <a:p>
            <a:pPr marR="6350" algn="ctr">
              <a:lnSpc>
                <a:spcPct val="150000"/>
              </a:lnSpc>
            </a:pP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результати опитування здобувачів </a:t>
            </a:r>
            <a:br>
              <a:rPr lang="uk-UA" sz="3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 (бакалаврського), другого (магістерського) та третього (</a:t>
            </a:r>
            <a:r>
              <a:rPr lang="uk-UA" sz="31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-наукового) рівнів вищої освіти 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денної, заочної та вечірньої форм навчання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освітніми компонентами ІІ семестру 2023/2024 навчального року </a:t>
            </a:r>
            <a:b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7752" y="5413944"/>
            <a:ext cx="10515600" cy="1162756"/>
          </a:xfrm>
        </p:spPr>
        <p:txBody>
          <a:bodyPr anchor="t">
            <a:normAutofit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</a:rPr>
              <a:t>Доповідач: керівниця відділу забезпечення якості освіти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                       Черкашина Т.О.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7AA61-9DA9-D8BA-C222-73FC1E82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1D54FB0-BD6A-B2B7-31FD-05ABA0FF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F60AA-9C5E-A229-D172-CC59362A783E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250E82-BECF-C072-7717-B8FCF3AF437F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4928ABC-9F81-1573-CE25-63E237CBC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310310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2B53F0-8C16-AAA8-2DB3-9D7300565C4A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85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57A634A-D977-005E-7287-A667085B0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376458"/>
              </p:ext>
            </p:extLst>
          </p:nvPr>
        </p:nvGraphicFramePr>
        <p:xfrm>
          <a:off x="767080" y="1481825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16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4C5F4-40DB-7A90-878C-A5CA1FCA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9C69EBC7-9D6E-3A31-B422-2300A424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C402E-844E-92D2-9A52-8CFBC0980C35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8E7E17-FF37-D9BD-9967-DEB92F7AD08B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42B142-4C78-ECD3-676D-1DF4EB5F1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232995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D29A57-086C-506C-F814-FB64DE3D5441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74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183E3-E756-DBC4-3E12-A2AA2C26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42ECC47-19C4-7D05-6250-C64DBC3D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13331-D917-ECB6-EAE1-9D26C6E5334F}"/>
              </a:ext>
            </a:extLst>
          </p:cNvPr>
          <p:cNvSpPr txBox="1"/>
          <p:nvPr/>
        </p:nvSpPr>
        <p:spPr>
          <a:xfrm>
            <a:off x="767080" y="574461"/>
            <a:ext cx="10657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третього (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-наукового) рівня вищої освіти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CAF5DD-CE50-6888-0F6E-7B93DE28F732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EB366FA-A1BD-3506-F8A5-00D3E4F71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248015"/>
              </p:ext>
            </p:extLst>
          </p:nvPr>
        </p:nvGraphicFramePr>
        <p:xfrm>
          <a:off x="509513" y="1481825"/>
          <a:ext cx="11548509" cy="497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54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B8FEC-D91D-E1E3-7234-39BF13B3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1618770-6830-6088-FEB7-CC7C0C21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9CB8C-4506-EFF4-98CA-E95EC41CDC7E}"/>
              </a:ext>
            </a:extLst>
          </p:cNvPr>
          <p:cNvSpPr txBox="1"/>
          <p:nvPr/>
        </p:nvSpPr>
        <p:spPr>
          <a:xfrm>
            <a:off x="756194" y="553642"/>
            <a:ext cx="11098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(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-науковий) рівень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6114A-D3A8-0A6A-9836-DC76B4D5965C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F67E83-9647-EF3B-A4A0-62F338AFA1FF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A849D2E-FB46-467F-01F9-AB96AC375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333438"/>
              </p:ext>
            </p:extLst>
          </p:nvPr>
        </p:nvGraphicFramePr>
        <p:xfrm>
          <a:off x="466927" y="968829"/>
          <a:ext cx="11146707" cy="575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56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497368"/>
            <a:ext cx="11887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бал оцінювання якості викладання НПП 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5705B47-8B43-EE3E-C756-2EF586F85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683880"/>
              </p:ext>
            </p:extLst>
          </p:nvPr>
        </p:nvGraphicFramePr>
        <p:xfrm>
          <a:off x="457200" y="1108953"/>
          <a:ext cx="10680970" cy="574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444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8BFE3-F32C-94E2-AF08-1C1BC7A9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901F88B-CC06-B4E3-B36E-BC87D913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1D856-9DF8-ABF0-4ED3-72CDD1827DB1}"/>
              </a:ext>
            </a:extLst>
          </p:cNvPr>
          <p:cNvSpPr txBox="1"/>
          <p:nvPr/>
        </p:nvSpPr>
        <p:spPr>
          <a:xfrm>
            <a:off x="152400" y="781324"/>
            <a:ext cx="1188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08FCF28-B19B-8DA4-5EC3-4BD5616E4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40983"/>
              </p:ext>
            </p:extLst>
          </p:nvPr>
        </p:nvGraphicFramePr>
        <p:xfrm>
          <a:off x="729575" y="781323"/>
          <a:ext cx="10680969" cy="57167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60323">
                  <a:extLst>
                    <a:ext uri="{9D8B030D-6E8A-4147-A177-3AD203B41FA5}">
                      <a16:colId xmlns:a16="http://schemas.microsoft.com/office/drawing/2014/main" val="3742583384"/>
                    </a:ext>
                  </a:extLst>
                </a:gridCol>
                <a:gridCol w="3560323">
                  <a:extLst>
                    <a:ext uri="{9D8B030D-6E8A-4147-A177-3AD203B41FA5}">
                      <a16:colId xmlns:a16="http://schemas.microsoft.com/office/drawing/2014/main" val="2823447039"/>
                    </a:ext>
                  </a:extLst>
                </a:gridCol>
                <a:gridCol w="3560323">
                  <a:extLst>
                    <a:ext uri="{9D8B030D-6E8A-4147-A177-3AD203B41FA5}">
                      <a16:colId xmlns:a16="http://schemas.microsoft.com/office/drawing/2014/main" val="2829236835"/>
                    </a:ext>
                  </a:extLst>
                </a:gridCol>
              </a:tblGrid>
              <a:tr h="8371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з найвищим (100%) показником залученості здобувачів</a:t>
                      </a:r>
                    </a:p>
                    <a:p>
                      <a:endParaRPr lang="uk-UA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00117"/>
                  </a:ext>
                </a:extLst>
              </a:tr>
              <a:tr h="695881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Аспірант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38791"/>
                  </a:ext>
                </a:extLst>
              </a:tr>
              <a:tr h="1053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 (прикладна лінгвістика) (денна)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Інформаційні системи та технології (заочна)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Соціальна робота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38946"/>
                  </a:ext>
                </a:extLst>
              </a:tr>
              <a:tr h="737588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Екологія (заочна)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Олігофренопедагогіка</a:t>
                      </a:r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(заочна)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Правознавство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27461"/>
                  </a:ext>
                </a:extLst>
              </a:tr>
              <a:tr h="714218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Логопедія (заочна)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Логопедія (денна)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94666"/>
                  </a:ext>
                </a:extLst>
              </a:tr>
              <a:tr h="643695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Соціологія (денна)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Економіка (заочна)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8026"/>
                  </a:ext>
                </a:extLst>
              </a:tr>
              <a:tr h="1034543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2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4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D6AF9-2596-530E-CA1B-46CD3F529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3FC1921-C029-3903-0B3B-C1D291D2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0AB44-BA75-B1E2-D8E2-0B6E3C582B22}"/>
              </a:ext>
            </a:extLst>
          </p:cNvPr>
          <p:cNvSpPr txBox="1"/>
          <p:nvPr/>
        </p:nvSpPr>
        <p:spPr>
          <a:xfrm>
            <a:off x="152400" y="781324"/>
            <a:ext cx="1188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9DB2AE4-694F-4161-A5B9-8CA363AE0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25842"/>
              </p:ext>
            </p:extLst>
          </p:nvPr>
        </p:nvGraphicFramePr>
        <p:xfrm>
          <a:off x="408563" y="496112"/>
          <a:ext cx="11517548" cy="63291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95389">
                  <a:extLst>
                    <a:ext uri="{9D8B030D-6E8A-4147-A177-3AD203B41FA5}">
                      <a16:colId xmlns:a16="http://schemas.microsoft.com/office/drawing/2014/main" val="3742583384"/>
                    </a:ext>
                  </a:extLst>
                </a:gridCol>
                <a:gridCol w="4067674">
                  <a:extLst>
                    <a:ext uri="{9D8B030D-6E8A-4147-A177-3AD203B41FA5}">
                      <a16:colId xmlns:a16="http://schemas.microsoft.com/office/drawing/2014/main" val="2823447039"/>
                    </a:ext>
                  </a:extLst>
                </a:gridCol>
                <a:gridCol w="3054485">
                  <a:extLst>
                    <a:ext uri="{9D8B030D-6E8A-4147-A177-3AD203B41FA5}">
                      <a16:colId xmlns:a16="http://schemas.microsoft.com/office/drawing/2014/main" val="2829236835"/>
                    </a:ext>
                  </a:extLst>
                </a:gridCol>
              </a:tblGrid>
              <a:tr h="5688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з найнижчим (0%) показником залученості здобувачів</a:t>
                      </a:r>
                      <a:endParaRPr lang="uk-UA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00117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Аспірант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38791"/>
                  </a:ext>
                </a:extLst>
              </a:tr>
              <a:tr h="692089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мова і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Історія та археологія (денна)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(українська мова)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38946"/>
                  </a:ext>
                </a:extLst>
              </a:tr>
              <a:tr h="90782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Германські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літератури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(переклад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включно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))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Германські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літератури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(переклад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включно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перша -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німецька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27461"/>
                  </a:ext>
                </a:extLst>
              </a:tr>
              <a:tr h="635476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мова і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Правоохоронна діяльність (денна, 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94666"/>
                  </a:ext>
                </a:extLst>
              </a:tr>
              <a:tr h="697911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мова і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Інформаційні системи та технології (денна)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8026"/>
                  </a:ext>
                </a:extLst>
              </a:tr>
              <a:tr h="635476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Підприємництво, торгівля та біржова діяльність (заочна)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Комп'ютерні науки (денна)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53246"/>
                  </a:ext>
                </a:extLst>
              </a:tr>
              <a:tr h="377377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 (заочна)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 (денна, 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12588"/>
                  </a:ext>
                </a:extLst>
              </a:tr>
              <a:tr h="410222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Музичне мистецтво (заочна)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Музичне мистецтво (денна)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59806"/>
                  </a:ext>
                </a:extLst>
              </a:tr>
              <a:tr h="377377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Хореографія (заочна)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094489"/>
                  </a:ext>
                </a:extLst>
              </a:tr>
              <a:tr h="578591"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Соціальна робота  (заочна)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34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0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ru-UA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ru-UA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515406"/>
            <a:ext cx="12182669" cy="193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програми, які проходитимуть процедуру акредитації у весняному семестрі 2024/2025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350" lvl="0" indent="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1285C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87E1425-91F0-A77C-A0A1-1AA9B163D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38794"/>
              </p:ext>
            </p:extLst>
          </p:nvPr>
        </p:nvGraphicFramePr>
        <p:xfrm>
          <a:off x="152400" y="1115921"/>
          <a:ext cx="12039600" cy="552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43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E4A29-8FF9-9A48-78E5-A45E31427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23BD256-AD92-E650-0E36-8553FFDA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ru-UA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ru-UA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1EA0F-DE0B-51CE-C0DA-9E188EDB6F55}"/>
              </a:ext>
            </a:extLst>
          </p:cNvPr>
          <p:cNvSpPr txBox="1"/>
          <p:nvPr/>
        </p:nvSpPr>
        <p:spPr>
          <a:xfrm>
            <a:off x="152400" y="515406"/>
            <a:ext cx="12182669" cy="193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програми, які проходитимуть процедуру акредитації у весняному семестрі 2024/2025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350" lvl="0" indent="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1285C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53385E9-17FC-3A3A-46D3-12954233E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455160"/>
              </p:ext>
            </p:extLst>
          </p:nvPr>
        </p:nvGraphicFramePr>
        <p:xfrm>
          <a:off x="152400" y="1115921"/>
          <a:ext cx="12039600" cy="552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940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F6F6EF-514E-A4F6-0AF3-95BA90581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15423"/>
              </p:ext>
            </p:extLst>
          </p:nvPr>
        </p:nvGraphicFramePr>
        <p:xfrm>
          <a:off x="501785" y="1481825"/>
          <a:ext cx="10663136" cy="44677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5784">
                  <a:extLst>
                    <a:ext uri="{9D8B030D-6E8A-4147-A177-3AD203B41FA5}">
                      <a16:colId xmlns:a16="http://schemas.microsoft.com/office/drawing/2014/main" val="3954875161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417682184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137051676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2198400086"/>
                    </a:ext>
                  </a:extLst>
                </a:gridCol>
              </a:tblGrid>
              <a:tr h="73821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РВО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Заплановано анкет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(кількість)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35236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Перший (бакалаврський)</a:t>
                      </a:r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17490</a:t>
                      </a:r>
                    </a:p>
                    <a:p>
                      <a:endParaRPr lang="uk-UA" b="1" dirty="0"/>
                    </a:p>
                    <a:p>
                      <a:r>
                        <a:rPr lang="uk-UA" dirty="0"/>
                        <a:t>Заочна - </a:t>
                      </a:r>
                      <a:r>
                        <a:rPr lang="uk-UA" b="1" dirty="0"/>
                        <a:t>2983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5836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/>
                    </a:p>
                    <a:p>
                      <a:r>
                        <a:rPr lang="uk-UA" dirty="0"/>
                        <a:t>Заочна - </a:t>
                      </a:r>
                      <a:r>
                        <a:rPr lang="uk-UA" b="1" dirty="0"/>
                        <a:t>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- </a:t>
                      </a:r>
                      <a:r>
                        <a:rPr lang="uk-UA" b="1" dirty="0"/>
                        <a:t>33,4%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Заочна - </a:t>
                      </a:r>
                      <a:r>
                        <a:rPr lang="uk-UA" b="1" dirty="0"/>
                        <a:t>31,2%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9124"/>
                  </a:ext>
                </a:extLst>
              </a:tr>
              <a:tr h="130400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Другий </a:t>
                      </a:r>
                    </a:p>
                    <a:p>
                      <a:pPr algn="ctr"/>
                      <a:r>
                        <a:rPr lang="uk-UA" dirty="0"/>
                        <a:t>(магістерський)</a:t>
                      </a:r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Денна- </a:t>
                      </a:r>
                      <a:r>
                        <a:rPr lang="uk-UA" b="1" dirty="0"/>
                        <a:t>4621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Заочна - </a:t>
                      </a:r>
                      <a:r>
                        <a:rPr lang="uk-UA" b="1" dirty="0"/>
                        <a:t>2265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Денна- </a:t>
                      </a:r>
                      <a:r>
                        <a:rPr lang="uk-UA" b="1" dirty="0"/>
                        <a:t>1443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Заочна - </a:t>
                      </a:r>
                      <a:r>
                        <a:rPr lang="uk-UA" b="1" dirty="0"/>
                        <a:t>852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- </a:t>
                      </a:r>
                      <a:r>
                        <a:rPr lang="uk-UA" b="1" dirty="0"/>
                        <a:t>31,2%</a:t>
                      </a:r>
                    </a:p>
                    <a:p>
                      <a:endParaRPr lang="uk-UA" b="1" dirty="0"/>
                    </a:p>
                    <a:p>
                      <a:r>
                        <a:rPr lang="uk-UA" b="0" dirty="0"/>
                        <a:t>Заочна</a:t>
                      </a:r>
                      <a:r>
                        <a:rPr lang="uk-UA" b="1" dirty="0"/>
                        <a:t> - 37,6%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96996"/>
                  </a:ext>
                </a:extLst>
              </a:tr>
              <a:tr h="1054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Третій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(</a:t>
                      </a:r>
                      <a:r>
                        <a:rPr lang="uk-UA" dirty="0" err="1"/>
                        <a:t>освітньо</a:t>
                      </a:r>
                      <a:r>
                        <a:rPr lang="uk-UA" dirty="0"/>
                        <a:t>-науковий)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b="1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b="1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b="1" dirty="0"/>
                        <a:t>69,2%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8326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4F1F3D-1745-284B-4062-58BB64AD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 здобувачів до опитування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6D6E8C8-62D2-752E-F6C5-3D48C022C9ED}"/>
              </a:ext>
            </a:extLst>
          </p:cNvPr>
          <p:cNvSpPr txBox="1">
            <a:spLocks/>
          </p:cNvSpPr>
          <p:nvPr/>
        </p:nvSpPr>
        <p:spPr>
          <a:xfrm>
            <a:off x="3852154" y="6067869"/>
            <a:ext cx="6935822" cy="59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71 журналом не було створено опитування</a:t>
            </a:r>
          </a:p>
        </p:txBody>
      </p:sp>
    </p:spTree>
    <p:extLst>
      <p:ext uri="{BB962C8B-B14F-4D97-AF65-F5344CB8AC3E}">
        <p14:creationId xmlns:p14="http://schemas.microsoft.com/office/powerpoint/2010/main" val="424702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9291B-555F-686C-4E76-FFCFF3DE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9F793-D413-82A0-9E39-4BBC86D6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735D45-40DB-3A2F-D70B-F4341CEC5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BD7ADA53-04CB-6135-1F48-0C3D3619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BFC725-933E-431F-9A61-A40DD3B23F61}"/>
              </a:ext>
            </a:extLst>
          </p:cNvPr>
          <p:cNvSpPr/>
          <p:nvPr/>
        </p:nvSpPr>
        <p:spPr>
          <a:xfrm>
            <a:off x="0" y="1487944"/>
            <a:ext cx="1193126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Затвердити результати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 здобувачів першого (бакалаврського), другого (магістерського) та третього (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-наукового) рівнів вищої освіти денної, заочної та вечірньої форм навчання за освітніми компонентами ІІ семестру 2023/2024 навчального року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Науково-педагогічним працівникам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мали навантаження у І семестрі 2024/2025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ОБОВ’ЯЗКОВО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ЗАКРИТИ ЦИФРОВІ ЖУРНАЛИ та СТВОРИТИ 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на платформі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31 січня 2025 року.</a:t>
            </a:r>
          </a:p>
          <a:p>
            <a:pPr marL="358775" indent="-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Гарантам освітніх програм усіх рівнів вищої освіти:</a:t>
            </a:r>
          </a:p>
          <a:p>
            <a:pPr marL="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ЗАБЕЗПЕЧИТИ проходження здобувачами відповідних освітніх програм опитування за ОК І семестру 2024/2025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платформі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58775" indent="144463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розглянути та обговорити результати опитування здобувачів за ОК ІІ семестру 2023/2024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засіданнях кафедр, засіданнях робочих груп ОП, науково-методичних та вчених радах факультетів у лютому 2025 та, за обґрунтованої необхідності, врахувати результати опитувань за ОК при плановому перегляді освітніх програм навесні 2025 з метою удосконалення загального змісту освітніх компонент та покращення якості викладання.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01FFB-6AF5-34CA-493F-0D785C244931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699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B44BF-B631-4C35-15C9-102116BD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40C5C-0F46-14BA-917E-6007793F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F9EB60-4E02-BDF0-23BB-3B9A6DE1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6ACD5143-2438-EE69-7B54-0BA680E0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3A74F3-C6B4-C9EB-4C74-B1837BBC334E}"/>
              </a:ext>
            </a:extLst>
          </p:cNvPr>
          <p:cNvSpPr/>
          <p:nvPr/>
        </p:nvSpPr>
        <p:spPr>
          <a:xfrm>
            <a:off x="0" y="1487944"/>
            <a:ext cx="11931265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та завідувачам кафедр: </a:t>
            </a:r>
          </a:p>
          <a:p>
            <a:pPr marL="534988" indent="-174625" algn="just"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ЗАБЕЗПЕЧИТИ закриття цифрових журналів та створення 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мали навантаження у І семестрі 2024/2025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 платформі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31 січня 2025 року</a:t>
            </a:r>
          </a:p>
          <a:p>
            <a:pPr marL="622300" indent="-261938" algn="just"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разі не створення НПП опитувань за вивченими освітніми компонентами у І та ІІ семестрах 2024/2025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РОЗГЛЯНУТИ МОЖЛИВІСТЬ ПЛАНУВАННЯ/ПЕРЕДАВАННЯ НАВАНТАЖЕННЯ за ОК іншим НПП</a:t>
            </a:r>
          </a:p>
          <a:p>
            <a:pPr marL="539750" indent="-539750" algn="just">
              <a:tabLst>
                <a:tab pos="180340" algn="l"/>
              </a:tabLs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Керівниці відділу забезпечення якості освіти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Черкашиній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Т.О.: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ПРОКОНТРОЛЮВАТИ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закриття цифрових журналів та створення 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мали навантаження у І семестрі 2024/2025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 платформі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31 січня 2025 року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оприлюднення результатів опитування здобувачів вищої освіти за освітніми компонентами ІІ семестру 2023/2024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сторінці відділу забезпечення якості освіти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вебсайту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університету.</a:t>
            </a: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3C506-6E06-39B6-9B21-8989C1542C48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23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B1299-1536-5243-8A1A-1B97B21E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C0232FE-1380-E271-E988-3B709861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F8665FA-F122-5235-9286-339C6810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Журнали, за якими не було створено опитування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420861-1DC7-931F-F40E-0CC7DF686A50}"/>
              </a:ext>
            </a:extLst>
          </p:cNvPr>
          <p:cNvSpPr txBox="1">
            <a:spLocks/>
          </p:cNvSpPr>
          <p:nvPr/>
        </p:nvSpPr>
        <p:spPr>
          <a:xfrm>
            <a:off x="3852154" y="6067869"/>
            <a:ext cx="6935822" cy="59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k-U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DC15733-0345-3380-4266-587ACEB8B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56088"/>
              </p:ext>
            </p:extLst>
          </p:nvPr>
        </p:nvGraphicFramePr>
        <p:xfrm>
          <a:off x="1118681" y="1203960"/>
          <a:ext cx="10068128" cy="48639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32">
                  <a:extLst>
                    <a:ext uri="{9D8B030D-6E8A-4147-A177-3AD203B41FA5}">
                      <a16:colId xmlns:a16="http://schemas.microsoft.com/office/drawing/2014/main" val="2204066727"/>
                    </a:ext>
                  </a:extLst>
                </a:gridCol>
                <a:gridCol w="2298159">
                  <a:extLst>
                    <a:ext uri="{9D8B030D-6E8A-4147-A177-3AD203B41FA5}">
                      <a16:colId xmlns:a16="http://schemas.microsoft.com/office/drawing/2014/main" val="3507578981"/>
                    </a:ext>
                  </a:extLst>
                </a:gridCol>
                <a:gridCol w="2735905">
                  <a:extLst>
                    <a:ext uri="{9D8B030D-6E8A-4147-A177-3AD203B41FA5}">
                      <a16:colId xmlns:a16="http://schemas.microsoft.com/office/drawing/2014/main" val="17899595"/>
                    </a:ext>
                  </a:extLst>
                </a:gridCol>
                <a:gridCol w="2517032">
                  <a:extLst>
                    <a:ext uri="{9D8B030D-6E8A-4147-A177-3AD203B41FA5}">
                      <a16:colId xmlns:a16="http://schemas.microsoft.com/office/drawing/2014/main" val="3296081928"/>
                    </a:ext>
                  </a:extLst>
                </a:gridCol>
              </a:tblGrid>
              <a:tr h="71594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Лекційні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Семінарські/практичні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587036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67677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ФБГЕ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48258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ФКНФМ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891471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ФФВС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09704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ПФ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382741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ФУІФЖ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99768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ФБІП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14808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478724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ФПІС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38331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Всього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5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6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8A632-053B-9AB5-70E6-38E66312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FAEFEA1-0666-9E8D-A343-9E27A571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B253-BAE0-9C10-C68D-F791365AF351}"/>
              </a:ext>
            </a:extLst>
          </p:cNvPr>
          <p:cNvSpPr txBox="1"/>
          <p:nvPr/>
        </p:nvSpPr>
        <p:spPr>
          <a:xfrm>
            <a:off x="1385082" y="611057"/>
            <a:ext cx="9563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відсотка залучення здобувачів до опитування</a:t>
            </a:r>
            <a:endParaRPr lang="uk-UA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394BD9E-1942-7687-3951-D66DD2F87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600181"/>
              </p:ext>
            </p:extLst>
          </p:nvPr>
        </p:nvGraphicFramePr>
        <p:xfrm>
          <a:off x="924126" y="1273027"/>
          <a:ext cx="11001983" cy="522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2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67EAB75-F6CF-64C7-372F-0E426C17A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45591"/>
              </p:ext>
            </p:extLst>
          </p:nvPr>
        </p:nvGraphicFramePr>
        <p:xfrm>
          <a:off x="359924" y="1481826"/>
          <a:ext cx="11577518" cy="494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3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FDC24-3E26-95CE-77C0-3F896CDD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97D5CE1-9496-DA8D-5179-A83C7B2F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7127-8AC1-1303-BA3D-4EC640F64888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D1356C-4D79-FFEF-8804-81397E05D619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2924459-66D2-4370-EEC8-043788F2E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631235"/>
              </p:ext>
            </p:extLst>
          </p:nvPr>
        </p:nvGraphicFramePr>
        <p:xfrm>
          <a:off x="315687" y="827314"/>
          <a:ext cx="10896598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80C5A4-FB57-6B48-3AFC-B2135B48BB29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51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4DDEB12-C22C-9054-FE0C-5B3F89A17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305784"/>
              </p:ext>
            </p:extLst>
          </p:nvPr>
        </p:nvGraphicFramePr>
        <p:xfrm>
          <a:off x="578365" y="1481825"/>
          <a:ext cx="11871543" cy="48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728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D6D90-FDC5-7DAA-74F6-B5BB5315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72D8F03-EE20-6623-53C5-4DFA1282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FC75C-537D-1F99-B96C-8DC169CEDF71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C3D2B0-3B47-7449-D3A9-61D1A00C2B8E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3416FB6-4F28-E1D9-F800-0DBAE88BD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424815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A9EE7-269A-A791-5D5A-5B272F28A324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38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ru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C9FAB25-A3BF-B871-07DF-1A1BF51AB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322322"/>
              </p:ext>
            </p:extLst>
          </p:nvPr>
        </p:nvGraphicFramePr>
        <p:xfrm>
          <a:off x="509513" y="1481825"/>
          <a:ext cx="11548509" cy="497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21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</TotalTime>
  <Words>886</Words>
  <Application>Microsoft Office PowerPoint</Application>
  <PresentationFormat>Широкоэкранный</PresentationFormat>
  <Paragraphs>185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Helvetica</vt:lpstr>
      <vt:lpstr>Helvetica Bold</vt:lpstr>
      <vt:lpstr>Times New Roman</vt:lpstr>
      <vt:lpstr>Тема Office</vt:lpstr>
      <vt:lpstr>Про результати опитування здобувачів  першого (бакалаврського), другого (магістерського) та третього (освітньо-наукового) рівнів вищої освіти  денної, заочної та вечірньої форм навчання за освітніми компонентами ІІ семестру 2023/2024 навчального року   </vt:lpstr>
      <vt:lpstr>Залученість здобувачів до опитування</vt:lpstr>
      <vt:lpstr>Журнали, за якими не було створено опитування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Проєкт рішення:</vt:lpstr>
      <vt:lpstr>Проєкт рішення: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Татьяна Александровна</cp:lastModifiedBy>
  <cp:revision>201</cp:revision>
  <dcterms:created xsi:type="dcterms:W3CDTF">2022-07-21T13:42:41Z</dcterms:created>
  <dcterms:modified xsi:type="dcterms:W3CDTF">2025-01-28T11:05:20Z</dcterms:modified>
</cp:coreProperties>
</file>