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66B4B-0D5B-4CE1-9014-461FB65B6C5C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64AD4-42A9-440F-AFC4-A0F3C524AC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30ACF-D203-4D85-8FF0-22ED39D1DEA0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4D205-9FC9-46BC-8C10-1D2A5F4106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E5F13-586A-4064-B766-CBA239C279D8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78E40-DA06-4B8F-957E-660CFD1DCD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C83B7-F061-4A19-BAE3-7EBBFF71DE66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5B7DB-A47A-4AA0-90F1-12596F7942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11DE2-D7CA-490B-ABCF-B25659126D22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00FA7-4449-430A-B178-84CD361BB0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597A7-694E-4F32-8222-622C0FA4600D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FB8267-810F-4DAF-9DB6-1FC5A47B1B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A032E-7E64-4499-970D-D3833B848F57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E5E15-7848-477C-BA06-8DF78E0AD2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1BF79-5DFD-475E-BDD0-ADD0ABC3B281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01644-D7E8-4000-AB9B-71B5B8F87E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32628-16BA-4FE6-9963-270C17EB61CE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3D6C8-C5BC-40EF-9057-3E3D119E58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0CE48-23C1-4068-A2D7-A53B357F01BB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55B33-398C-4C84-9AC7-6D3BA43843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FAF70-A59D-4FFB-8923-8AECB2632BA3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A39F8-F740-472B-A421-54C5CD0FF6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29E7DAA2-2EA5-4A32-978C-C3524D162296}" type="datetimeFigureOut">
              <a:rPr lang="en-US"/>
              <a:pPr>
                <a:defRPr/>
              </a:pPr>
              <a:t>8/16/2020</a:t>
            </a:fld>
            <a:endParaRPr lang="ru-RU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A726153-0D60-438D-B938-C715482F29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50825" y="500063"/>
            <a:ext cx="8642350" cy="5357812"/>
          </a:xfrm>
        </p:spPr>
        <p:txBody>
          <a:bodyPr/>
          <a:lstStyle/>
          <a:p>
            <a:pPr eaLnBrk="1" hangingPunct="1"/>
            <a:r>
              <a:rPr lang="uk-UA" sz="2400" b="1" smtClean="0"/>
              <a:t/>
            </a:r>
            <a:br>
              <a:rPr lang="uk-UA" sz="2400" b="1" smtClean="0"/>
            </a:br>
            <a:r>
              <a:rPr lang="uk-UA" sz="2400" b="1" smtClean="0"/>
              <a:t/>
            </a:r>
            <a:br>
              <a:rPr lang="uk-UA" sz="2400" b="1" smtClean="0"/>
            </a:br>
            <a:r>
              <a:rPr lang="uk-UA" sz="2600" b="1" smtClean="0">
                <a:latin typeface="Times New Roman" pitchFamily="18" charset="0"/>
              </a:rPr>
              <a:t>Міністерство освіти і науки України</a:t>
            </a:r>
            <a:r>
              <a:rPr lang="ru-RU" sz="2600" smtClean="0">
                <a:latin typeface="Times New Roman" pitchFamily="18" charset="0"/>
              </a:rPr>
              <a:t/>
            </a:r>
            <a:br>
              <a:rPr lang="ru-RU" sz="2600" smtClean="0">
                <a:latin typeface="Times New Roman" pitchFamily="18" charset="0"/>
              </a:rPr>
            </a:br>
            <a:r>
              <a:rPr lang="uk-UA" sz="2600" b="1" smtClean="0">
                <a:latin typeface="Times New Roman" pitchFamily="18" charset="0"/>
              </a:rPr>
              <a:t>Херсонський державний університет</a:t>
            </a:r>
            <a:r>
              <a:rPr lang="ru-RU" sz="2600" smtClean="0">
                <a:latin typeface="Times New Roman" pitchFamily="18" charset="0"/>
              </a:rPr>
              <a:t/>
            </a:r>
            <a:br>
              <a:rPr lang="ru-RU" sz="2600" smtClean="0">
                <a:latin typeface="Times New Roman" pitchFamily="18" charset="0"/>
              </a:rPr>
            </a:br>
            <a:r>
              <a:rPr lang="uk-UA" sz="2600" b="1" smtClean="0">
                <a:latin typeface="Times New Roman" pitchFamily="18" charset="0"/>
              </a:rPr>
              <a:t>Факультет економіки і менеджменту</a:t>
            </a:r>
            <a:r>
              <a:rPr lang="ru-RU" sz="2600" smtClean="0">
                <a:latin typeface="Times New Roman" pitchFamily="18" charset="0"/>
              </a:rPr>
              <a:t/>
            </a:r>
            <a:br>
              <a:rPr lang="ru-RU" sz="2600" smtClean="0">
                <a:latin typeface="Times New Roman" pitchFamily="18" charset="0"/>
              </a:rPr>
            </a:br>
            <a:r>
              <a:rPr lang="uk-UA" sz="2600" b="1" smtClean="0">
                <a:latin typeface="Times New Roman" pitchFamily="18" charset="0"/>
              </a:rPr>
              <a:t>Кафедра економіки, менеджменту та адміністрування</a:t>
            </a:r>
            <a:r>
              <a:rPr lang="ru-RU" sz="2600" smtClean="0">
                <a:latin typeface="Times New Roman" pitchFamily="18" charset="0"/>
              </a:rPr>
              <a:t/>
            </a:r>
            <a:br>
              <a:rPr lang="ru-RU" sz="2600" smtClean="0">
                <a:latin typeface="Times New Roman" pitchFamily="18" charset="0"/>
              </a:rPr>
            </a:br>
            <a:r>
              <a:rPr lang="ru-RU" sz="2600" smtClean="0">
                <a:latin typeface="Times New Roman" pitchFamily="18" charset="0"/>
              </a:rPr>
              <a:t/>
            </a:r>
            <a:br>
              <a:rPr lang="ru-RU" sz="2600" smtClean="0">
                <a:latin typeface="Times New Roman" pitchFamily="18" charset="0"/>
              </a:rPr>
            </a:br>
            <a:r>
              <a:rPr lang="uk-UA" sz="2600" smtClean="0">
                <a:latin typeface="Times New Roman" pitchFamily="18" charset="0"/>
              </a:rPr>
              <a:t> </a:t>
            </a:r>
            <a:r>
              <a:rPr lang="uk-UA" sz="2600" b="1" smtClean="0">
                <a:latin typeface="Times New Roman" pitchFamily="18" charset="0"/>
              </a:rPr>
              <a:t>”</a:t>
            </a:r>
            <a:r>
              <a:rPr lang="uk-UA" sz="2600" b="1" u="sng" smtClean="0">
                <a:latin typeface="Times New Roman" pitchFamily="18" charset="0"/>
              </a:rPr>
              <a:t>МІЖНАРОДНА ЛОГІСТИКА</a:t>
            </a:r>
            <a:r>
              <a:rPr lang="uk-UA" sz="2600" b="1" smtClean="0">
                <a:latin typeface="Times New Roman" pitchFamily="18" charset="0"/>
              </a:rPr>
              <a:t>”</a:t>
            </a:r>
            <a:r>
              <a:rPr lang="ru-RU" sz="2600" smtClean="0">
                <a:latin typeface="Times New Roman" pitchFamily="18" charset="0"/>
              </a:rPr>
              <a:t/>
            </a:r>
            <a:br>
              <a:rPr lang="ru-RU" sz="2600" smtClean="0">
                <a:latin typeface="Times New Roman" pitchFamily="18" charset="0"/>
              </a:rPr>
            </a:br>
            <a:r>
              <a:rPr lang="uk-UA" sz="2600" b="1" smtClean="0">
                <a:latin typeface="Times New Roman" pitchFamily="18" charset="0"/>
              </a:rPr>
              <a:t> </a:t>
            </a:r>
            <a:r>
              <a:rPr lang="ru-RU" sz="2600" smtClean="0">
                <a:latin typeface="Times New Roman" pitchFamily="18" charset="0"/>
              </a:rPr>
              <a:t/>
            </a:r>
            <a:br>
              <a:rPr lang="ru-RU" sz="2600" smtClean="0">
                <a:latin typeface="Times New Roman" pitchFamily="18" charset="0"/>
              </a:rPr>
            </a:br>
            <a:r>
              <a:rPr lang="ru-RU" sz="2600" smtClean="0">
                <a:latin typeface="Times New Roman" pitchFamily="18" charset="0"/>
              </a:rPr>
              <a:t> </a:t>
            </a:r>
            <a:r>
              <a:rPr lang="uk-UA" sz="2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Галузь знань 29 Міжнародні відносини</a:t>
            </a:r>
            <a:br>
              <a:rPr lang="uk-UA" sz="2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2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600" smtClean="0">
                <a:solidFill>
                  <a:schemeClr val="tx1"/>
                </a:solidFill>
                <a:latin typeface="Times New Roman" pitchFamily="18" charset="0"/>
              </a:rPr>
              <a:t>Перший (бакалаврський) рівень вищої освіти</a:t>
            </a:r>
            <a:r>
              <a:rPr lang="ru-RU" sz="260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br>
              <a:rPr lang="ru-RU" sz="260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 sz="2600" smtClean="0">
                <a:latin typeface="Times New Roman" pitchFamily="18" charset="0"/>
              </a:rPr>
              <a:t/>
            </a:r>
            <a:br>
              <a:rPr lang="ru-RU" sz="2600" smtClean="0">
                <a:latin typeface="Times New Roman" pitchFamily="18" charset="0"/>
              </a:rPr>
            </a:br>
            <a:r>
              <a:rPr lang="ru-RU" sz="2600" smtClean="0">
                <a:latin typeface="Times New Roman" pitchFamily="18" charset="0"/>
              </a:rPr>
              <a:t/>
            </a:r>
            <a:br>
              <a:rPr lang="ru-RU" sz="2600" smtClean="0">
                <a:latin typeface="Times New Roman" pitchFamily="18" charset="0"/>
              </a:rPr>
            </a:br>
            <a:r>
              <a:rPr lang="ru-RU" sz="2600" smtClean="0">
                <a:latin typeface="Times New Roman" pitchFamily="18" charset="0"/>
              </a:rPr>
              <a:t/>
            </a:r>
            <a:br>
              <a:rPr lang="ru-RU" sz="2600" smtClean="0">
                <a:latin typeface="Times New Roman" pitchFamily="18" charset="0"/>
              </a:rPr>
            </a:br>
            <a:r>
              <a:rPr lang="uk-UA" sz="2600" b="1" smtClean="0">
                <a:latin typeface="Times New Roman" pitchFamily="18" charset="0"/>
              </a:rPr>
              <a:t>Херсон</a:t>
            </a:r>
            <a:endParaRPr lang="en-US" sz="2600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Содержимое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800" b="1" smtClean="0">
                <a:latin typeface="Times New Roman" pitchFamily="18" charset="0"/>
              </a:rPr>
              <a:t>Предметом </a:t>
            </a:r>
            <a:r>
              <a:rPr lang="ru-RU" sz="2800" smtClean="0">
                <a:latin typeface="Times New Roman" pitchFamily="18" charset="0"/>
              </a:rPr>
              <a:t>вивчення навчальної дисципліни </a:t>
            </a:r>
            <a:r>
              <a:rPr lang="uk-UA" sz="2800" smtClean="0">
                <a:latin typeface="Times New Roman" pitchFamily="18" charset="0"/>
              </a:rPr>
              <a:t>є загальні закономірності розвитку логістичних систем, особливості та тенденції управління та оптимізації матеріальних потоків.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800" b="1" smtClean="0">
                <a:latin typeface="Times New Roman" pitchFamily="18" charset="0"/>
              </a:rPr>
              <a:t>Мета дисципліни </a:t>
            </a:r>
            <a:r>
              <a:rPr lang="ru-RU" sz="2800" smtClean="0">
                <a:latin typeface="Times New Roman" pitchFamily="18" charset="0"/>
              </a:rPr>
              <a:t>– </a:t>
            </a:r>
            <a:r>
              <a:rPr lang="uk-UA" sz="2800" smtClean="0">
                <a:latin typeface="Times New Roman" pitchFamily="18" charset="0"/>
              </a:rPr>
              <a:t>формування знань та практичних навичок з концептуально-понятійних основ та аспектів міжнародної логістичної діяльності, а також зі світового ринку логістичних послуг та його регіональних              особливостей – в Європі, Америці, Азії</a:t>
            </a:r>
            <a:r>
              <a:rPr lang="ru-RU" sz="2800" smtClean="0">
                <a:latin typeface="Times New Roman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2800" b="1" smtClean="0">
                <a:latin typeface="Times New Roman" pitchFamily="18" charset="0"/>
              </a:rPr>
              <a:t>Завдання дисципліни </a:t>
            </a:r>
            <a:r>
              <a:rPr lang="ru-RU" sz="2800" smtClean="0">
                <a:latin typeface="Times New Roman" pitchFamily="18" charset="0"/>
              </a:rPr>
              <a:t>- </a:t>
            </a:r>
            <a:r>
              <a:rPr lang="uk-UA" sz="2800" smtClean="0">
                <a:latin typeface="Times New Roman" pitchFamily="18" charset="0"/>
              </a:rPr>
              <a:t>набуття глибоких теоретичних знань з питань концепції, стратегії та тактики міжнародної логістики; опанування студентами методичного інструментарію розроблення та реалізації завдань міжнародної логістики; оволодіння навичками логістичного мислення та розроблення пропозицій щодо удосконалення логістичних систем і механізмів їх функціонування; набуття навичок оцінки економічної ефективності та наслідків здійснення міжнародних логістичних рішень</a:t>
            </a:r>
            <a:r>
              <a:rPr lang="ru-RU" sz="2800" smtClean="0">
                <a:latin typeface="Times New Roman" pitchFamily="18" charset="0"/>
              </a:rPr>
              <a:t>.</a:t>
            </a:r>
            <a:endParaRPr lang="en-US" sz="28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Содержимое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sz="3000" smtClean="0">
                <a:latin typeface="Times New Roman" pitchFamily="18" charset="0"/>
              </a:rPr>
              <a:t>Вивчення навчальної дисципліни передбачає формування та розвиток у студентів загальних та фахових </a:t>
            </a:r>
            <a:r>
              <a:rPr lang="uk-UA" sz="3000" b="1" i="1" smtClean="0">
                <a:latin typeface="Times New Roman" pitchFamily="18" charset="0"/>
              </a:rPr>
              <a:t>компетентностей</a:t>
            </a:r>
            <a:r>
              <a:rPr lang="uk-UA" sz="3000" smtClean="0">
                <a:latin typeface="Times New Roman" pitchFamily="18" charset="0"/>
              </a:rPr>
              <a:t>: </a:t>
            </a:r>
          </a:p>
          <a:p>
            <a:pPr algn="just" eaLnBrk="1" hangingPunct="1"/>
            <a:r>
              <a:rPr lang="uk-UA" sz="3000" smtClean="0">
                <a:latin typeface="Times New Roman" pitchFamily="18" charset="0"/>
              </a:rPr>
              <a:t>здатність брати участь у ділових міжнародних організаційно-правових відносинах, обґрунтовувати власну думку щодо конкретних умов реалізації форм МЕВ на мега-, макро-, мезо-  і  мікрорівнях. </a:t>
            </a:r>
          </a:p>
          <a:p>
            <a:pPr eaLnBrk="1" hangingPunct="1">
              <a:buFontTx/>
              <a:buNone/>
            </a:pPr>
            <a:r>
              <a:rPr lang="uk-UA" sz="3000" b="1" i="1" smtClean="0">
                <a:latin typeface="Times New Roman" pitchFamily="18" charset="0"/>
              </a:rPr>
              <a:t>Програмні результати навчання:</a:t>
            </a:r>
            <a:r>
              <a:rPr lang="uk-UA" sz="3000" smtClean="0">
                <a:latin typeface="Times New Roman" pitchFamily="18" charset="0"/>
              </a:rPr>
              <a:t> </a:t>
            </a:r>
            <a:endParaRPr lang="ru-RU" sz="3000" smtClean="0">
              <a:latin typeface="Times New Roman" pitchFamily="18" charset="0"/>
            </a:endParaRPr>
          </a:p>
          <a:p>
            <a:r>
              <a:rPr lang="uk-UA" sz="3000" smtClean="0">
                <a:latin typeface="Times New Roman" pitchFamily="18" charset="0"/>
              </a:rPr>
              <a:t>розраховувати та оцінювати  показники розвитку зовнішньої торгівлі держав, ефективність експортно/імпортної діяльності їх суб’єктів, й, у цілому, обсяги та динаміку міжнародної торгівлі.</a:t>
            </a:r>
          </a:p>
          <a:p>
            <a:r>
              <a:rPr lang="uk-UA" sz="3000" smtClean="0">
                <a:latin typeface="Times New Roman" pitchFamily="18" charset="0"/>
              </a:rPr>
              <a:t>здійснювати митне оформлення товарів</a:t>
            </a:r>
            <a:r>
              <a:rPr lang="ru-RU" sz="3000" smtClean="0">
                <a:latin typeface="Times New Roman" pitchFamily="18" charset="0"/>
              </a:rPr>
              <a:t>.</a:t>
            </a:r>
            <a:r>
              <a:rPr lang="uk-UA" sz="3000" smtClean="0">
                <a:latin typeface="Times New Roman" pitchFamily="18" charset="0"/>
              </a:rPr>
              <a:t> </a:t>
            </a:r>
          </a:p>
          <a:p>
            <a:pPr algn="just" eaLnBrk="1" hangingPunct="1">
              <a:buFontTx/>
              <a:buNone/>
            </a:pPr>
            <a:endParaRPr lang="ru-RU" sz="30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8313" y="0"/>
            <a:ext cx="8229600" cy="561975"/>
          </a:xfrm>
        </p:spPr>
        <p:txBody>
          <a:bodyPr/>
          <a:lstStyle/>
          <a:p>
            <a:pPr eaLnBrk="1" hangingPunct="1"/>
            <a:r>
              <a:rPr lang="ru-RU" sz="4000" smtClean="0">
                <a:latin typeface="Times New Roman" pitchFamily="18" charset="0"/>
              </a:rPr>
              <a:t>Перел</a:t>
            </a:r>
            <a:r>
              <a:rPr lang="uk-UA" sz="4000" smtClean="0">
                <a:latin typeface="Times New Roman" pitchFamily="18" charset="0"/>
              </a:rPr>
              <a:t>і</a:t>
            </a:r>
            <a:r>
              <a:rPr lang="ru-RU" sz="4000" smtClean="0">
                <a:latin typeface="Times New Roman" pitchFamily="18" charset="0"/>
              </a:rPr>
              <a:t>к тем</a:t>
            </a:r>
            <a:endParaRPr lang="en-US" sz="4000" smtClean="0">
              <a:latin typeface="Times New Roman" pitchFamily="18" charset="0"/>
            </a:endParaRPr>
          </a:p>
        </p:txBody>
      </p:sp>
      <p:sp>
        <p:nvSpPr>
          <p:cNvPr id="16386" name="Содержимое 2"/>
          <p:cNvSpPr>
            <a:spLocks noGrp="1"/>
          </p:cNvSpPr>
          <p:nvPr>
            <p:ph idx="4294967295"/>
          </p:nvPr>
        </p:nvSpPr>
        <p:spPr>
          <a:xfrm>
            <a:off x="468313" y="765175"/>
            <a:ext cx="8229600" cy="6308725"/>
          </a:xfrm>
        </p:spPr>
        <p:txBody>
          <a:bodyPr/>
          <a:lstStyle/>
          <a:p>
            <a:r>
              <a:rPr lang="uk-UA" sz="2000" smtClean="0">
                <a:latin typeface="Times New Roman" pitchFamily="18" charset="0"/>
              </a:rPr>
              <a:t>Тема 1. Теоретичні засади та основні поняття логістики</a:t>
            </a:r>
          </a:p>
          <a:p>
            <a:r>
              <a:rPr lang="uk-UA" sz="2000" smtClean="0">
                <a:latin typeface="Times New Roman" pitchFamily="18" charset="0"/>
              </a:rPr>
              <a:t>Тема 2. Науково-практичні концепції логістики </a:t>
            </a:r>
          </a:p>
          <a:p>
            <a:r>
              <a:rPr lang="uk-UA" sz="2000" smtClean="0">
                <a:latin typeface="Times New Roman" pitchFamily="18" charset="0"/>
              </a:rPr>
              <a:t>Тема 3. Концептуальні основи міжнародної логістики</a:t>
            </a:r>
          </a:p>
          <a:p>
            <a:r>
              <a:rPr lang="uk-UA" sz="2000" smtClean="0">
                <a:latin typeface="Times New Roman" pitchFamily="18" charset="0"/>
              </a:rPr>
              <a:t>Тема 4. Історичний аспект міжнародної логістики</a:t>
            </a:r>
          </a:p>
          <a:p>
            <a:r>
              <a:rPr lang="uk-UA" sz="2000" smtClean="0">
                <a:latin typeface="Times New Roman" pitchFamily="18" charset="0"/>
              </a:rPr>
              <a:t>Тема 5. Суспільно-географічний (геопросторовий) аспект міжнародної логістики</a:t>
            </a:r>
          </a:p>
          <a:p>
            <a:r>
              <a:rPr lang="uk-UA" sz="2000" smtClean="0">
                <a:latin typeface="Times New Roman" pitchFamily="18" charset="0"/>
              </a:rPr>
              <a:t>Тема 6. Світовий ринок логістичних послуг</a:t>
            </a:r>
          </a:p>
          <a:p>
            <a:r>
              <a:rPr lang="uk-UA" sz="2000" smtClean="0">
                <a:latin typeface="Times New Roman" pitchFamily="18" charset="0"/>
              </a:rPr>
              <a:t>Тема 7. Єврологістика: концептуальний базис та регіональні складники</a:t>
            </a:r>
          </a:p>
          <a:p>
            <a:r>
              <a:rPr lang="uk-UA" sz="2000" smtClean="0">
                <a:latin typeface="Times New Roman" pitchFamily="18" charset="0"/>
              </a:rPr>
              <a:t>Тема 8. Єврологістика: напрямки розвитку в ХХІ ст.</a:t>
            </a:r>
          </a:p>
          <a:p>
            <a:r>
              <a:rPr lang="uk-UA" sz="2000" smtClean="0">
                <a:latin typeface="Times New Roman" pitchFamily="18" charset="0"/>
              </a:rPr>
              <a:t>Тема 9. Балто-чорноморська транспортно-логістична інтеграція та участь у ній України</a:t>
            </a:r>
          </a:p>
          <a:p>
            <a:r>
              <a:rPr lang="uk-UA" sz="2000" smtClean="0">
                <a:latin typeface="Times New Roman" pitchFamily="18" charset="0"/>
              </a:rPr>
              <a:t>Тема 10. Досвід розвитку логістики в країнах – „старих” членах ЄС</a:t>
            </a:r>
          </a:p>
          <a:p>
            <a:r>
              <a:rPr lang="uk-UA" sz="2000" smtClean="0">
                <a:latin typeface="Times New Roman" pitchFamily="18" charset="0"/>
              </a:rPr>
              <a:t>Тема 11. Розвиток та застосування логістики в країнах – „нових” членах ЄС</a:t>
            </a:r>
            <a:r>
              <a:rPr lang="ru-RU" smtClean="0"/>
              <a:t> 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eaLnBrk="1" hangingPunct="1"/>
            <a:r>
              <a:rPr lang="uk-UA" sz="2400" b="1" smtClean="0">
                <a:latin typeface="Times New Roman" pitchFamily="18" charset="0"/>
              </a:rPr>
              <a:t>РЕКОМЕНДОВАНА ЛІТЕРАТУРА</a:t>
            </a:r>
            <a:endParaRPr lang="en-US" sz="2400" smtClean="0">
              <a:latin typeface="Times New Roman" pitchFamily="18" charset="0"/>
            </a:endParaRPr>
          </a:p>
        </p:txBody>
      </p:sp>
      <p:sp>
        <p:nvSpPr>
          <p:cNvPr id="17410" name="Содержимое 2"/>
          <p:cNvSpPr>
            <a:spLocks noGrp="1"/>
          </p:cNvSpPr>
          <p:nvPr>
            <p:ph idx="4294967295"/>
          </p:nvPr>
        </p:nvSpPr>
        <p:spPr>
          <a:xfrm>
            <a:off x="457200" y="928688"/>
            <a:ext cx="8229600" cy="5197475"/>
          </a:xfrm>
        </p:spPr>
        <p:txBody>
          <a:bodyPr/>
          <a:lstStyle/>
          <a:p>
            <a:pPr marL="609600" indent="-609600"/>
            <a:r>
              <a:rPr lang="ru-RU" sz="1800" smtClean="0">
                <a:latin typeface="Times New Roman" pitchFamily="18" charset="0"/>
              </a:rPr>
              <a:t>Балабанова Л. В. Логістика: підручник / Л. В. Балабанова, А. М. Германчук. Львів: Вид-во ПП «Магнолія 2006», 2013. 368 с. </a:t>
            </a:r>
            <a:endParaRPr lang="uk-UA" sz="1800" smtClean="0">
              <a:latin typeface="Times New Roman" pitchFamily="18" charset="0"/>
            </a:endParaRPr>
          </a:p>
          <a:p>
            <a:pPr marL="609600" indent="-609600"/>
            <a:r>
              <a:rPr lang="ru-RU" sz="1800" smtClean="0">
                <a:latin typeface="Times New Roman" pitchFamily="18" charset="0"/>
              </a:rPr>
              <a:t>Заборська Н. К. Основи логістики: навчальний посібник/ Н. К. Заборська, Л. Е. Жуковська. Одеса: ОНАЗ ім. О.С.Попова, 2011. 216 с. </a:t>
            </a:r>
            <a:endParaRPr lang="uk-UA" sz="1800" smtClean="0">
              <a:latin typeface="Times New Roman" pitchFamily="18" charset="0"/>
            </a:endParaRPr>
          </a:p>
          <a:p>
            <a:pPr marL="609600" indent="-609600"/>
            <a:r>
              <a:rPr lang="ru-RU" sz="1800" smtClean="0">
                <a:latin typeface="Times New Roman" pitchFamily="18" charset="0"/>
              </a:rPr>
              <a:t>Крикавський Є. B. Логістика: компендіум і практикум : навчальний посіб. / Є. B. Крикавський, Н. І. Чухрай, Н. В. Чорнописька. К.: Кондор, </a:t>
            </a:r>
            <a:r>
              <a:rPr lang="uk-UA" sz="1800" smtClean="0">
                <a:latin typeface="Times New Roman" pitchFamily="18" charset="0"/>
              </a:rPr>
              <a:t> </a:t>
            </a:r>
            <a:r>
              <a:rPr lang="ru-RU" sz="1800" smtClean="0">
                <a:latin typeface="Times New Roman" pitchFamily="18" charset="0"/>
              </a:rPr>
              <a:t>2006.    340 с. </a:t>
            </a:r>
            <a:endParaRPr lang="uk-UA" sz="1800" smtClean="0">
              <a:latin typeface="Times New Roman" pitchFamily="18" charset="0"/>
            </a:endParaRPr>
          </a:p>
          <a:p>
            <a:pPr marL="609600" indent="-609600"/>
            <a:r>
              <a:rPr lang="ru-RU" sz="1800" smtClean="0">
                <a:latin typeface="Times New Roman" pitchFamily="18" charset="0"/>
              </a:rPr>
              <a:t>Окландер М. А. Логістика: підручник / М. А. Окландер. К.: Центр учбової літератури, 2008. 346 с. </a:t>
            </a:r>
            <a:endParaRPr lang="uk-UA" sz="1800" smtClean="0">
              <a:latin typeface="Times New Roman" pitchFamily="18" charset="0"/>
            </a:endParaRPr>
          </a:p>
          <a:p>
            <a:pPr marL="609600" indent="-609600"/>
            <a:r>
              <a:rPr lang="ru-RU" sz="1800" smtClean="0">
                <a:latin typeface="Times New Roman" pitchFamily="18" charset="0"/>
              </a:rPr>
              <a:t>Пономаренко В. С. Логістичний менеджмент: підручник / Пономаренко           В. С., Таньков К. М., Лепейко Т. І.; за ред. д-ра екон. наук проф. В. С. Пономаренка. Х. : ВД «ІНЖЕК», 2010. 482 с. </a:t>
            </a:r>
            <a:endParaRPr lang="uk-UA" sz="1800" smtClean="0">
              <a:latin typeface="Times New Roman" pitchFamily="18" charset="0"/>
            </a:endParaRPr>
          </a:p>
          <a:p>
            <a:pPr marL="609600" indent="-609600"/>
            <a:r>
              <a:rPr lang="ru-RU" sz="1800" smtClean="0">
                <a:latin typeface="Times New Roman" pitchFamily="18" charset="0"/>
              </a:rPr>
              <a:t>Тридід О. М. Логістичний менеджмент: навчальний посібник / О. М. Тридід, К. М. Таньков; за ред. проф., д-ра екон. наук О. М. Тридіда. X.:            ВД «ІНЖЕК», 2005. 224 с. </a:t>
            </a:r>
            <a:endParaRPr lang="uk-UA" sz="1800" smtClean="0">
              <a:latin typeface="Times New Roman" pitchFamily="18" charset="0"/>
            </a:endParaRPr>
          </a:p>
          <a:p>
            <a:pPr marL="609600" indent="-609600"/>
            <a:r>
              <a:rPr lang="ru-RU" sz="1800" smtClean="0">
                <a:latin typeface="Times New Roman" pitchFamily="18" charset="0"/>
              </a:rPr>
              <a:t>Хромов О. П. Логістика: навч. посіб. / О. П. Хромов. Харків: БУРУН КНИГА, 2012. 224 с.</a:t>
            </a:r>
            <a:endParaRPr lang="en-US" sz="18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438</Words>
  <Application>Microsoft Office PowerPoint</Application>
  <PresentationFormat>Экран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Оформление по умолчанию</vt:lpstr>
      <vt:lpstr>  Міністерство освіти і науки України Херсонський державний університет Факультет економіки і менеджменту Кафедра економіки, менеджменту та адміністрування   ”МІЖНАРОДНА ЛОГІСТИКА”    Галузь знань 29 Міжнародні відносини Спеціальність 292 «Міжнародні економічні відносини» Перший (бакалаврський) рівень вищої освіти     Херсон</vt:lpstr>
      <vt:lpstr>Слайд 2</vt:lpstr>
      <vt:lpstr>Слайд 3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фінансів, обліку та підприємництва   " ОСНОВИ ТОРГІВЕЛЬНОЇ ДІЯЛЬНОСТІ «   Галузь знань 07 Управління та адміністрування Спеціальність 076 «Підприємництво, торгівля та біржова діяльність» Ступінь вищої освіти бакалавр   ХЕРСОН</dc:title>
  <dc:creator>Пользователь Windows</dc:creator>
  <cp:lastModifiedBy>Serg</cp:lastModifiedBy>
  <cp:revision>15</cp:revision>
  <dcterms:created xsi:type="dcterms:W3CDTF">2020-05-28T12:18:49Z</dcterms:created>
  <dcterms:modified xsi:type="dcterms:W3CDTF">2020-08-16T14:22:28Z</dcterms:modified>
</cp:coreProperties>
</file>