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7" r:id="rId6"/>
    <p:sldId id="258" r:id="rId7"/>
    <p:sldId id="264" r:id="rId8"/>
    <p:sldId id="270" r:id="rId9"/>
    <p:sldId id="263" r:id="rId10"/>
    <p:sldId id="271" r:id="rId11"/>
    <p:sldId id="272" r:id="rId12"/>
    <p:sldId id="273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8F"/>
    <a:srgbClr val="B7FFE2"/>
    <a:srgbClr val="83F989"/>
    <a:srgbClr val="402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32C1D-F013-48AD-B731-26719D04686A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89B3F-77D4-4F7F-9851-FAD929A17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5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9B3F-77D4-4F7F-9851-FAD929A177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9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0973-2598-4AF1-BD6E-96C5FA2855A9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65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0CD0-EF95-42E6-A1EC-C04899374F7B}" type="datetime1">
              <a:rPr lang="ru-RU" smtClean="0"/>
              <a:t>14.06.2020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537A-A121-481E-B8C4-9E5783A2A4E2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79BC-2774-4A50-BFEC-06B4780E4C25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22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70D3-ACEE-4618-9AEC-E674734276F1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2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6339-994C-4C96-9CD0-F675EA65399D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77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384A-7D0E-4BF5-8C59-E5136C182BD0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2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C326-86DA-4E26-8ACE-CC2BE6C4330C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5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66CC-DB96-464A-95D9-8D78D9CFD86B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5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26BF-9D0B-41E1-BD3C-771EFC802EA7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7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BF1-8EFE-4062-AA44-291E813E0E82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4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F88E-8BE9-4958-8666-F91510A04759}" type="datetime1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9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8C02-FF3C-4EF6-BC8A-16CCDE2245F5}" type="datetime1">
              <a:rPr lang="ru-RU" smtClean="0"/>
              <a:t>14.06.2020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3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7896-15CD-40A4-ADAA-7F9EB7229A7A}" type="datetime1">
              <a:rPr lang="ru-RU" smtClean="0"/>
              <a:t>14.06.2020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2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58ED-8C2F-4785-8B44-57F6E9872BBC}" type="datetime1">
              <a:rPr lang="ru-RU" smtClean="0"/>
              <a:t>14.06.2020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6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BD41-E361-4E83-88AE-FF8459931C3E}" type="datetime1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7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F45A-4496-4E60-81F8-DFBB67CBC94F}" type="datetime1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2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309064-67BF-4291-9CFB-39B0D5878240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39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1" y="554180"/>
            <a:ext cx="7744692" cy="1506441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Індивідуальні параметри стійкості</a:t>
            </a: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7964" y="3115060"/>
            <a:ext cx="4289570" cy="52031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експерименту: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821768" y="6206836"/>
            <a:ext cx="352536" cy="651164"/>
          </a:xfrm>
        </p:spPr>
        <p:txBody>
          <a:bodyPr/>
          <a:lstStyle/>
          <a:p>
            <a:fld id="{53456EC0-1A2F-4831-AABC-14D6C29F215A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66655" y="4226887"/>
            <a:ext cx="7716980" cy="1314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tx1"/>
                </a:solidFill>
              </a:rPr>
              <a:t>навчитись порівнювати відносну жаростійкість деревних рослин шляхом поетапного нагріву листків (за </a:t>
            </a:r>
            <a:r>
              <a:rPr lang="uk-UA" sz="2400" dirty="0" err="1">
                <a:solidFill>
                  <a:schemeClr val="tx1"/>
                </a:solidFill>
              </a:rPr>
              <a:t>Мацковим</a:t>
            </a:r>
            <a:r>
              <a:rPr lang="uk-UA" sz="2400" dirty="0">
                <a:solidFill>
                  <a:schemeClr val="tx1"/>
                </a:solidFill>
              </a:rPr>
              <a:t>)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82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20810" y="6188075"/>
            <a:ext cx="671190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4050" y="182498"/>
            <a:ext cx="16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FF00"/>
                </a:solidFill>
              </a:rPr>
              <a:t>Бірючіна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85" y="644163"/>
            <a:ext cx="3868449" cy="2430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735299"/>
            <a:ext cx="4056225" cy="2339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021782" y="3074552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945" y="3074553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" y="3908493"/>
            <a:ext cx="3581400" cy="218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81746" y="5895687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2" y="3837055"/>
            <a:ext cx="3643898" cy="2324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909366" y="5828141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23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20810" y="6188075"/>
            <a:ext cx="671190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37905" y="237917"/>
            <a:ext cx="16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Ірга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6" y="602600"/>
            <a:ext cx="2857500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6745" y="3060050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18" y="1151006"/>
            <a:ext cx="2981325" cy="2562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49435" y="3713232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79" y="1939636"/>
            <a:ext cx="2886075" cy="2603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093452" y="4543062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90" y="3241964"/>
            <a:ext cx="2819405" cy="2589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926527" y="5831956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49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246" y="6188075"/>
            <a:ext cx="712754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33105" y="279480"/>
            <a:ext cx="224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Жимолость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741145"/>
            <a:ext cx="3248025" cy="2321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60764" y="3063080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3335250"/>
            <a:ext cx="3474771" cy="2594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58020" y="5956012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41" y="809472"/>
            <a:ext cx="3278332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303943" y="3243322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7" y="3463636"/>
            <a:ext cx="3568196" cy="2544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518073" y="5956012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41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2264" y="6188075"/>
            <a:ext cx="809736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8873" y="913263"/>
            <a:ext cx="104463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 smtClean="0"/>
              <a:t>Оцінивши рівень побуріння листків, пошкоджених високими температурами, заповнити таблицю в зошиті спостережень</a:t>
            </a:r>
          </a:p>
          <a:p>
            <a:endParaRPr lang="uk-UA" sz="2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/>
              <a:t>На основі отриманих даних скласти ряд відносної стійкості досліджених рослин, розташувавши об’єкти в порядку посилення їх жаростійкості</a:t>
            </a:r>
            <a:r>
              <a:rPr lang="uk-UA" sz="2200" dirty="0" smtClean="0"/>
              <a:t>.</a:t>
            </a:r>
          </a:p>
          <a:p>
            <a:endParaRPr lang="uk-UA" sz="2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 smtClean="0"/>
              <a:t>Сформулювати висновок, описавши денний хід дихання у піддослідних рослин. Відзначити виявлені загальні закономірності (якщо такі присутні)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1536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3236" y="270163"/>
            <a:ext cx="11720945" cy="2722419"/>
          </a:xfrm>
        </p:spPr>
        <p:txBody>
          <a:bodyPr>
            <a:noAutofit/>
          </a:bodyPr>
          <a:lstStyle/>
          <a:p>
            <a:pPr algn="just"/>
            <a:r>
              <a:rPr lang="uk-UA" sz="2200" b="1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Теоретична основа експерименту: </a:t>
            </a:r>
            <a:r>
              <a:rPr lang="uk-UA" sz="2200" dirty="0">
                <a:solidFill>
                  <a:schemeClr val="tx1"/>
                </a:solidFill>
              </a:rPr>
              <a:t>Високі температури негативно впливають на рослинні клітини, пошкоджують мембрани </a:t>
            </a:r>
            <a:r>
              <a:rPr lang="uk-UA" sz="2200" dirty="0" err="1">
                <a:solidFill>
                  <a:schemeClr val="tx1"/>
                </a:solidFill>
              </a:rPr>
              <a:t>тилакоїдів</a:t>
            </a:r>
            <a:r>
              <a:rPr lang="uk-UA" sz="2200" dirty="0">
                <a:solidFill>
                  <a:schemeClr val="tx1"/>
                </a:solidFill>
              </a:rPr>
              <a:t> в хлоропластах, погіршують напівпроникність тонопласту. В результаті останнього в цитоплазму з вакуолі потрапляють органічні кислоти. При проникненні їх у пластиди відбувається реакція заміщення Йону магнію у хлорофілі на два протони водню, і хлорофіл перетворюється на феофітин. На листках рослин з’являються помітні бурі плями. Подібного ж ефекту можна досягти, якщо подіяти на рослини високими температурами та обробити їх слабким розчином соляної кислоти.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6296" y="6188075"/>
            <a:ext cx="449518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2</a:t>
            </a:fld>
            <a:endParaRPr lang="ru-RU"/>
          </a:p>
        </p:txBody>
      </p:sp>
      <p:pic>
        <p:nvPicPr>
          <p:cNvPr id="7" name="Picture 2" descr="D:\наука\3 курс\физ раст\индив\FAoObE40o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38" y="3090404"/>
            <a:ext cx="6097971" cy="3432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4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DCIM\101NIKON\DSCN8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878">
            <a:off x="670244" y="2652808"/>
            <a:ext cx="2835288" cy="37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50" y="96982"/>
            <a:ext cx="11493305" cy="1246909"/>
          </a:xfrm>
        </p:spPr>
        <p:txBody>
          <a:bodyPr>
            <a:normAutofit/>
          </a:bodyPr>
          <a:lstStyle/>
          <a:p>
            <a:pPr algn="ctr"/>
            <a:r>
              <a:rPr lang="uk-UA" sz="2200" b="1" i="1" cap="none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експерименту:</a:t>
            </a:r>
            <a:r>
              <a:rPr lang="uk-UA" sz="2200" b="1" i="1" cap="none" dirty="0" smtClean="0">
                <a:solidFill>
                  <a:srgbClr val="B7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порівняти відносну жаростійкість деревних, чагарникових та трав’янистих рослин </a:t>
            </a:r>
            <a:r>
              <a:rPr lang="uk-UA" sz="2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 бази практики 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b="1" i="1" cap="none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 експерименту:</a:t>
            </a:r>
            <a:r>
              <a:rPr lang="uk-UA" sz="2200" b="1" cap="none" dirty="0" smtClean="0">
                <a:solidFill>
                  <a:srgbClr val="B7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листки різних чагарникових і деревних </a:t>
            </a:r>
            <a:r>
              <a:rPr lang="uk-UA" sz="2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endParaRPr lang="ru-RU" sz="22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811755" y="6188075"/>
            <a:ext cx="380245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Picture 5" descr="D:\наука\3 курс\физ раст\индив\0tpwOKgXaX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24" y="1634138"/>
            <a:ext cx="5328592" cy="299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наука\3 курс\физ раст\индив\oi58Lf62Gi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8436">
            <a:off x="7566986" y="2783252"/>
            <a:ext cx="3988837" cy="290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296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608" y="137242"/>
            <a:ext cx="3240674" cy="647376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solidFill>
                  <a:srgbClr val="FFE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хІд</a:t>
            </a:r>
            <a:r>
              <a:rPr lang="uk-UA" sz="2400" b="1" dirty="0" smtClean="0">
                <a:solidFill>
                  <a:srgbClr val="FFE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експерименту</a:t>
            </a:r>
            <a:endParaRPr lang="ru-RU" sz="2400" b="1" dirty="0">
              <a:solidFill>
                <a:srgbClr val="FFEA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56337" y="6188075"/>
            <a:ext cx="435663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56909" y="890726"/>
            <a:ext cx="64146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/>
              <a:t>Нагріти водяну баню </a:t>
            </a:r>
            <a:r>
              <a:rPr lang="uk-UA" sz="2000" dirty="0" smtClean="0"/>
              <a:t>до 40</a:t>
            </a:r>
            <a:r>
              <a:rPr lang="en-US" sz="2000" dirty="0" smtClean="0"/>
              <a:t>º</a:t>
            </a:r>
            <a:r>
              <a:rPr lang="uk-UA" sz="2000" dirty="0" smtClean="0"/>
              <a:t>С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/>
              <a:t>Занурити всі приготовлені листки на </a:t>
            </a:r>
            <a:r>
              <a:rPr lang="uk-UA" sz="2000" dirty="0" smtClean="0"/>
              <a:t>15 хвилин (по 4 листки кожного виду)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/>
              <a:t>Через 15 хвилин </a:t>
            </a:r>
            <a:r>
              <a:rPr lang="uk-UA" sz="2000" dirty="0"/>
              <a:t>д</a:t>
            </a:r>
            <a:r>
              <a:rPr lang="uk-UA" sz="2000" dirty="0" smtClean="0"/>
              <a:t>істати </a:t>
            </a:r>
            <a:r>
              <a:rPr lang="uk-UA" sz="2000" dirty="0"/>
              <a:t>з кожного виду рослин по </a:t>
            </a:r>
            <a:r>
              <a:rPr lang="uk-UA" sz="2000" dirty="0" smtClean="0"/>
              <a:t>1 листку </a:t>
            </a:r>
            <a:r>
              <a:rPr lang="uk-UA" sz="2000" dirty="0"/>
              <a:t>, розкласти їх по чашках Петрі з прикріпленими етикетками з позначками температури, і залити водою для охолодження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3414" y="3677988"/>
            <a:ext cx="11133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/>
              <a:t>Підняти у водяній бані температуру на </a:t>
            </a:r>
            <a:r>
              <a:rPr lang="uk-UA" sz="2000" dirty="0" smtClean="0"/>
              <a:t>15</a:t>
            </a:r>
            <a:r>
              <a:rPr lang="en-US" sz="2000" dirty="0" smtClean="0"/>
              <a:t>º</a:t>
            </a:r>
            <a:r>
              <a:rPr lang="uk-UA" sz="2000" dirty="0" smtClean="0"/>
              <a:t>С </a:t>
            </a:r>
            <a:r>
              <a:rPr lang="uk-UA" sz="2000" dirty="0"/>
              <a:t>. Через </a:t>
            </a:r>
            <a:r>
              <a:rPr lang="uk-UA" sz="2000" dirty="0" smtClean="0"/>
              <a:t>15 хвилин </a:t>
            </a:r>
            <a:r>
              <a:rPr lang="uk-UA" sz="2000" dirty="0"/>
              <a:t>	знову вийняти по одному листку кожного виду і занурити у чашки Петрі з холодною </a:t>
            </a:r>
            <a:r>
              <a:rPr lang="uk-UA" sz="2000" dirty="0" smtClean="0"/>
              <a:t>водою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/>
              <a:t>Повторити процедуру двічі, </a:t>
            </a:r>
            <a:r>
              <a:rPr lang="uk-UA" sz="2000" dirty="0" err="1"/>
              <a:t>довівши</a:t>
            </a:r>
            <a:r>
              <a:rPr lang="uk-UA" sz="2000" dirty="0"/>
              <a:t> температуру у водяній бані до </a:t>
            </a:r>
            <a:r>
              <a:rPr lang="uk-UA" sz="2000" dirty="0" smtClean="0"/>
              <a:t>85-90</a:t>
            </a:r>
            <a:r>
              <a:rPr lang="en-US" sz="2000" dirty="0" smtClean="0"/>
              <a:t>º</a:t>
            </a:r>
            <a:r>
              <a:rPr lang="uk-UA" sz="2000" dirty="0" smtClean="0"/>
              <a:t>С.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/>
              <a:t>Після того, як всі зразки охолонуть, з чашок Петрі зливають воду і заливають листки </a:t>
            </a:r>
            <a:r>
              <a:rPr lang="uk-UA" sz="2000" dirty="0" smtClean="0"/>
              <a:t>0,2Н </a:t>
            </a:r>
            <a:r>
              <a:rPr lang="uk-UA" sz="2000" dirty="0" err="1" smtClean="0"/>
              <a:t>рочином</a:t>
            </a:r>
            <a:r>
              <a:rPr lang="uk-UA" sz="2000" dirty="0" smtClean="0"/>
              <a:t> </a:t>
            </a:r>
            <a:r>
              <a:rPr lang="uk-UA" sz="2000" dirty="0"/>
              <a:t>розчином соляної кислоти. Через </a:t>
            </a:r>
            <a:r>
              <a:rPr lang="uk-UA" sz="2000" dirty="0" smtClean="0"/>
              <a:t>15-20 </a:t>
            </a:r>
            <a:r>
              <a:rPr lang="uk-UA" sz="2000" dirty="0" err="1" smtClean="0"/>
              <a:t>вилин</a:t>
            </a:r>
            <a:r>
              <a:rPr lang="uk-UA" sz="2000" dirty="0" smtClean="0"/>
              <a:t> </a:t>
            </a:r>
            <a:r>
              <a:rPr lang="uk-UA" sz="2000" dirty="0"/>
              <a:t>кислоту зливають і розглядають листки, відзначають ступінь пошкодження, рахують кількість бурих плям, що з’явилися, відзначають їх специфіку.</a:t>
            </a:r>
            <a:endParaRPr lang="ru-RU" sz="2000" dirty="0"/>
          </a:p>
        </p:txBody>
      </p:sp>
      <p:pic>
        <p:nvPicPr>
          <p:cNvPr id="8" name="Picture 5" descr="D:\наука\3 курс\физ раст\индив\KIiCvdE6m4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4" y="890726"/>
            <a:ext cx="4176638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0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DCIM\101NIKON\DSCN9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14" y="4037429"/>
            <a:ext cx="3773843" cy="234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3168" y="6206836"/>
            <a:ext cx="571123" cy="651164"/>
          </a:xfrm>
        </p:spPr>
        <p:txBody>
          <a:bodyPr/>
          <a:lstStyle/>
          <a:p>
            <a:fld id="{53456EC0-1A2F-4831-AABC-14D6C29F215A}" type="slidenum">
              <a:rPr lang="ru-RU" smtClean="0"/>
              <a:t>5</a:t>
            </a:fld>
            <a:endParaRPr lang="ru-RU" dirty="0"/>
          </a:p>
        </p:txBody>
      </p:sp>
      <p:pic>
        <p:nvPicPr>
          <p:cNvPr id="9" name="Picture 4" descr="F:\DCIM\101NIKON\DSCN9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04" y="1025237"/>
            <a:ext cx="6294321" cy="432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наука\3 курс\физ раст\индив\1z51_LAc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281353"/>
            <a:ext cx="3337991" cy="215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8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2482" y="6188075"/>
            <a:ext cx="449518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87756" y="216890"/>
            <a:ext cx="533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uk-UA" sz="2000" dirty="0"/>
              <a:t>Результати оформлюють в таблицю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83504"/>
              </p:ext>
            </p:extLst>
          </p:nvPr>
        </p:nvGraphicFramePr>
        <p:xfrm>
          <a:off x="1914972" y="1138651"/>
          <a:ext cx="8352673" cy="16848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0054"/>
                <a:gridCol w="1670054"/>
                <a:gridCol w="1670855"/>
                <a:gridCol w="1670855"/>
                <a:gridCol w="1670855"/>
              </a:tblGrid>
              <a:tr h="41771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Вид рослини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Ступінь побуріння (пошкодження) при різних температурах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+mj-lt"/>
                          <a:ea typeface="Calibri" panose="020F0502020204030204" pitchFamily="34" charset="0"/>
                        </a:rPr>
                        <a:t>40°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+mj-lt"/>
                          <a:ea typeface="Calibri" panose="020F0502020204030204" pitchFamily="34" charset="0"/>
                        </a:rPr>
                        <a:t>55°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+mj-lt"/>
                          <a:ea typeface="Calibri" panose="020F0502020204030204" pitchFamily="34" charset="0"/>
                        </a:rPr>
                        <a:t>70°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85°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55408" y="3315846"/>
            <a:ext cx="84687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використовуючи наступні позначки:</a:t>
            </a:r>
            <a:endParaRPr lang="ru-RU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– побуріння відсутнє;</a:t>
            </a:r>
            <a:endParaRPr lang="ru-RU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+ слабке побуріння, окремі дрібні бурі плямки;</a:t>
            </a:r>
            <a:endParaRPr lang="ru-RU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++ побуріло близько 20-25% листкової поверхні;</a:t>
            </a:r>
            <a:endParaRPr lang="ru-RU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+++ побуріло близько 50% листкової поверхні</a:t>
            </a:r>
            <a:endParaRPr lang="ru-RU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++++ побуріло значно більше 50% листкової поверхні (до 70-75%)</a:t>
            </a:r>
            <a:endParaRPr lang="ru-RU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+++++ суцільне побуріння листкової поверхні.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066" y="81467"/>
            <a:ext cx="11050587" cy="9297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E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для самостійного опрацювання результатів експерименту</a:t>
            </a:r>
            <a:endParaRPr lang="ru-RU" sz="2400" b="1" dirty="0">
              <a:solidFill>
                <a:srgbClr val="FFEA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00919" y="6188075"/>
            <a:ext cx="491081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7418" y="941871"/>
            <a:ext cx="1055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Переглянути фотознімки та оцінити ступінь пошкодження листків деревних рослин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2660073"/>
            <a:ext cx="3410261" cy="3272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58291" y="5938262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36" y="2735135"/>
            <a:ext cx="3488848" cy="3197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659091" y="5932763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1868" y="1872753"/>
            <a:ext cx="16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Гледичія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3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59355" y="6070844"/>
            <a:ext cx="532645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8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3" y="849023"/>
            <a:ext cx="4231769" cy="4180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945355"/>
            <a:ext cx="3865418" cy="3987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68632" y="265625"/>
            <a:ext cx="16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Гледичія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13212" y="5070943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2479" y="5029601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18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8628" y="6188075"/>
            <a:ext cx="463372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" y="415346"/>
            <a:ext cx="3733800" cy="2634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89" y="384315"/>
            <a:ext cx="3606023" cy="2486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91" y="3861228"/>
            <a:ext cx="3733800" cy="2407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33" y="3915929"/>
            <a:ext cx="3943350" cy="2314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825346" y="6188075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8509" y="6230649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82338" y="2870341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8582" y="3049441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9591" y="153483"/>
            <a:ext cx="16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FF00"/>
                </a:solidFill>
              </a:rPr>
              <a:t>Гібіск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9323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485</TotalTime>
  <Words>404</Words>
  <Application>Microsoft Office PowerPoint</Application>
  <PresentationFormat>Широкоэкранный</PresentationFormat>
  <Paragraphs>83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Times New Roman</vt:lpstr>
      <vt:lpstr>Wingdings</vt:lpstr>
      <vt:lpstr>Wingdings 3</vt:lpstr>
      <vt:lpstr>Сектор</vt:lpstr>
      <vt:lpstr>Індивідуальні параметри стійкості</vt:lpstr>
      <vt:lpstr>Презентация PowerPoint</vt:lpstr>
      <vt:lpstr>Мета експерименту: порівняти відносну жаростійкість деревних, чагарникових та трав’янистих рослин території бази практики  Об’єкти експерименту: листки різних чагарникових і деревних рослин</vt:lpstr>
      <vt:lpstr>хІд експерименту</vt:lpstr>
      <vt:lpstr>Презентация PowerPoint</vt:lpstr>
      <vt:lpstr>Презентация PowerPoint</vt:lpstr>
      <vt:lpstr>Завдання для самостійного опрацювання результатів експерименту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Загороднюк</dc:creator>
  <cp:lastModifiedBy>Загороднюк</cp:lastModifiedBy>
  <cp:revision>113</cp:revision>
  <dcterms:created xsi:type="dcterms:W3CDTF">2020-06-12T19:18:34Z</dcterms:created>
  <dcterms:modified xsi:type="dcterms:W3CDTF">2020-06-14T20:44:17Z</dcterms:modified>
</cp:coreProperties>
</file>