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14"/>
  </p:notesMasterIdLst>
  <p:sldIdLst>
    <p:sldId id="265" r:id="rId2"/>
    <p:sldId id="257" r:id="rId3"/>
    <p:sldId id="259" r:id="rId4"/>
    <p:sldId id="258" r:id="rId5"/>
    <p:sldId id="262" r:id="rId6"/>
    <p:sldId id="263" r:id="rId7"/>
    <p:sldId id="272" r:id="rId8"/>
    <p:sldId id="273" r:id="rId9"/>
    <p:sldId id="274" r:id="rId10"/>
    <p:sldId id="275" r:id="rId11"/>
    <p:sldId id="269" r:id="rId12"/>
    <p:sldId id="260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FFE5"/>
    <a:srgbClr val="57BBFF"/>
    <a:srgbClr val="FFFF2D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434" autoAdjust="0"/>
  </p:normalViewPr>
  <p:slideViewPr>
    <p:cSldViewPr snapToGrid="0">
      <p:cViewPr varScale="1">
        <p:scale>
          <a:sx n="69" d="100"/>
          <a:sy n="69" d="100"/>
        </p:scale>
        <p:origin x="48" y="120"/>
      </p:cViewPr>
      <p:guideLst/>
    </p:cSldViewPr>
  </p:slideViewPr>
  <p:outlineViewPr>
    <p:cViewPr>
      <p:scale>
        <a:sx n="33" d="100"/>
        <a:sy n="33" d="100"/>
      </p:scale>
      <p:origin x="0" y="-307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72AC5-A4A0-4763-975B-218271004663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692150-8C34-408D-999C-736FE44B38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876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92150-8C34-408D-999C-736FE44B386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983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4FEAB-4937-4769-A593-8428BE237530}" type="datetime1">
              <a:rPr lang="ru-RU" smtClean="0"/>
              <a:t>28.05.2020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244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B7A2-83DA-45EA-AC84-D9892FEB5937}" type="datetime1">
              <a:rPr lang="ru-RU" smtClean="0"/>
              <a:t>28.05.2020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185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6052-F398-40A6-84A2-0501A7B44779}" type="datetime1">
              <a:rPr lang="ru-RU" smtClean="0"/>
              <a:t>28.05.2020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176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48FD-FF07-4158-8555-C2F5F839EB99}" type="datetime1">
              <a:rPr lang="ru-RU" smtClean="0"/>
              <a:t>28.05.2020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8000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BF8CF-8EF0-477F-9FD5-41EFAA7C51BC}" type="datetime1">
              <a:rPr lang="ru-RU" smtClean="0"/>
              <a:t>28.05.2020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3753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9195-CAE2-4A67-88AD-0E839873C060}" type="datetime1">
              <a:rPr lang="ru-RU" smtClean="0"/>
              <a:t>28.05.2020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50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DE49D-A856-484D-9A97-786036B3BC3A}" type="datetime1">
              <a:rPr lang="ru-RU" smtClean="0"/>
              <a:t>28.05.2020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6970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CA76-5F11-4A8E-BC28-FFD32114847A}" type="datetime1">
              <a:rPr lang="ru-RU" smtClean="0"/>
              <a:t>28.05.2020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2855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904151CB-0991-4092-81FA-62F0EDAADC10}" type="datetime1">
              <a:rPr lang="ru-RU" smtClean="0"/>
              <a:t>28.05.2020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66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DDC6B-60F3-4B1C-9CF5-D149F7A945C3}" type="datetime1">
              <a:rPr lang="ru-RU" smtClean="0"/>
              <a:t>28.05.2020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9590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2EBB-C684-41B7-8B46-5C035F675B78}" type="datetime1">
              <a:rPr lang="ru-RU" smtClean="0"/>
              <a:t>28.05.2020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01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96E71-1578-4480-9387-39752B392A56}" type="datetime1">
              <a:rPr lang="ru-RU" smtClean="0"/>
              <a:t>28.05.2020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818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B6E3-C4C0-4E17-8FE1-44A8C6ACF0DB}" type="datetime1">
              <a:rPr lang="ru-RU" smtClean="0"/>
              <a:t>28.05.2020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346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EF98-1368-43C3-BE0F-AD50BCBAC295}" type="datetime1">
              <a:rPr lang="ru-RU" smtClean="0"/>
              <a:t>28.05.2020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219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CC8A3-2445-4AFB-B305-FA60977D05B9}" type="datetime1">
              <a:rPr lang="ru-RU" smtClean="0"/>
              <a:t>28.05.2020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21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64248-39D3-465B-B0A3-89C7971185D0}" type="datetime1">
              <a:rPr lang="ru-RU" smtClean="0"/>
              <a:t>28.05.2020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790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9F3F-E93B-4CE8-870A-12D3D7DFE65B}" type="datetime1">
              <a:rPr lang="ru-RU" smtClean="0"/>
              <a:t>28.05.2020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893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BC0BC-9769-4CCC-8247-499768EF495C}" type="datetime1">
              <a:rPr lang="ru-RU" smtClean="0"/>
              <a:t>28.05.2020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1159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  <p:sldLayoutId id="2147483791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41418" y="2350727"/>
            <a:ext cx="7855782" cy="1071345"/>
          </a:xfrm>
        </p:spPr>
        <p:txBody>
          <a:bodyPr>
            <a:normAutofit/>
          </a:bodyPr>
          <a:lstStyle/>
          <a:p>
            <a:r>
              <a:rPr lang="uk-UA" sz="2800" i="1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</a:t>
            </a:r>
            <a:r>
              <a:rPr lang="uk-UA" sz="2800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изначити </a:t>
            </a: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ступінь пошкодження клітин рослин різними температурами</a:t>
            </a:r>
            <a:endParaRPr lang="ru-RU" sz="2800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5"/>
          <p:cNvSpPr>
            <a:spLocks noGrp="1"/>
          </p:cNvSpPr>
          <p:nvPr>
            <p:ph type="title"/>
          </p:nvPr>
        </p:nvSpPr>
        <p:spPr>
          <a:xfrm>
            <a:off x="680321" y="753228"/>
            <a:ext cx="9516879" cy="1080938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Робота </a:t>
            </a:r>
            <a:r>
              <a:rPr lang="uk-UA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</a:t>
            </a:r>
            <a:r>
              <a:rPr lang="uk-UA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22. </a:t>
            </a:r>
            <a:r>
              <a:rPr lang="uk-UA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Фізіологія </a:t>
            </a:r>
            <a:r>
              <a:rPr lang="uk-UA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жаростійкості</a:t>
            </a:r>
            <a:endParaRPr lang="ru-RU" b="1" dirty="0">
              <a:solidFill>
                <a:srgbClr val="FFFF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766103" y="0"/>
            <a:ext cx="425897" cy="541689"/>
          </a:xfrm>
        </p:spPr>
        <p:txBody>
          <a:bodyPr/>
          <a:lstStyle/>
          <a:p>
            <a:fld id="{C90D2BD4-7096-4CE7-AB07-757D993198FD}" type="slidenum">
              <a:rPr lang="ru-RU" smtClean="0"/>
              <a:t>1</a:t>
            </a:fld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119446" y="3938633"/>
            <a:ext cx="47744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Визначити відносну жаростійкість рослин деревних та чагарникових рослин парку </a:t>
            </a:r>
            <a:r>
              <a:rPr lang="uk-UA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Шумського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91" y="3311234"/>
            <a:ext cx="5003222" cy="3188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40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19739" y="0"/>
            <a:ext cx="772261" cy="632228"/>
          </a:xfrm>
        </p:spPr>
        <p:txBody>
          <a:bodyPr/>
          <a:lstStyle/>
          <a:p>
            <a:fld id="{C90D2BD4-7096-4CE7-AB07-757D993198FD}" type="slidenum">
              <a:rPr lang="ru-RU" smtClean="0"/>
              <a:t>10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3898" y="1058902"/>
            <a:ext cx="4704865" cy="5387020"/>
          </a:xfrm>
          <a:prstGeom prst="rect">
            <a:avLst/>
          </a:prstGeom>
        </p:spPr>
      </p:pic>
      <p:sp>
        <p:nvSpPr>
          <p:cNvPr id="6" name="Заголовок 4"/>
          <p:cNvSpPr txBox="1">
            <a:spLocks noGrp="1"/>
          </p:cNvSpPr>
          <p:nvPr>
            <p:ph type="title"/>
          </p:nvPr>
        </p:nvSpPr>
        <p:spPr>
          <a:xfrm>
            <a:off x="1981922" y="419862"/>
            <a:ext cx="7964915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Результати обробки листків 0,2н розчином </a:t>
            </a:r>
            <a:r>
              <a:rPr lang="en-US" sz="2400" b="1" dirty="0" err="1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HCl</a:t>
            </a:r>
            <a:endParaRPr lang="ru-RU" sz="2400" b="1" dirty="0">
              <a:solidFill>
                <a:srgbClr val="FFFF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Заголовок 4"/>
          <p:cNvSpPr txBox="1">
            <a:spLocks/>
          </p:cNvSpPr>
          <p:nvPr/>
        </p:nvSpPr>
        <p:spPr>
          <a:xfrm>
            <a:off x="2571352" y="1058902"/>
            <a:ext cx="1086248" cy="43211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uk-UA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85</a:t>
            </a:r>
            <a:r>
              <a:rPr lang="en-US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ºC</a:t>
            </a:r>
            <a:endParaRPr lang="ru-RU" sz="2400" b="1" dirty="0">
              <a:solidFill>
                <a:srgbClr val="FFFF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597236" y="1972818"/>
            <a:ext cx="2202873" cy="198958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5971308" y="3962400"/>
            <a:ext cx="1648691" cy="148243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18467785">
            <a:off x="4960356" y="5457744"/>
            <a:ext cx="581891" cy="304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3053576">
            <a:off x="5527963" y="6293523"/>
            <a:ext cx="581891" cy="304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5495369" y="3664232"/>
            <a:ext cx="512618" cy="123305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5400000">
            <a:off x="4234082" y="1172569"/>
            <a:ext cx="507001" cy="279671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 rot="5400000">
            <a:off x="4708190" y="2218653"/>
            <a:ext cx="488756" cy="318657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5400000">
            <a:off x="4975715" y="1582486"/>
            <a:ext cx="336755" cy="214417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 rot="18825264">
            <a:off x="4305232" y="4283457"/>
            <a:ext cx="845170" cy="97321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3413898" y="2849251"/>
            <a:ext cx="933849" cy="127905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03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2503" y="1482437"/>
            <a:ext cx="10652697" cy="2576945"/>
          </a:xfrm>
        </p:spPr>
        <p:txBody>
          <a:bodyPr>
            <a:noAutofit/>
          </a:bodyPr>
          <a:lstStyle/>
          <a:p>
            <a:r>
              <a:rPr lang="uk-UA" sz="2000" dirty="0" smtClean="0"/>
              <a:t>Розглянути представлені в презентації фото листків, оброблених кислотою</a:t>
            </a:r>
          </a:p>
          <a:p>
            <a:r>
              <a:rPr lang="uk-UA" sz="2000" dirty="0" smtClean="0"/>
              <a:t>Порахувати кількість бурих плям, визначити їх площу від загальної площі листочка, на якому вони </a:t>
            </a:r>
            <a:r>
              <a:rPr lang="uk-UA" sz="2000" dirty="0" err="1" smtClean="0"/>
              <a:t>зявились</a:t>
            </a:r>
            <a:r>
              <a:rPr lang="uk-UA" sz="2000" dirty="0" smtClean="0"/>
              <a:t> – у відсотках (%)</a:t>
            </a:r>
            <a:endParaRPr lang="uk-UA" sz="2000" dirty="0"/>
          </a:p>
          <a:p>
            <a:r>
              <a:rPr lang="uk-UA" sz="2000" dirty="0"/>
              <a:t>Результати </a:t>
            </a:r>
            <a:r>
              <a:rPr lang="uk-UA" sz="2000" dirty="0" smtClean="0"/>
              <a:t>оформити </a:t>
            </a:r>
            <a:r>
              <a:rPr lang="uk-UA" sz="2000" dirty="0"/>
              <a:t>в таблицю, використовуючи наступні позначки:</a:t>
            </a:r>
            <a:endParaRPr lang="ru-RU" sz="2000" dirty="0"/>
          </a:p>
          <a:p>
            <a:r>
              <a:rPr lang="uk-UA" sz="2000" dirty="0"/>
              <a:t>– побуріння відсутнє</a:t>
            </a:r>
            <a:r>
              <a:rPr lang="uk-UA" sz="2000" dirty="0" smtClean="0"/>
              <a:t>; + </a:t>
            </a:r>
            <a:r>
              <a:rPr lang="uk-UA" sz="2000" dirty="0"/>
              <a:t>слабке побуріння, окремі дрібні бурі плямки</a:t>
            </a:r>
            <a:r>
              <a:rPr lang="uk-UA" sz="2000" dirty="0" smtClean="0"/>
              <a:t>; ++ </a:t>
            </a:r>
            <a:r>
              <a:rPr lang="uk-UA" sz="2000" dirty="0"/>
              <a:t>побуріло близько 50% листкової поверхні</a:t>
            </a:r>
            <a:r>
              <a:rPr lang="uk-UA" sz="2000" dirty="0" smtClean="0"/>
              <a:t>; +++ </a:t>
            </a:r>
            <a:r>
              <a:rPr lang="uk-UA" sz="2000" dirty="0"/>
              <a:t>суцільне побуріння листкової поверхні</a:t>
            </a:r>
            <a:r>
              <a:rPr lang="uk-UA" sz="2000" dirty="0" smtClean="0"/>
              <a:t>. В дужках поряд з позначками вказати площу ураженої поверхні у відсотках</a:t>
            </a:r>
            <a:endParaRPr lang="ru-RU" sz="2000" dirty="0"/>
          </a:p>
          <a:p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572139" y="0"/>
            <a:ext cx="619861" cy="734291"/>
          </a:xfrm>
        </p:spPr>
        <p:txBody>
          <a:bodyPr/>
          <a:lstStyle/>
          <a:p>
            <a:fld id="{C90D2BD4-7096-4CE7-AB07-757D993198FD}" type="slidenum">
              <a:rPr lang="ru-RU" smtClean="0"/>
              <a:t>11</a:t>
            </a:fld>
            <a:endParaRPr lang="ru-RU" dirty="0"/>
          </a:p>
        </p:txBody>
      </p:sp>
      <p:sp>
        <p:nvSpPr>
          <p:cNvPr id="5" name="Заголовок 1"/>
          <p:cNvSpPr txBox="1">
            <a:spLocks noGrp="1"/>
          </p:cNvSpPr>
          <p:nvPr>
            <p:ph type="title"/>
          </p:nvPr>
        </p:nvSpPr>
        <p:spPr>
          <a:xfrm>
            <a:off x="680322" y="753228"/>
            <a:ext cx="7078224" cy="923172"/>
          </a:xfrm>
          <a:prstGeom prst="rect">
            <a:avLst/>
          </a:prstGeom>
        </p:spPr>
        <p:txBody>
          <a:bodyPr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uk-UA" sz="2800" b="1" dirty="0" smtClean="0">
                <a:solidFill>
                  <a:srgbClr val="B7F698"/>
                </a:solidFill>
              </a:rPr>
              <a:t>Завдання для самостійного виконання: </a:t>
            </a:r>
            <a:endParaRPr lang="ru-RU" sz="2800" b="1" dirty="0" smtClean="0">
              <a:solidFill>
                <a:srgbClr val="B7F698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650100"/>
              </p:ext>
            </p:extLst>
          </p:nvPr>
        </p:nvGraphicFramePr>
        <p:xfrm>
          <a:off x="2355272" y="3989878"/>
          <a:ext cx="6359233" cy="159742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82508"/>
                <a:gridCol w="1268711"/>
                <a:gridCol w="1269338"/>
                <a:gridCol w="1269338"/>
                <a:gridCol w="1269338"/>
              </a:tblGrid>
              <a:tr h="26500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Вид рослини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Ступінь побуріння (пошкодження) при різних температурах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50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 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 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 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 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</a:tr>
              <a:tr h="2650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+mn-lt"/>
                        </a:rPr>
                        <a:t> 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+mn-lt"/>
                        </a:rPr>
                        <a:t> 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 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+mn-lt"/>
                        </a:rPr>
                        <a:t> 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 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</a:tr>
              <a:tr h="2650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+mn-lt"/>
                        </a:rPr>
                        <a:t> 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+mn-lt"/>
                        </a:rPr>
                        <a:t> 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+mn-lt"/>
                        </a:rPr>
                        <a:t> 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+mn-lt"/>
                        </a:rPr>
                        <a:t> 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 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</a:tr>
              <a:tr h="2650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+mn-lt"/>
                        </a:rPr>
                        <a:t> 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+mn-lt"/>
                        </a:rPr>
                        <a:t> 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+mn-lt"/>
                        </a:rPr>
                        <a:t> 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+mn-lt"/>
                        </a:rPr>
                        <a:t> </a:t>
                      </a:r>
                      <a:endParaRPr lang="ru-RU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+mn-lt"/>
                        </a:rPr>
                        <a:t> 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sp>
        <p:nvSpPr>
          <p:cNvPr id="8" name="Объект 2"/>
          <p:cNvSpPr txBox="1">
            <a:spLocks/>
          </p:cNvSpPr>
          <p:nvPr/>
        </p:nvSpPr>
        <p:spPr>
          <a:xfrm>
            <a:off x="472503" y="5705532"/>
            <a:ext cx="11029072" cy="7645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dirty="0"/>
              <a:t>На основі отриманих даних зробити висновок про жаростійкість досліджених </a:t>
            </a:r>
            <a:r>
              <a:rPr lang="uk-UA" sz="2000" dirty="0" smtClean="0"/>
              <a:t>об’єктів, розташувавши їх в </a:t>
            </a:r>
            <a:r>
              <a:rPr lang="uk-UA" sz="2000" dirty="0" err="1" smtClean="0"/>
              <a:t>прорядку</a:t>
            </a:r>
            <a:r>
              <a:rPr lang="uk-UA" sz="2000" dirty="0" smtClean="0"/>
              <a:t> зростання стійкості</a:t>
            </a:r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50904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89012" y="5083"/>
            <a:ext cx="702988" cy="535246"/>
          </a:xfrm>
        </p:spPr>
        <p:txBody>
          <a:bodyPr/>
          <a:lstStyle/>
          <a:p>
            <a:fld id="{C90D2BD4-7096-4CE7-AB07-757D993198FD}" type="slidenum">
              <a:rPr lang="ru-RU" smtClean="0"/>
              <a:t>12</a:t>
            </a:fld>
            <a:endParaRPr lang="ru-RU" dirty="0"/>
          </a:p>
        </p:txBody>
      </p:sp>
      <p:sp>
        <p:nvSpPr>
          <p:cNvPr id="5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Література для самопідготовки</a:t>
            </a:r>
            <a:endParaRPr lang="ru-RU" dirty="0"/>
          </a:p>
        </p:txBody>
      </p:sp>
      <p:sp>
        <p:nvSpPr>
          <p:cNvPr id="6" name="Объект 6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1944182"/>
          </a:xfrm>
        </p:spPr>
        <p:txBody>
          <a:bodyPr/>
          <a:lstStyle/>
          <a:p>
            <a:pPr lvl="0"/>
            <a:r>
              <a:rPr lang="uk-UA" dirty="0"/>
              <a:t>Мусієнко М.М. Фізіологія рослин. – К.: Фітосоціоцентр, </a:t>
            </a:r>
            <a:r>
              <a:rPr lang="uk-UA" dirty="0" smtClean="0"/>
              <a:t>2005. </a:t>
            </a:r>
            <a:r>
              <a:rPr lang="uk-UA" dirty="0"/>
              <a:t>– 392 с</a:t>
            </a:r>
            <a:r>
              <a:rPr lang="uk-UA" dirty="0" smtClean="0"/>
              <a:t>.</a:t>
            </a:r>
          </a:p>
          <a:p>
            <a:pPr lvl="0"/>
            <a:r>
              <a:rPr lang="uk-UA" dirty="0"/>
              <a:t>Фізіологія рослин. Практикум /за ред. проф. М.М. Мусієнка. – Київ: Вища школа, 1995. – 191 с. – робота № 69, 71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695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646954" y="0"/>
            <a:ext cx="545046" cy="563856"/>
          </a:xfrm>
        </p:spPr>
        <p:txBody>
          <a:bodyPr/>
          <a:lstStyle/>
          <a:p>
            <a:fld id="{C90D2BD4-7096-4CE7-AB07-757D993198FD}" type="slidenum">
              <a:rPr lang="ru-RU" smtClean="0"/>
              <a:t>2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633036" y="563856"/>
            <a:ext cx="7198745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uk-UA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Трохи теорії:</a:t>
            </a:r>
            <a:r>
              <a:rPr lang="uk-UA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000" b="1" dirty="0" smtClean="0"/>
              <a:t> </a:t>
            </a:r>
            <a:r>
              <a:rPr lang="uk-UA" sz="2000" dirty="0"/>
              <a:t>Температури довкілля, вищі за оптимальні, несприятливі для рослинного організму. Під впливом високої температури повітря зменшується площа листків та їх фотосинтетична активність. Практично всі генеративні клітини зазнають структурних змін, втрачають активність і здатність до поділу. За високих температур пилок стає стерильним, гальмується проростання фертильних пилкових </a:t>
            </a:r>
            <a:r>
              <a:rPr lang="uk-UA" sz="2000" dirty="0" err="1"/>
              <a:t>зерен</a:t>
            </a:r>
            <a:r>
              <a:rPr lang="uk-UA" sz="2000" dirty="0"/>
              <a:t> на приймочці. Перевищення оптимального температурного рівня, особливо в поєднанні зі зневодненням, пригнічує рух цитоплазми, призводить до часткової або повної денатурації білків, пошкоджує мембрани </a:t>
            </a:r>
            <a:r>
              <a:rPr lang="uk-UA" sz="2000" dirty="0" err="1"/>
              <a:t>тилакоїдів</a:t>
            </a:r>
            <a:r>
              <a:rPr lang="uk-UA" sz="2000" dirty="0"/>
              <a:t> в хлоропластах, погіршує напівпроникність тонопласту. </a:t>
            </a:r>
            <a:endParaRPr lang="uk-UA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22031" y="4657284"/>
            <a:ext cx="1140975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uk-UA" sz="2000" dirty="0"/>
              <a:t>В результаті останнього в цитоплазму з вакуолі потрапляють органічні кислоти. При проникненні їх у пластиди відбувається реакція заміщення </a:t>
            </a:r>
            <a:r>
              <a:rPr lang="uk-UA" sz="2000" dirty="0" err="1"/>
              <a:t>йону</a:t>
            </a:r>
            <a:r>
              <a:rPr lang="uk-UA" sz="2000" dirty="0"/>
              <a:t> магнію у хлорофілі на два протони водню, і хлорофіл перетворюється на феофітин. Тому при термічних </a:t>
            </a:r>
            <a:r>
              <a:rPr lang="uk-UA" sz="2000" dirty="0" err="1"/>
              <a:t>опіках</a:t>
            </a:r>
            <a:r>
              <a:rPr lang="uk-UA" sz="2000" dirty="0"/>
              <a:t> на листках рослин з’являються помітні бурі плями. Подібного ж ефекту можна досягти, якщо подіяти на рослини високими температурами та обробити їх слабким розчином </a:t>
            </a:r>
            <a:r>
              <a:rPr lang="uk-UA" sz="2000" dirty="0" err="1"/>
              <a:t>хлоридної</a:t>
            </a:r>
            <a:r>
              <a:rPr lang="uk-UA" sz="2000" dirty="0"/>
              <a:t> кислоти</a:t>
            </a:r>
            <a:endParaRPr lang="uk-UA" sz="20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031" y="1040872"/>
            <a:ext cx="4025555" cy="3434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6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4685" y="989145"/>
            <a:ext cx="11501419" cy="1680679"/>
          </a:xfrm>
        </p:spPr>
        <p:txBody>
          <a:bodyPr>
            <a:noAutofit/>
          </a:bodyPr>
          <a:lstStyle/>
          <a:p>
            <a:r>
              <a:rPr lang="uk-UA" sz="2100" dirty="0" smtClean="0"/>
              <a:t>Сутність досліду полягає в поетапному нагріванні листків піддослідних рослин до визначених температур, і наступній обробці їх 0,2 н (нормальним) розчином </a:t>
            </a:r>
            <a:r>
              <a:rPr lang="uk-UA" sz="2100" dirty="0" err="1" smtClean="0"/>
              <a:t>хлоридної</a:t>
            </a:r>
            <a:r>
              <a:rPr lang="uk-UA" sz="2100" dirty="0" smtClean="0"/>
              <a:t> кислоти </a:t>
            </a:r>
            <a:r>
              <a:rPr lang="en-US" sz="2100" dirty="0" err="1" smtClean="0"/>
              <a:t>HCl</a:t>
            </a:r>
            <a:r>
              <a:rPr lang="uk-UA" sz="2100" dirty="0" smtClean="0"/>
              <a:t>.</a:t>
            </a:r>
          </a:p>
          <a:p>
            <a:r>
              <a:rPr lang="uk-UA" sz="2100" dirty="0" smtClean="0"/>
              <a:t>В якості піддослідних об</a:t>
            </a:r>
            <a:r>
              <a:rPr lang="en-US" sz="2100" dirty="0" smtClean="0"/>
              <a:t>’</a:t>
            </a:r>
            <a:r>
              <a:rPr lang="uk-UA" sz="2100" dirty="0" err="1" smtClean="0"/>
              <a:t>єктів</a:t>
            </a:r>
            <a:r>
              <a:rPr lang="uk-UA" sz="2100" dirty="0" smtClean="0"/>
              <a:t> нами були обрані листки в</a:t>
            </a:r>
            <a:r>
              <a:rPr lang="en-US" sz="2100" dirty="0" smtClean="0"/>
              <a:t>’</a:t>
            </a:r>
            <a:r>
              <a:rPr lang="uk-UA" sz="2100" dirty="0" err="1" smtClean="0"/>
              <a:t>язу</a:t>
            </a:r>
            <a:r>
              <a:rPr lang="uk-UA" sz="2100" dirty="0" smtClean="0"/>
              <a:t> </a:t>
            </a:r>
            <a:r>
              <a:rPr lang="uk-UA" sz="2100" dirty="0" err="1" smtClean="0"/>
              <a:t>граболистого</a:t>
            </a:r>
            <a:r>
              <a:rPr lang="uk-UA" sz="2100" dirty="0" smtClean="0"/>
              <a:t>, софори японської та липи </a:t>
            </a:r>
            <a:r>
              <a:rPr lang="uk-UA" sz="2100" dirty="0" err="1" smtClean="0"/>
              <a:t>серцелистої</a:t>
            </a:r>
            <a:endParaRPr lang="ru-RU" sz="21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66103" y="184910"/>
            <a:ext cx="425897" cy="379503"/>
          </a:xfrm>
        </p:spPr>
        <p:txBody>
          <a:bodyPr/>
          <a:lstStyle/>
          <a:p>
            <a:fld id="{C90D2BD4-7096-4CE7-AB07-757D993198FD}" type="slidenum">
              <a:rPr lang="ru-RU" smtClean="0"/>
              <a:t>3</a:t>
            </a:fld>
            <a:endParaRPr lang="ru-RU" dirty="0"/>
          </a:p>
        </p:txBody>
      </p:sp>
      <p:sp>
        <p:nvSpPr>
          <p:cNvPr id="5" name="Заголовок 4"/>
          <p:cNvSpPr txBox="1">
            <a:spLocks noGrp="1"/>
          </p:cNvSpPr>
          <p:nvPr>
            <p:ph type="title"/>
          </p:nvPr>
        </p:nvSpPr>
        <p:spPr>
          <a:xfrm>
            <a:off x="264685" y="564413"/>
            <a:ext cx="9613861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400" b="1" i="1" dirty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 </a:t>
            </a:r>
            <a:r>
              <a:rPr lang="uk-UA" sz="2400" b="1" i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</a:t>
            </a:r>
            <a:r>
              <a:rPr lang="uk-UA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Визначити жаростійкість рослинного організму</a:t>
            </a:r>
            <a:endParaRPr lang="ru-RU" sz="2400" b="1" dirty="0">
              <a:solidFill>
                <a:srgbClr val="FFFF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01466" y="2856719"/>
            <a:ext cx="4299472" cy="229205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253" y="2856719"/>
            <a:ext cx="3089910" cy="312340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771240" y="1940960"/>
            <a:ext cx="2292052" cy="4123573"/>
          </a:xfrm>
          <a:prstGeom prst="rect">
            <a:avLst/>
          </a:prstGeom>
        </p:spPr>
      </p:pic>
      <p:sp>
        <p:nvSpPr>
          <p:cNvPr id="9" name="Объект 2"/>
          <p:cNvSpPr txBox="1">
            <a:spLocks/>
          </p:cNvSpPr>
          <p:nvPr/>
        </p:nvSpPr>
        <p:spPr>
          <a:xfrm>
            <a:off x="757787" y="5148772"/>
            <a:ext cx="2709994" cy="6238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0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en-US" sz="20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sz="2000" b="1" dirty="0" err="1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яз</a:t>
            </a:r>
            <a:r>
              <a:rPr lang="uk-UA" sz="20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000" b="1" dirty="0" err="1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граболистий</a:t>
            </a:r>
            <a:r>
              <a:rPr lang="uk-UA" sz="20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(</a:t>
            </a:r>
            <a:r>
              <a:rPr lang="en-US" sz="2000" b="1" i="1" dirty="0" err="1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Ulmus</a:t>
            </a:r>
            <a:r>
              <a:rPr lang="en-US" sz="2000" b="1" i="1" dirty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i="1" dirty="0" err="1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carpinifolia</a:t>
            </a:r>
            <a:r>
              <a:rPr lang="uk-UA" sz="20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sz="2000" b="1" dirty="0">
              <a:solidFill>
                <a:srgbClr val="79FFE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8496114" y="5164195"/>
            <a:ext cx="2504822" cy="6290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1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Софора японська (</a:t>
            </a:r>
            <a:r>
              <a:rPr lang="en-US" sz="2000" b="1" i="1" dirty="0" err="1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Sophora</a:t>
            </a:r>
            <a:r>
              <a:rPr lang="en-US" sz="2000" b="1" i="1" dirty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000" b="1" i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japonica</a:t>
            </a:r>
            <a:r>
              <a:rPr lang="uk-UA" sz="20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sz="2100" b="1" dirty="0">
              <a:solidFill>
                <a:srgbClr val="79FFE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4902484" y="5980125"/>
            <a:ext cx="2551447" cy="6843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1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Липа </a:t>
            </a:r>
            <a:r>
              <a:rPr lang="uk-UA" sz="2100" b="1" dirty="0" err="1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серцелиста</a:t>
            </a:r>
            <a:r>
              <a:rPr lang="uk-UA" sz="21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2000" b="1" i="1" dirty="0" err="1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Tília</a:t>
            </a:r>
            <a:r>
              <a:rPr lang="en-US" sz="2000" b="1" i="1" dirty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i="1" dirty="0" err="1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cordáta</a:t>
            </a:r>
            <a:r>
              <a:rPr lang="uk-UA" sz="21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sz="2100" b="1" dirty="0">
              <a:solidFill>
                <a:srgbClr val="79FFE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5804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7793" y="142611"/>
            <a:ext cx="11627844" cy="2919244"/>
          </a:xfrm>
        </p:spPr>
        <p:txBody>
          <a:bodyPr>
            <a:noAutofit/>
          </a:bodyPr>
          <a:lstStyle/>
          <a:p>
            <a:pPr marL="0">
              <a:lnSpc>
                <a:spcPct val="100000"/>
              </a:lnSpc>
            </a:pPr>
            <a:r>
              <a:rPr lang="uk-UA" sz="2000" dirty="0" smtClean="0"/>
              <a:t>Нагріваємо </a:t>
            </a:r>
            <a:r>
              <a:rPr lang="uk-UA" sz="2000" dirty="0"/>
              <a:t>водяну баню до 40º С. </a:t>
            </a:r>
            <a:r>
              <a:rPr lang="uk-UA" sz="2000" dirty="0" smtClean="0"/>
              <a:t>Занурюємо </a:t>
            </a:r>
            <a:r>
              <a:rPr lang="uk-UA" sz="2000" dirty="0"/>
              <a:t>всі приготовлені листки на 15 хвилин. </a:t>
            </a:r>
            <a:endParaRPr lang="ru-RU" sz="2000" dirty="0"/>
          </a:p>
          <a:p>
            <a:pPr marL="0">
              <a:lnSpc>
                <a:spcPct val="100000"/>
              </a:lnSpc>
            </a:pPr>
            <a:r>
              <a:rPr lang="uk-UA" sz="2000" dirty="0" smtClean="0"/>
              <a:t>Через 15 хвилин – виймаємо з води по </a:t>
            </a:r>
            <a:r>
              <a:rPr lang="uk-UA" sz="2000" dirty="0"/>
              <a:t>1 </a:t>
            </a:r>
            <a:r>
              <a:rPr lang="uk-UA" sz="2000" dirty="0" smtClean="0"/>
              <a:t>листку рослин кожного виду, розкладаємо </a:t>
            </a:r>
            <a:r>
              <a:rPr lang="uk-UA" sz="2000" dirty="0"/>
              <a:t>їх по чашках Петрі з прикріпленими етикетками з позначками температури, і </a:t>
            </a:r>
            <a:r>
              <a:rPr lang="uk-UA" sz="2000" dirty="0" smtClean="0"/>
              <a:t>заливаємо </a:t>
            </a:r>
            <a:r>
              <a:rPr lang="uk-UA" sz="2000" dirty="0"/>
              <a:t>водою для охолодження.</a:t>
            </a:r>
            <a:endParaRPr lang="ru-RU" sz="2000" dirty="0"/>
          </a:p>
          <a:p>
            <a:pPr marL="0">
              <a:lnSpc>
                <a:spcPct val="100000"/>
              </a:lnSpc>
            </a:pPr>
            <a:r>
              <a:rPr lang="uk-UA" sz="2000" dirty="0" smtClean="0"/>
              <a:t>Піднімаємо </a:t>
            </a:r>
            <a:r>
              <a:rPr lang="uk-UA" sz="2000" dirty="0"/>
              <a:t>у водяній бані температуру на 15º </a:t>
            </a:r>
            <a:r>
              <a:rPr lang="uk-UA" sz="2000" dirty="0" smtClean="0"/>
              <a:t>С (до 55</a:t>
            </a:r>
            <a:r>
              <a:rPr lang="en-US" sz="2000" dirty="0" smtClean="0"/>
              <a:t>º</a:t>
            </a:r>
            <a:r>
              <a:rPr lang="uk-UA" sz="2000" dirty="0" smtClean="0"/>
              <a:t>С). </a:t>
            </a:r>
            <a:r>
              <a:rPr lang="uk-UA" sz="2000" dirty="0"/>
              <a:t>Через 10 хвилин знову </a:t>
            </a:r>
            <a:r>
              <a:rPr lang="uk-UA" sz="2000" dirty="0" smtClean="0"/>
              <a:t>виймаємо </a:t>
            </a:r>
            <a:r>
              <a:rPr lang="uk-UA" sz="2000" dirty="0"/>
              <a:t>по 1-му листку кожного виду і </a:t>
            </a:r>
            <a:r>
              <a:rPr lang="uk-UA" sz="2000" dirty="0" smtClean="0"/>
              <a:t>занурюємо </a:t>
            </a:r>
            <a:r>
              <a:rPr lang="uk-UA" sz="2000" dirty="0"/>
              <a:t>у чашки Петрі з холодною </a:t>
            </a:r>
            <a:r>
              <a:rPr lang="uk-UA" sz="2000" dirty="0" smtClean="0"/>
              <a:t>водою.</a:t>
            </a:r>
          </a:p>
          <a:p>
            <a:pPr marL="0">
              <a:lnSpc>
                <a:spcPct val="100000"/>
              </a:lnSpc>
            </a:pPr>
            <a:r>
              <a:rPr lang="uk-UA" sz="2000" dirty="0" smtClean="0"/>
              <a:t>Повторити </a:t>
            </a:r>
            <a:r>
              <a:rPr lang="uk-UA" sz="2000" dirty="0"/>
              <a:t>процедуру </a:t>
            </a:r>
            <a:r>
              <a:rPr lang="uk-UA" sz="2000" dirty="0" smtClean="0"/>
              <a:t>двічі (до 70</a:t>
            </a:r>
            <a:r>
              <a:rPr lang="en-US" sz="2000" dirty="0"/>
              <a:t> º</a:t>
            </a:r>
            <a:r>
              <a:rPr lang="uk-UA" sz="2000" dirty="0" smtClean="0"/>
              <a:t>С та </a:t>
            </a:r>
            <a:r>
              <a:rPr lang="uk-UA" sz="2000" dirty="0"/>
              <a:t>85-90º С </a:t>
            </a:r>
            <a:r>
              <a:rPr lang="uk-UA" sz="2000" dirty="0" smtClean="0"/>
              <a:t>). Важлива умова: </a:t>
            </a:r>
            <a:r>
              <a:rPr lang="uk-UA" sz="2000" dirty="0" smtClean="0">
                <a:solidFill>
                  <a:srgbClr val="FFFF00"/>
                </a:solidFill>
              </a:rPr>
              <a:t>не доводити температуру </a:t>
            </a:r>
            <a:r>
              <a:rPr lang="uk-UA" sz="2000" dirty="0">
                <a:solidFill>
                  <a:srgbClr val="FFFF00"/>
                </a:solidFill>
              </a:rPr>
              <a:t>у водяній бані до </a:t>
            </a:r>
            <a:r>
              <a:rPr lang="uk-UA" sz="2000" dirty="0" smtClean="0">
                <a:solidFill>
                  <a:srgbClr val="FFFF00"/>
                </a:solidFill>
              </a:rPr>
              <a:t>кипіння</a:t>
            </a: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45428" y="0"/>
            <a:ext cx="446572" cy="667610"/>
          </a:xfrm>
        </p:spPr>
        <p:txBody>
          <a:bodyPr/>
          <a:lstStyle/>
          <a:p>
            <a:fld id="{C90D2BD4-7096-4CE7-AB07-757D993198FD}" type="slidenum">
              <a:rPr lang="ru-RU" smtClean="0"/>
              <a:t>4</a:t>
            </a:fld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915" y="3061855"/>
            <a:ext cx="7046976" cy="3602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00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38394" y="0"/>
            <a:ext cx="453606" cy="624816"/>
          </a:xfrm>
        </p:spPr>
        <p:txBody>
          <a:bodyPr/>
          <a:lstStyle/>
          <a:p>
            <a:fld id="{C90D2BD4-7096-4CE7-AB07-757D993198FD}" type="slidenum">
              <a:rPr lang="ru-RU" smtClean="0"/>
              <a:t>5</a:t>
            </a:fld>
            <a:endParaRPr lang="ru-RU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90945" y="524092"/>
            <a:ext cx="10210799" cy="1311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algn="ctr">
              <a:buNone/>
            </a:pPr>
            <a:r>
              <a:rPr lang="uk-UA" sz="2200" dirty="0"/>
              <a:t>Після того, як всі зразки охолонуть, з чашок Петрі зливають воду і заливають листки 0, 2 н розчином соляної кислоти. Через 15-20 хвилин кислоту зливають і розглядають листки, відзначають ступінь пошкодження, рахують кількість бурих плям, що з’явилися, відзначають їх специфіку.</a:t>
            </a:r>
            <a:endParaRPr kumimoji="0" lang="ru-RU" sz="22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7" name="Заголовок 4"/>
          <p:cNvSpPr txBox="1">
            <a:spLocks noGrp="1"/>
          </p:cNvSpPr>
          <p:nvPr>
            <p:ph type="title"/>
          </p:nvPr>
        </p:nvSpPr>
        <p:spPr>
          <a:xfrm>
            <a:off x="1413886" y="2240813"/>
            <a:ext cx="7964915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Результати обробки листків 0,2н розчином </a:t>
            </a:r>
            <a:r>
              <a:rPr lang="en-US" sz="2400" b="1" dirty="0" err="1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HCl</a:t>
            </a:r>
            <a:endParaRPr lang="ru-RU" sz="2400" b="1" dirty="0">
              <a:solidFill>
                <a:srgbClr val="FFFF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Заголовок 4"/>
          <p:cNvSpPr txBox="1">
            <a:spLocks/>
          </p:cNvSpPr>
          <p:nvPr/>
        </p:nvSpPr>
        <p:spPr>
          <a:xfrm>
            <a:off x="2543643" y="2966599"/>
            <a:ext cx="1052220" cy="42473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41 ºC</a:t>
            </a:r>
            <a:endParaRPr lang="ru-RU" sz="2400" b="1" dirty="0">
              <a:solidFill>
                <a:srgbClr val="FFFF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10" y="2962657"/>
            <a:ext cx="1796519" cy="3060736"/>
          </a:xfrm>
          <a:prstGeom prst="rect">
            <a:avLst/>
          </a:prstGeom>
        </p:spPr>
      </p:pic>
      <p:sp>
        <p:nvSpPr>
          <p:cNvPr id="9" name="Объект 2"/>
          <p:cNvSpPr txBox="1">
            <a:spLocks/>
          </p:cNvSpPr>
          <p:nvPr/>
        </p:nvSpPr>
        <p:spPr>
          <a:xfrm>
            <a:off x="537110" y="6129012"/>
            <a:ext cx="2504822" cy="3829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1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Софора японська</a:t>
            </a:r>
            <a:endParaRPr lang="ru-RU" sz="2100" b="1" dirty="0">
              <a:solidFill>
                <a:srgbClr val="79FFE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6616" y="2962657"/>
            <a:ext cx="1789678" cy="3060735"/>
          </a:xfrm>
          <a:prstGeom prst="rect">
            <a:avLst/>
          </a:prstGeom>
        </p:spPr>
      </p:pic>
      <p:sp>
        <p:nvSpPr>
          <p:cNvPr id="10" name="Заголовок 4"/>
          <p:cNvSpPr txBox="1">
            <a:spLocks/>
          </p:cNvSpPr>
          <p:nvPr/>
        </p:nvSpPr>
        <p:spPr>
          <a:xfrm>
            <a:off x="6406604" y="2966599"/>
            <a:ext cx="1052220" cy="42473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41 ºC</a:t>
            </a:r>
            <a:endParaRPr lang="ru-RU" sz="2400" b="1" dirty="0">
              <a:solidFill>
                <a:srgbClr val="FFFF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4416616" y="6023392"/>
            <a:ext cx="2473407" cy="391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0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en-US" sz="20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sz="2000" b="1" dirty="0" err="1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яз</a:t>
            </a:r>
            <a:r>
              <a:rPr lang="uk-UA" sz="20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000" b="1" dirty="0" err="1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граболистий</a:t>
            </a:r>
            <a:endParaRPr lang="ru-RU" sz="2000" b="1" dirty="0">
              <a:solidFill>
                <a:srgbClr val="79FFE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340" y="2962657"/>
            <a:ext cx="2551447" cy="3071364"/>
          </a:xfrm>
          <a:prstGeom prst="rect">
            <a:avLst/>
          </a:prstGeom>
        </p:spPr>
      </p:pic>
      <p:sp>
        <p:nvSpPr>
          <p:cNvPr id="13" name="Заголовок 4"/>
          <p:cNvSpPr txBox="1">
            <a:spLocks/>
          </p:cNvSpPr>
          <p:nvPr/>
        </p:nvSpPr>
        <p:spPr>
          <a:xfrm>
            <a:off x="11052787" y="2941617"/>
            <a:ext cx="1052220" cy="42473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41 ºC</a:t>
            </a:r>
            <a:endParaRPr lang="ru-RU" sz="2400" b="1" dirty="0">
              <a:solidFill>
                <a:srgbClr val="FFFF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8501340" y="6075190"/>
            <a:ext cx="2551447" cy="3872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1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Липа </a:t>
            </a:r>
            <a:r>
              <a:rPr lang="uk-UA" sz="2100" b="1" dirty="0" err="1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серцелиста</a:t>
            </a:r>
            <a:endParaRPr lang="ru-RU" sz="2100" b="1" dirty="0">
              <a:solidFill>
                <a:srgbClr val="79FFE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719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10685" y="0"/>
            <a:ext cx="481315" cy="541689"/>
          </a:xfrm>
        </p:spPr>
        <p:txBody>
          <a:bodyPr/>
          <a:lstStyle/>
          <a:p>
            <a:fld id="{C90D2BD4-7096-4CE7-AB07-757D993198FD}" type="slidenum">
              <a:rPr lang="ru-RU" smtClean="0"/>
              <a:t>6</a:t>
            </a:fld>
            <a:endParaRPr lang="ru-RU" dirty="0"/>
          </a:p>
        </p:txBody>
      </p:sp>
      <p:sp>
        <p:nvSpPr>
          <p:cNvPr id="10" name="Заголовок 4"/>
          <p:cNvSpPr txBox="1">
            <a:spLocks noGrp="1"/>
          </p:cNvSpPr>
          <p:nvPr>
            <p:ph type="title"/>
          </p:nvPr>
        </p:nvSpPr>
        <p:spPr>
          <a:xfrm>
            <a:off x="1677122" y="647541"/>
            <a:ext cx="7964915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Результати обробки листків 0,2н розчином </a:t>
            </a:r>
            <a:r>
              <a:rPr lang="en-US" sz="2400" b="1" dirty="0" err="1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HCl</a:t>
            </a:r>
            <a:endParaRPr lang="ru-RU" sz="2400" b="1" dirty="0">
              <a:solidFill>
                <a:srgbClr val="FFFF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Заголовок 4"/>
          <p:cNvSpPr txBox="1">
            <a:spLocks/>
          </p:cNvSpPr>
          <p:nvPr/>
        </p:nvSpPr>
        <p:spPr>
          <a:xfrm>
            <a:off x="5223100" y="1511871"/>
            <a:ext cx="1052220" cy="42473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uk-UA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55</a:t>
            </a:r>
            <a:r>
              <a:rPr lang="en-US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ºC</a:t>
            </a:r>
            <a:endParaRPr lang="ru-RU" sz="2400" b="1" dirty="0">
              <a:solidFill>
                <a:srgbClr val="FFFF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106" y="1511871"/>
            <a:ext cx="4716994" cy="4708819"/>
          </a:xfrm>
          <a:prstGeom prst="rect">
            <a:avLst/>
          </a:prstGeom>
        </p:spPr>
      </p:pic>
      <p:sp>
        <p:nvSpPr>
          <p:cNvPr id="12" name="Объект 2"/>
          <p:cNvSpPr txBox="1">
            <a:spLocks/>
          </p:cNvSpPr>
          <p:nvPr/>
        </p:nvSpPr>
        <p:spPr>
          <a:xfrm>
            <a:off x="1588879" y="6273027"/>
            <a:ext cx="2551447" cy="3872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1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Липа </a:t>
            </a:r>
            <a:r>
              <a:rPr lang="uk-UA" sz="2100" b="1" dirty="0" err="1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серцелиста</a:t>
            </a:r>
            <a:endParaRPr lang="ru-RU" sz="2100" b="1" dirty="0">
              <a:solidFill>
                <a:srgbClr val="79FFE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Стрелка вправо 12"/>
          <p:cNvSpPr/>
          <p:nvPr/>
        </p:nvSpPr>
        <p:spPr>
          <a:xfrm rot="8052919">
            <a:off x="3726872" y="2456504"/>
            <a:ext cx="581891" cy="304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 rot="11620791">
            <a:off x="3845734" y="3931823"/>
            <a:ext cx="589184" cy="29094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19438004">
            <a:off x="1484078" y="5387148"/>
            <a:ext cx="623455" cy="29787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 rot="3702884">
            <a:off x="1936630" y="3959875"/>
            <a:ext cx="692727" cy="234841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595" y="1546819"/>
            <a:ext cx="2776728" cy="4673871"/>
          </a:xfrm>
          <a:prstGeom prst="rect">
            <a:avLst/>
          </a:prstGeom>
        </p:spPr>
      </p:pic>
      <p:sp>
        <p:nvSpPr>
          <p:cNvPr id="19" name="Объект 2"/>
          <p:cNvSpPr txBox="1">
            <a:spLocks/>
          </p:cNvSpPr>
          <p:nvPr/>
        </p:nvSpPr>
        <p:spPr>
          <a:xfrm>
            <a:off x="7941255" y="6268608"/>
            <a:ext cx="2473407" cy="391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0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en-US" sz="20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sz="2000" b="1" dirty="0" err="1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яз</a:t>
            </a:r>
            <a:r>
              <a:rPr lang="uk-UA" sz="20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000" b="1" dirty="0" err="1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граболистий</a:t>
            </a:r>
            <a:endParaRPr lang="ru-RU" sz="2000" b="1" dirty="0">
              <a:solidFill>
                <a:srgbClr val="79FFE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Заголовок 4"/>
          <p:cNvSpPr txBox="1">
            <a:spLocks/>
          </p:cNvSpPr>
          <p:nvPr/>
        </p:nvSpPr>
        <p:spPr>
          <a:xfrm>
            <a:off x="10623028" y="1546819"/>
            <a:ext cx="1052220" cy="42473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uk-UA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55</a:t>
            </a:r>
            <a:r>
              <a:rPr lang="en-US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ºC</a:t>
            </a:r>
            <a:endParaRPr lang="ru-RU" sz="2400" b="1" dirty="0">
              <a:solidFill>
                <a:srgbClr val="FFFF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Стрелка вправо 20"/>
          <p:cNvSpPr/>
          <p:nvPr/>
        </p:nvSpPr>
        <p:spPr>
          <a:xfrm rot="8052919">
            <a:off x="9358202" y="1713473"/>
            <a:ext cx="581891" cy="304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 rot="8052919">
            <a:off x="9781702" y="2502823"/>
            <a:ext cx="581891" cy="304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 rot="18099886">
            <a:off x="8604568" y="5740654"/>
            <a:ext cx="581891" cy="304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34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24539" y="0"/>
            <a:ext cx="467461" cy="507537"/>
          </a:xfrm>
        </p:spPr>
        <p:txBody>
          <a:bodyPr/>
          <a:lstStyle/>
          <a:p>
            <a:fld id="{C90D2BD4-7096-4CE7-AB07-757D993198FD}" type="slidenum">
              <a:rPr lang="ru-RU" smtClean="0"/>
              <a:t>7</a:t>
            </a:fld>
            <a:endParaRPr lang="ru-RU" dirty="0"/>
          </a:p>
        </p:txBody>
      </p:sp>
      <p:sp>
        <p:nvSpPr>
          <p:cNvPr id="5" name="Заголовок 4"/>
          <p:cNvSpPr txBox="1">
            <a:spLocks noGrp="1"/>
          </p:cNvSpPr>
          <p:nvPr>
            <p:ph type="title"/>
          </p:nvPr>
        </p:nvSpPr>
        <p:spPr>
          <a:xfrm>
            <a:off x="1580141" y="619832"/>
            <a:ext cx="7964915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Результати обробки листків 0,2н розчином </a:t>
            </a:r>
            <a:r>
              <a:rPr lang="en-US" sz="2400" b="1" dirty="0" err="1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HCl</a:t>
            </a:r>
            <a:endParaRPr lang="ru-RU" sz="2400" b="1" dirty="0">
              <a:solidFill>
                <a:srgbClr val="FFFF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48" y="1510145"/>
            <a:ext cx="2288323" cy="4723332"/>
          </a:xfrm>
          <a:prstGeom prst="rect">
            <a:avLst/>
          </a:prstGeom>
        </p:spPr>
      </p:pic>
      <p:sp>
        <p:nvSpPr>
          <p:cNvPr id="7" name="Заголовок 4"/>
          <p:cNvSpPr txBox="1">
            <a:spLocks/>
          </p:cNvSpPr>
          <p:nvPr/>
        </p:nvSpPr>
        <p:spPr>
          <a:xfrm>
            <a:off x="2887671" y="1510145"/>
            <a:ext cx="1052220" cy="42473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uk-UA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55</a:t>
            </a:r>
            <a:r>
              <a:rPr lang="en-US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ºC</a:t>
            </a:r>
            <a:endParaRPr lang="ru-RU" sz="2400" b="1" dirty="0">
              <a:solidFill>
                <a:srgbClr val="FFFF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91098" y="6316073"/>
            <a:ext cx="2504822" cy="3829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1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Софора японська</a:t>
            </a:r>
            <a:endParaRPr lang="ru-RU" sz="2100" b="1" dirty="0">
              <a:solidFill>
                <a:srgbClr val="79FFE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Стрелка вправо 8"/>
          <p:cNvSpPr/>
          <p:nvPr/>
        </p:nvSpPr>
        <p:spPr>
          <a:xfrm rot="8052919">
            <a:off x="2052748" y="1570110"/>
            <a:ext cx="581891" cy="304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2156124">
            <a:off x="620663" y="1456545"/>
            <a:ext cx="581891" cy="304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2979546">
            <a:off x="2432573" y="3309312"/>
            <a:ext cx="581891" cy="304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18857595">
            <a:off x="308402" y="3431847"/>
            <a:ext cx="581891" cy="304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Заголовок 4"/>
          <p:cNvSpPr txBox="1">
            <a:spLocks/>
          </p:cNvSpPr>
          <p:nvPr/>
        </p:nvSpPr>
        <p:spPr>
          <a:xfrm>
            <a:off x="5990419" y="1510145"/>
            <a:ext cx="1052220" cy="42473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uk-UA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70</a:t>
            </a:r>
            <a:r>
              <a:rPr lang="en-US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ºC</a:t>
            </a:r>
            <a:endParaRPr lang="ru-RU" sz="2400" b="1" dirty="0">
              <a:solidFill>
                <a:srgbClr val="FFFF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639" y="1510146"/>
            <a:ext cx="4681899" cy="4723332"/>
          </a:xfrm>
          <a:prstGeom prst="rect">
            <a:avLst/>
          </a:prstGeom>
        </p:spPr>
      </p:pic>
      <p:sp>
        <p:nvSpPr>
          <p:cNvPr id="15" name="Объект 2"/>
          <p:cNvSpPr txBox="1">
            <a:spLocks/>
          </p:cNvSpPr>
          <p:nvPr/>
        </p:nvSpPr>
        <p:spPr>
          <a:xfrm>
            <a:off x="8473631" y="6233477"/>
            <a:ext cx="2551447" cy="3872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1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Липа </a:t>
            </a:r>
            <a:r>
              <a:rPr lang="uk-UA" sz="2100" b="1" dirty="0" err="1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серцелиста</a:t>
            </a:r>
            <a:endParaRPr lang="ru-RU" sz="2100" b="1" dirty="0">
              <a:solidFill>
                <a:srgbClr val="79FFE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Стрелка вправо 15"/>
          <p:cNvSpPr/>
          <p:nvPr/>
        </p:nvSpPr>
        <p:spPr>
          <a:xfrm rot="17804790">
            <a:off x="7915653" y="5424273"/>
            <a:ext cx="581891" cy="304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 rot="8052919">
            <a:off x="9404764" y="2802364"/>
            <a:ext cx="581891" cy="304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 rot="8052919">
            <a:off x="9796104" y="3271567"/>
            <a:ext cx="581891" cy="304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 rot="2348985">
            <a:off x="8089122" y="3226808"/>
            <a:ext cx="581891" cy="304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 rot="1780448">
            <a:off x="7760884" y="3805134"/>
            <a:ext cx="581891" cy="304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 rot="12823745">
            <a:off x="8523280" y="4804879"/>
            <a:ext cx="581891" cy="304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/>
          <p:cNvSpPr/>
          <p:nvPr/>
        </p:nvSpPr>
        <p:spPr>
          <a:xfrm rot="18420617">
            <a:off x="7344789" y="4871233"/>
            <a:ext cx="581891" cy="304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52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10685" y="0"/>
            <a:ext cx="481315" cy="521391"/>
          </a:xfrm>
        </p:spPr>
        <p:txBody>
          <a:bodyPr/>
          <a:lstStyle/>
          <a:p>
            <a:fld id="{C90D2BD4-7096-4CE7-AB07-757D993198FD}" type="slidenum">
              <a:rPr lang="ru-RU" smtClean="0"/>
              <a:t>8</a:t>
            </a:fld>
            <a:endParaRPr lang="ru-RU" dirty="0"/>
          </a:p>
        </p:txBody>
      </p:sp>
      <p:sp>
        <p:nvSpPr>
          <p:cNvPr id="5" name="Заголовок 4"/>
          <p:cNvSpPr txBox="1">
            <a:spLocks noGrp="1"/>
          </p:cNvSpPr>
          <p:nvPr>
            <p:ph type="title"/>
          </p:nvPr>
        </p:nvSpPr>
        <p:spPr>
          <a:xfrm>
            <a:off x="2162033" y="414905"/>
            <a:ext cx="7964915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Результати обробки листків 0,2н розчином </a:t>
            </a:r>
            <a:r>
              <a:rPr lang="en-US" sz="2400" b="1" dirty="0" err="1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HCl</a:t>
            </a:r>
            <a:endParaRPr lang="ru-RU" sz="2400" b="1" dirty="0">
              <a:solidFill>
                <a:srgbClr val="FFFF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627" y="1397562"/>
            <a:ext cx="3255264" cy="5028220"/>
          </a:xfrm>
          <a:prstGeom prst="rect">
            <a:avLst/>
          </a:prstGeom>
        </p:spPr>
      </p:pic>
      <p:sp>
        <p:nvSpPr>
          <p:cNvPr id="7" name="Заголовок 4"/>
          <p:cNvSpPr txBox="1">
            <a:spLocks/>
          </p:cNvSpPr>
          <p:nvPr/>
        </p:nvSpPr>
        <p:spPr>
          <a:xfrm>
            <a:off x="4391890" y="1397562"/>
            <a:ext cx="1052220" cy="42473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uk-UA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70</a:t>
            </a:r>
            <a:r>
              <a:rPr lang="en-US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ºC</a:t>
            </a:r>
            <a:endParaRPr lang="ru-RU" sz="2400" b="1" dirty="0">
              <a:solidFill>
                <a:srgbClr val="FFFF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1451743" y="6425782"/>
            <a:ext cx="2473407" cy="391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0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en-US" sz="20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sz="2000" b="1" dirty="0" err="1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яз</a:t>
            </a:r>
            <a:r>
              <a:rPr lang="uk-UA" sz="20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000" b="1" dirty="0" err="1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граболистий</a:t>
            </a:r>
            <a:endParaRPr lang="ru-RU" sz="2000" b="1" dirty="0">
              <a:solidFill>
                <a:srgbClr val="79FFE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006436" y="2179853"/>
            <a:ext cx="1233055" cy="34636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136627" y="2087561"/>
            <a:ext cx="1434500" cy="40683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 rot="5400000">
            <a:off x="2071918" y="5035451"/>
            <a:ext cx="1233055" cy="154760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 rot="5635698">
            <a:off x="2306946" y="1244728"/>
            <a:ext cx="914625" cy="141579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0224" y="1397562"/>
            <a:ext cx="2514323" cy="5028646"/>
          </a:xfrm>
          <a:prstGeom prst="rect">
            <a:avLst/>
          </a:prstGeom>
        </p:spPr>
      </p:pic>
      <p:sp>
        <p:nvSpPr>
          <p:cNvPr id="15" name="Объект 2"/>
          <p:cNvSpPr txBox="1">
            <a:spLocks/>
          </p:cNvSpPr>
          <p:nvPr/>
        </p:nvSpPr>
        <p:spPr>
          <a:xfrm>
            <a:off x="7469725" y="6425782"/>
            <a:ext cx="2504822" cy="3829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1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Софора японська</a:t>
            </a:r>
            <a:endParaRPr lang="ru-RU" sz="2100" b="1" dirty="0">
              <a:solidFill>
                <a:srgbClr val="79FFE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Заголовок 4"/>
          <p:cNvSpPr txBox="1">
            <a:spLocks/>
          </p:cNvSpPr>
          <p:nvPr/>
        </p:nvSpPr>
        <p:spPr>
          <a:xfrm>
            <a:off x="9974547" y="1397562"/>
            <a:ext cx="1052220" cy="42473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uk-UA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70</a:t>
            </a:r>
            <a:r>
              <a:rPr lang="en-US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ºC</a:t>
            </a:r>
            <a:endParaRPr lang="ru-RU" sz="2400" b="1" dirty="0">
              <a:solidFill>
                <a:srgbClr val="FFFF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8132618" y="1306471"/>
            <a:ext cx="1330037" cy="87338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8797636" y="2198493"/>
            <a:ext cx="1122945" cy="105216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8991600" y="3429435"/>
            <a:ext cx="775855" cy="105216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7331930" y="2198493"/>
            <a:ext cx="1330037" cy="175005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8852330" y="4675730"/>
            <a:ext cx="610325" cy="126787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7939380" y="4459507"/>
            <a:ext cx="739317" cy="148409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58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07091" y="0"/>
            <a:ext cx="484909" cy="743064"/>
          </a:xfrm>
        </p:spPr>
        <p:txBody>
          <a:bodyPr/>
          <a:lstStyle/>
          <a:p>
            <a:fld id="{C90D2BD4-7096-4CE7-AB07-757D993198FD}" type="slidenum">
              <a:rPr lang="ru-RU" smtClean="0"/>
              <a:t>9</a:t>
            </a:fld>
            <a:endParaRPr lang="ru-RU" dirty="0"/>
          </a:p>
        </p:txBody>
      </p:sp>
      <p:sp>
        <p:nvSpPr>
          <p:cNvPr id="5" name="Заголовок 4"/>
          <p:cNvSpPr txBox="1">
            <a:spLocks noGrp="1"/>
          </p:cNvSpPr>
          <p:nvPr>
            <p:ph type="title"/>
          </p:nvPr>
        </p:nvSpPr>
        <p:spPr>
          <a:xfrm>
            <a:off x="1843377" y="371532"/>
            <a:ext cx="7964915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Результати обробки листків 0,2н розчином </a:t>
            </a:r>
            <a:r>
              <a:rPr lang="en-US" sz="2400" b="1" dirty="0" err="1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HCl</a:t>
            </a:r>
            <a:endParaRPr lang="ru-RU" sz="2400" b="1" dirty="0">
              <a:solidFill>
                <a:srgbClr val="FFFF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29" y="1005881"/>
            <a:ext cx="3478461" cy="5336393"/>
          </a:xfrm>
          <a:prstGeom prst="rect">
            <a:avLst/>
          </a:prstGeom>
        </p:spPr>
      </p:pic>
      <p:sp>
        <p:nvSpPr>
          <p:cNvPr id="7" name="Заголовок 4"/>
          <p:cNvSpPr txBox="1">
            <a:spLocks/>
          </p:cNvSpPr>
          <p:nvPr/>
        </p:nvSpPr>
        <p:spPr>
          <a:xfrm>
            <a:off x="4239490" y="980794"/>
            <a:ext cx="1086248" cy="43211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uk-UA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85</a:t>
            </a:r>
            <a:r>
              <a:rPr lang="en-US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ºC</a:t>
            </a:r>
            <a:endParaRPr lang="ru-RU" sz="2400" b="1" dirty="0">
              <a:solidFill>
                <a:srgbClr val="FFFF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1063583" y="6379907"/>
            <a:ext cx="2504822" cy="3829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1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Софора японська</a:t>
            </a:r>
            <a:endParaRPr lang="ru-RU" sz="2100" b="1" dirty="0">
              <a:solidFill>
                <a:srgbClr val="79FFE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Овал 8"/>
          <p:cNvSpPr/>
          <p:nvPr/>
        </p:nvSpPr>
        <p:spPr>
          <a:xfrm rot="19900288">
            <a:off x="1505589" y="791217"/>
            <a:ext cx="2327564" cy="592734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000" y="1122111"/>
            <a:ext cx="3679214" cy="5257796"/>
          </a:xfrm>
          <a:prstGeom prst="rect">
            <a:avLst/>
          </a:prstGeom>
        </p:spPr>
      </p:pic>
      <p:sp>
        <p:nvSpPr>
          <p:cNvPr id="11" name="Заголовок 4"/>
          <p:cNvSpPr txBox="1">
            <a:spLocks/>
          </p:cNvSpPr>
          <p:nvPr/>
        </p:nvSpPr>
        <p:spPr>
          <a:xfrm>
            <a:off x="6367958" y="1022358"/>
            <a:ext cx="1086248" cy="43211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uk-UA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85</a:t>
            </a:r>
            <a:r>
              <a:rPr lang="en-US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ºC</a:t>
            </a:r>
            <a:endParaRPr lang="ru-RU" sz="2400" b="1" dirty="0">
              <a:solidFill>
                <a:srgbClr val="FFFF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8295889" y="6371212"/>
            <a:ext cx="2473407" cy="3916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0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en-US" sz="20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sz="2000" b="1" dirty="0" err="1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яз</a:t>
            </a:r>
            <a:r>
              <a:rPr lang="uk-UA" sz="2000" b="1" dirty="0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000" b="1" dirty="0" err="1" smtClean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граболистий</a:t>
            </a:r>
            <a:endParaRPr lang="ru-RU" sz="2000" b="1" dirty="0">
              <a:solidFill>
                <a:srgbClr val="79FFE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Овал 12"/>
          <p:cNvSpPr/>
          <p:nvPr/>
        </p:nvSpPr>
        <p:spPr>
          <a:xfrm rot="19982194">
            <a:off x="9517229" y="1330637"/>
            <a:ext cx="1427589" cy="349319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 rot="1424357">
            <a:off x="7409650" y="1460532"/>
            <a:ext cx="1661419" cy="2654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8661588" y="4687685"/>
            <a:ext cx="1330037" cy="166797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 rot="18625920">
            <a:off x="7521526" y="4484920"/>
            <a:ext cx="581891" cy="304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 rot="18731906">
            <a:off x="7859376" y="4955431"/>
            <a:ext cx="571125" cy="21639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 rot="12482258" flipV="1">
            <a:off x="10368273" y="4867678"/>
            <a:ext cx="618121" cy="35578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14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287</TotalTime>
  <Words>669</Words>
  <Application>Microsoft Office PowerPoint</Application>
  <PresentationFormat>Широкоэкранный</PresentationFormat>
  <Paragraphs>88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Берлин</vt:lpstr>
      <vt:lpstr>Робота №22. Фізіологія жаростійкості</vt:lpstr>
      <vt:lpstr>Презентация PowerPoint</vt:lpstr>
      <vt:lpstr>Завдання 1. Визначити жаростійкість рослинного організму</vt:lpstr>
      <vt:lpstr>Презентация PowerPoint</vt:lpstr>
      <vt:lpstr>Результати обробки листків 0,2н розчином HCl</vt:lpstr>
      <vt:lpstr>Результати обробки листків 0,2н розчином HCl</vt:lpstr>
      <vt:lpstr>Результати обробки листків 0,2н розчином HCl</vt:lpstr>
      <vt:lpstr>Результати обробки листків 0,2н розчином HCl</vt:lpstr>
      <vt:lpstr>Результати обробки листків 0,2н розчином HCl</vt:lpstr>
      <vt:lpstr>Результати обробки листків 0,2н розчином HCl</vt:lpstr>
      <vt:lpstr>Завдання для самостійного виконання: </vt:lpstr>
      <vt:lpstr>Література для самопідготовки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Загороднюк</dc:creator>
  <cp:lastModifiedBy>Загороднюк</cp:lastModifiedBy>
  <cp:revision>87</cp:revision>
  <dcterms:created xsi:type="dcterms:W3CDTF">2020-05-26T19:38:12Z</dcterms:created>
  <dcterms:modified xsi:type="dcterms:W3CDTF">2020-05-28T08:31:44Z</dcterms:modified>
</cp:coreProperties>
</file>