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Lato" charset="0"/>
      <p:regular r:id="rId8"/>
      <p:bold r:id="rId9"/>
      <p:italic r:id="rId10"/>
      <p:boldItalic r:id="rId11"/>
    </p:embeddedFont>
    <p:embeddedFont>
      <p:font typeface="Garamond" pitchFamily="18" charset="0"/>
      <p:regular r:id="rId12"/>
      <p:bold r:id="rId13"/>
      <p:italic r:id="rId14"/>
    </p:embeddedFont>
    <p:embeddedFont>
      <p:font typeface="Comfortaa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318" y="4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809080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f5a554dbf_0_4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f5a554dbf_0_4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f5a554dbf_0_3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f5a554dbf_0_3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f5a554dbf_0_2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f5a554dbf_0_2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856087a10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856087a10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f5a554dbf_0_4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f5a554dbf_0_4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t="60663"/>
          <a:stretch/>
        </p:blipFill>
        <p:spPr>
          <a:xfrm>
            <a:off x="0" y="2574324"/>
            <a:ext cx="9143999" cy="25692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0" y="0"/>
            <a:ext cx="9144000" cy="2572500"/>
          </a:xfrm>
          <a:prstGeom prst="rect">
            <a:avLst/>
          </a:prstGeom>
          <a:solidFill>
            <a:srgbClr val="C6DAF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/>
          <p:nvPr/>
        </p:nvSpPr>
        <p:spPr>
          <a:xfrm rot="-156123">
            <a:off x="2153842" y="1143655"/>
            <a:ext cx="4546388" cy="321121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>
            <a:outerShdw blurRad="228600" dist="50800" dir="5400000" algn="tl" rotWithShape="0">
              <a:srgbClr val="000000">
                <a:alpha val="5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306212" y="991287"/>
            <a:ext cx="4546500" cy="32112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>
            <a:outerShdw blurRad="228600" dist="50800" dir="5400000" algn="tl" rotWithShape="0">
              <a:srgbClr val="000000">
                <a:alpha val="5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/>
          <p:nvPr/>
        </p:nvSpPr>
        <p:spPr>
          <a:xfrm rot="-236797">
            <a:off x="2298923" y="966127"/>
            <a:ext cx="4546181" cy="32113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>
            <a:outerShdw blurRad="228600" dist="50800" dir="5400000" algn="tl" rotWithShape="0">
              <a:srgbClr val="000000">
                <a:alpha val="5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/>
          <p:cNvSpPr txBox="1"/>
          <p:nvPr/>
        </p:nvSpPr>
        <p:spPr>
          <a:xfrm rot="-225294">
            <a:off x="2523482" y="1307984"/>
            <a:ext cx="3930556" cy="1725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 dirty="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Масова </a:t>
            </a:r>
            <a:endParaRPr sz="3000" dirty="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dirty="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п</a:t>
            </a:r>
            <a:r>
              <a:rPr lang="ru" sz="3000" dirty="0" smtClean="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озакласна  робота </a:t>
            </a:r>
            <a:endParaRPr sz="3000" dirty="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сучасного </a:t>
            </a:r>
            <a:r>
              <a:rPr lang="ru" sz="3000" smtClean="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 вчителя</a:t>
            </a:r>
            <a:endParaRPr sz="3000" dirty="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0" name="Google Shape;60;p13"/>
          <p:cNvSpPr txBox="1"/>
          <p:nvPr/>
        </p:nvSpPr>
        <p:spPr>
          <a:xfrm rot="-225254">
            <a:off x="2593449" y="3386023"/>
            <a:ext cx="2923173" cy="479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>
                <a:solidFill>
                  <a:srgbClr val="999999"/>
                </a:solidFill>
                <a:latin typeface="Lato"/>
                <a:ea typeface="Lato"/>
                <a:cs typeface="Lato"/>
                <a:sym typeface="Lato"/>
              </a:rPr>
              <a:t>Викладач - доцент Бондаренко Л.Г.</a:t>
            </a:r>
            <a:endParaRPr sz="1200" dirty="0">
              <a:solidFill>
                <a:srgbClr val="999999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3">
            <a:alphaModFix/>
          </a:blip>
          <a:srcRect t="60663"/>
          <a:stretch/>
        </p:blipFill>
        <p:spPr>
          <a:xfrm>
            <a:off x="0" y="2574324"/>
            <a:ext cx="9143999" cy="25692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/>
          <p:nvPr/>
        </p:nvSpPr>
        <p:spPr>
          <a:xfrm>
            <a:off x="0" y="0"/>
            <a:ext cx="9144000" cy="25692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4"/>
          <p:cNvSpPr txBox="1"/>
          <p:nvPr/>
        </p:nvSpPr>
        <p:spPr>
          <a:xfrm>
            <a:off x="3827050" y="1585625"/>
            <a:ext cx="2818800" cy="3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4"/>
          <p:cNvSpPr/>
          <p:nvPr/>
        </p:nvSpPr>
        <p:spPr>
          <a:xfrm rot="-253930">
            <a:off x="2473983" y="1079876"/>
            <a:ext cx="4196213" cy="296348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>
            <a:outerShdw blurRad="228600" dist="50800" dir="5400000" algn="tl" rotWithShape="0">
              <a:srgbClr val="000000">
                <a:alpha val="5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4"/>
          <p:cNvSpPr txBox="1"/>
          <p:nvPr/>
        </p:nvSpPr>
        <p:spPr>
          <a:xfrm rot="-253930">
            <a:off x="2686587" y="1553560"/>
            <a:ext cx="3771101" cy="201605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300" dirty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>Цей курс для тих здобувачів вищої освіти, які мають досвід участі у квестах, флешмобах та інших інтелектуально-ігрових і мистецько-ігрових заходах, а також для тих, хто хоче навчитися готувати і проводити масові заходи у сучасних форматах.</a:t>
            </a:r>
            <a:endParaRPr sz="1300" dirty="0">
              <a:solidFill>
                <a:srgbClr val="434343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dirty="0" smtClean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>Його мета – підготувати майбутніх словесників до організування та проведення позакласної роботи у закладах загальної середньої освіти.</a:t>
            </a:r>
            <a:endParaRPr sz="1300" dirty="0">
              <a:solidFill>
                <a:srgbClr val="434343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5"/>
          <p:cNvPicPr preferRelativeResize="0"/>
          <p:nvPr/>
        </p:nvPicPr>
        <p:blipFill rotWithShape="1">
          <a:blip r:embed="rId3">
            <a:alphaModFix/>
          </a:blip>
          <a:srcRect t="60663"/>
          <a:stretch/>
        </p:blipFill>
        <p:spPr>
          <a:xfrm>
            <a:off x="0" y="2574324"/>
            <a:ext cx="9143999" cy="25692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/>
          <p:nvPr/>
        </p:nvSpPr>
        <p:spPr>
          <a:xfrm rot="-5639218">
            <a:off x="1421429" y="3058906"/>
            <a:ext cx="2023597" cy="147718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>
            <a:outerShdw blurRad="228600" dist="50800" dir="5400000" algn="tl" rotWithShape="0">
              <a:srgbClr val="000000">
                <a:alpha val="5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5"/>
          <p:cNvSpPr/>
          <p:nvPr/>
        </p:nvSpPr>
        <p:spPr>
          <a:xfrm>
            <a:off x="0" y="0"/>
            <a:ext cx="9144000" cy="2569200"/>
          </a:xfrm>
          <a:prstGeom prst="rect">
            <a:avLst/>
          </a:prstGeom>
          <a:solidFill>
            <a:srgbClr val="FADA8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" name="Google Shape;77;p15"/>
          <p:cNvGrpSpPr/>
          <p:nvPr/>
        </p:nvGrpSpPr>
        <p:grpSpPr>
          <a:xfrm>
            <a:off x="327018" y="2792281"/>
            <a:ext cx="1608000" cy="2133300"/>
            <a:chOff x="1454311" y="2323460"/>
            <a:chExt cx="1608000" cy="2133300"/>
          </a:xfrm>
        </p:grpSpPr>
        <p:sp>
          <p:nvSpPr>
            <p:cNvPr id="78" name="Google Shape;78;p15"/>
            <p:cNvSpPr/>
            <p:nvPr/>
          </p:nvSpPr>
          <p:spPr>
            <a:xfrm rot="-237893">
              <a:off x="1522901" y="2371877"/>
              <a:ext cx="1470820" cy="2036466"/>
            </a:xfrm>
            <a:prstGeom prst="rect">
              <a:avLst/>
            </a:prstGeom>
            <a:solidFill>
              <a:srgbClr val="008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5"/>
            <p:cNvSpPr txBox="1"/>
            <p:nvPr/>
          </p:nvSpPr>
          <p:spPr>
            <a:xfrm rot="-237255">
              <a:off x="1671020" y="2845776"/>
              <a:ext cx="1174596" cy="11207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2100" b="1">
                  <a:solidFill>
                    <a:srgbClr val="FFFFFF"/>
                  </a:solidFill>
                </a:rPr>
                <a:t>Це</a:t>
              </a:r>
              <a:r>
                <a:rPr lang="ru" sz="1200" b="1">
                  <a:solidFill>
                    <a:srgbClr val="FFFFFF"/>
                  </a:solidFill>
                </a:rPr>
                <a:t> </a:t>
              </a:r>
              <a:r>
                <a:rPr lang="ru" sz="1800" b="1">
                  <a:solidFill>
                    <a:srgbClr val="FFFFFF"/>
                  </a:solidFill>
                </a:rPr>
                <a:t>до заходу</a:t>
              </a:r>
              <a:endParaRPr sz="1300">
                <a:solidFill>
                  <a:srgbClr val="D9F0FF"/>
                </a:solidFill>
              </a:endParaRPr>
            </a:p>
          </p:txBody>
        </p:sp>
        <p:pic>
          <p:nvPicPr>
            <p:cNvPr id="80" name="Google Shape;80;p15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rot="-237552">
              <a:off x="1667811" y="2813695"/>
              <a:ext cx="212825" cy="2128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1" name="Google Shape;81;p15"/>
          <p:cNvSpPr txBox="1"/>
          <p:nvPr/>
        </p:nvSpPr>
        <p:spPr>
          <a:xfrm>
            <a:off x="3827050" y="1585625"/>
            <a:ext cx="2818800" cy="3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5"/>
          <p:cNvSpPr/>
          <p:nvPr/>
        </p:nvSpPr>
        <p:spPr>
          <a:xfrm rot="-5639455">
            <a:off x="2474094" y="1079628"/>
            <a:ext cx="4196205" cy="296347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>
            <a:outerShdw blurRad="228600" dist="50800" dir="5400000" algn="tl" rotWithShape="0">
              <a:srgbClr val="000000">
                <a:alpha val="5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5"/>
          <p:cNvSpPr txBox="1"/>
          <p:nvPr/>
        </p:nvSpPr>
        <p:spPr>
          <a:xfrm rot="-239455">
            <a:off x="3287182" y="4065885"/>
            <a:ext cx="2818870" cy="55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84" name="Google Shape;84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15275" y="229175"/>
            <a:ext cx="6684000" cy="4805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6"/>
          <p:cNvPicPr preferRelativeResize="0"/>
          <p:nvPr/>
        </p:nvPicPr>
        <p:blipFill rotWithShape="1">
          <a:blip r:embed="rId3">
            <a:alphaModFix/>
          </a:blip>
          <a:srcRect t="60663"/>
          <a:stretch/>
        </p:blipFill>
        <p:spPr>
          <a:xfrm>
            <a:off x="0" y="2574324"/>
            <a:ext cx="9143999" cy="25692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6"/>
          <p:cNvSpPr/>
          <p:nvPr/>
        </p:nvSpPr>
        <p:spPr>
          <a:xfrm rot="-5639218">
            <a:off x="1421429" y="3058906"/>
            <a:ext cx="2023597" cy="147718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>
            <a:outerShdw blurRad="228600" dist="50800" dir="5400000" algn="tl" rotWithShape="0">
              <a:srgbClr val="000000">
                <a:alpha val="5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6"/>
          <p:cNvSpPr/>
          <p:nvPr/>
        </p:nvSpPr>
        <p:spPr>
          <a:xfrm>
            <a:off x="0" y="0"/>
            <a:ext cx="9144000" cy="2569200"/>
          </a:xfrm>
          <a:prstGeom prst="rect">
            <a:avLst/>
          </a:prstGeom>
          <a:solidFill>
            <a:srgbClr val="FADA8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2" name="Google Shape;92;p16"/>
          <p:cNvGrpSpPr/>
          <p:nvPr/>
        </p:nvGrpSpPr>
        <p:grpSpPr>
          <a:xfrm>
            <a:off x="18068" y="2574331"/>
            <a:ext cx="1608000" cy="2133300"/>
            <a:chOff x="1454311" y="2323460"/>
            <a:chExt cx="1608000" cy="2133300"/>
          </a:xfrm>
        </p:grpSpPr>
        <p:sp>
          <p:nvSpPr>
            <p:cNvPr id="93" name="Google Shape;93;p16"/>
            <p:cNvSpPr/>
            <p:nvPr/>
          </p:nvSpPr>
          <p:spPr>
            <a:xfrm rot="-237893">
              <a:off x="1522901" y="2371877"/>
              <a:ext cx="1470820" cy="2036466"/>
            </a:xfrm>
            <a:prstGeom prst="rect">
              <a:avLst/>
            </a:prstGeom>
            <a:solidFill>
              <a:srgbClr val="008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900"/>
                <a:t>А це після! </a:t>
              </a:r>
              <a:endParaRPr sz="1900"/>
            </a:p>
          </p:txBody>
        </p:sp>
        <p:pic>
          <p:nvPicPr>
            <p:cNvPr id="94" name="Google Shape;94;p16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rot="-237552">
              <a:off x="1667811" y="2813695"/>
              <a:ext cx="212825" cy="2128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5" name="Google Shape;95;p16"/>
          <p:cNvSpPr txBox="1"/>
          <p:nvPr/>
        </p:nvSpPr>
        <p:spPr>
          <a:xfrm>
            <a:off x="3827050" y="1585625"/>
            <a:ext cx="2818800" cy="3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6"/>
          <p:cNvSpPr/>
          <p:nvPr/>
        </p:nvSpPr>
        <p:spPr>
          <a:xfrm rot="-5639341">
            <a:off x="2474194" y="1079657"/>
            <a:ext cx="4196065" cy="296339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>
            <a:outerShdw blurRad="228600" dist="50800" dir="5400000" algn="tl" rotWithShape="0">
              <a:srgbClr val="000000">
                <a:alpha val="5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6"/>
          <p:cNvSpPr txBox="1"/>
          <p:nvPr/>
        </p:nvSpPr>
        <p:spPr>
          <a:xfrm rot="-239480">
            <a:off x="3287124" y="4065883"/>
            <a:ext cx="2818737" cy="557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98" name="Google Shape;98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56950" y="365200"/>
            <a:ext cx="7256899" cy="43923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t="60663"/>
          <a:stretch/>
        </p:blipFill>
        <p:spPr>
          <a:xfrm>
            <a:off x="0" y="2574324"/>
            <a:ext cx="9143999" cy="25692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0" y="0"/>
            <a:ext cx="9144000" cy="2572500"/>
          </a:xfrm>
          <a:prstGeom prst="rect">
            <a:avLst/>
          </a:prstGeom>
          <a:solidFill>
            <a:srgbClr val="C6DAF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/>
          <p:nvPr/>
        </p:nvSpPr>
        <p:spPr>
          <a:xfrm rot="-156123">
            <a:off x="2153842" y="1143655"/>
            <a:ext cx="4546388" cy="321121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>
            <a:outerShdw blurRad="228600" dist="50800" dir="5400000" algn="tl" rotWithShape="0">
              <a:srgbClr val="000000">
                <a:alpha val="5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306212" y="991287"/>
            <a:ext cx="4546500" cy="32112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>
            <a:outerShdw blurRad="228600" dist="50800" dir="5400000" algn="tl" rotWithShape="0">
              <a:srgbClr val="000000">
                <a:alpha val="5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/>
          <p:nvPr/>
        </p:nvSpPr>
        <p:spPr>
          <a:xfrm rot="-236797">
            <a:off x="2298923" y="966127"/>
            <a:ext cx="4546181" cy="32113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>
            <a:outerShdw blurRad="228600" dist="50800" dir="5400000" algn="tl" rotWithShape="0">
              <a:srgbClr val="000000">
                <a:alpha val="5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/>
          <p:cNvSpPr txBox="1"/>
          <p:nvPr/>
        </p:nvSpPr>
        <p:spPr>
          <a:xfrm rot="-225294">
            <a:off x="2523482" y="1307984"/>
            <a:ext cx="3930556" cy="1725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ru" sz="1800" dirty="0" smtClean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>Записуйтеся на курс «Масова позакласна робота сучасного вчителя» </a:t>
            </a:r>
          </a:p>
          <a:p>
            <a:pPr lvl="0"/>
            <a:r>
              <a:rPr lang="ru-RU" sz="1800" dirty="0">
                <a:solidFill>
                  <a:srgbClr val="434343"/>
                </a:solidFill>
                <a:latin typeface="Comfortaa"/>
                <a:ea typeface="Lato"/>
                <a:cs typeface="Lato"/>
                <a:sym typeface="Comfortaa"/>
              </a:rPr>
              <a:t>і</a:t>
            </a:r>
            <a:r>
              <a:rPr lang="ru" sz="1800" dirty="0" smtClean="0">
                <a:solidFill>
                  <a:srgbClr val="434343"/>
                </a:solidFill>
                <a:latin typeface="Comfortaa"/>
                <a:ea typeface="Lato"/>
                <a:cs typeface="Lato"/>
                <a:sym typeface="Comfortaa"/>
              </a:rPr>
              <a:t> нудьгувати Вам точно </a:t>
            </a:r>
          </a:p>
          <a:p>
            <a:pPr lvl="0"/>
            <a:r>
              <a:rPr lang="ru-RU" sz="1800" dirty="0">
                <a:solidFill>
                  <a:srgbClr val="434343"/>
                </a:solidFill>
                <a:latin typeface="Comfortaa"/>
                <a:ea typeface="Lato"/>
                <a:cs typeface="Lato"/>
                <a:sym typeface="Comfortaa"/>
              </a:rPr>
              <a:t>н</a:t>
            </a:r>
            <a:r>
              <a:rPr lang="ru" sz="1800" dirty="0" smtClean="0">
                <a:solidFill>
                  <a:srgbClr val="434343"/>
                </a:solidFill>
                <a:latin typeface="Comfortaa"/>
                <a:ea typeface="Lato"/>
                <a:cs typeface="Lato"/>
                <a:sym typeface="Comfortaa"/>
              </a:rPr>
              <a:t>е доведеться!</a:t>
            </a:r>
            <a:endParaRPr lang="ru" sz="1800" dirty="0" smtClean="0">
              <a:solidFill>
                <a:srgbClr val="434343"/>
              </a:solidFill>
              <a:latin typeface="Comfortaa"/>
              <a:ea typeface="Lato"/>
              <a:cs typeface="Lato"/>
              <a:sym typeface="Comfortaa"/>
            </a:endParaRPr>
          </a:p>
          <a:p>
            <a:pPr lvl="0"/>
            <a:endParaRPr sz="1800" dirty="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0" name="Google Shape;60;p13"/>
          <p:cNvSpPr txBox="1"/>
          <p:nvPr/>
        </p:nvSpPr>
        <p:spPr>
          <a:xfrm rot="-225254">
            <a:off x="2593448" y="3386024"/>
            <a:ext cx="2923173" cy="479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b="1" dirty="0" smtClean="0">
                <a:solidFill>
                  <a:schemeClr val="tx1"/>
                </a:solidFill>
                <a:latin typeface="Garamond" pitchFamily="18" charset="0"/>
                <a:ea typeface="Lato"/>
                <a:cs typeface="Lato"/>
                <a:sym typeface="Lato"/>
              </a:rPr>
              <a:t>Ваш в</a:t>
            </a:r>
            <a:r>
              <a:rPr lang="ru" sz="1200" b="1" dirty="0" smtClean="0">
                <a:solidFill>
                  <a:schemeClr val="tx1"/>
                </a:solidFill>
                <a:latin typeface="Garamond" pitchFamily="18" charset="0"/>
                <a:ea typeface="Lato"/>
                <a:cs typeface="Lato"/>
                <a:sym typeface="Lato"/>
              </a:rPr>
              <a:t>икладач </a:t>
            </a:r>
            <a:r>
              <a:rPr lang="ru" sz="1200" b="1" dirty="0">
                <a:solidFill>
                  <a:schemeClr val="tx1"/>
                </a:solidFill>
                <a:latin typeface="Garamond" pitchFamily="18" charset="0"/>
                <a:ea typeface="Lato"/>
                <a:cs typeface="Lato"/>
                <a:sym typeface="Lato"/>
              </a:rPr>
              <a:t>- доцент Бондаренко Л.Г.</a:t>
            </a:r>
            <a:endParaRPr sz="1200" b="1" dirty="0">
              <a:solidFill>
                <a:schemeClr val="tx1"/>
              </a:solidFill>
              <a:latin typeface="Garamond" pitchFamily="18" charset="0"/>
              <a:ea typeface="Lato"/>
              <a:cs typeface="Lato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83376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102</Words>
  <Application>Microsoft Office PowerPoint</Application>
  <PresentationFormat>Экран (16:9)</PresentationFormat>
  <Paragraphs>13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Lato</vt:lpstr>
      <vt:lpstr>Garamond</vt:lpstr>
      <vt:lpstr>Comfortaa</vt:lpstr>
      <vt:lpstr>Simple Light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2</cp:revision>
  <dcterms:modified xsi:type="dcterms:W3CDTF">2020-05-19T16:31:41Z</dcterms:modified>
</cp:coreProperties>
</file>