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7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FFE2"/>
    <a:srgbClr val="402F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32C1D-F013-48AD-B731-26719D04686A}" type="datetimeFigureOut">
              <a:rPr lang="ru-RU" smtClean="0"/>
              <a:t>14.06.2020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89B3F-77D4-4F7F-9851-FAD929A17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35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89B3F-77D4-4F7F-9851-FAD929A1774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591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0973-2598-4AF1-BD6E-96C5FA2855A9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693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0CD0-EF95-42E6-A1EC-C04899374F7B}" type="datetime1">
              <a:rPr lang="ru-RU" smtClean="0"/>
              <a:t>14.06.2020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41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537A-A121-481E-B8C4-9E5783A2A4E2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552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79BC-2774-4A50-BFEC-06B4780E4C25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6075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70D3-ACEE-4618-9AEC-E674734276F1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755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6339-994C-4C96-9CD0-F675EA65399D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5883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384A-7D0E-4BF5-8C59-E5136C182BD0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818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C326-86DA-4E26-8ACE-CC2BE6C4330C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775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66CC-DB96-464A-95D9-8D78D9CFD86B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9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26BF-9D0B-41E1-BD3C-771EFC802EA7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51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7BF1-8EFE-4062-AA44-291E813E0E82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07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F88E-8BE9-4958-8666-F91510A04759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3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8C02-FF3C-4EF6-BC8A-16CCDE2245F5}" type="datetime1">
              <a:rPr lang="ru-RU" smtClean="0"/>
              <a:t>14.06.2020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9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7896-15CD-40A4-ADAA-7F9EB7229A7A}" type="datetime1">
              <a:rPr lang="ru-RU" smtClean="0"/>
              <a:t>14.06.2020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42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58ED-8C2F-4785-8B44-57F6E9872BBC}" type="datetime1">
              <a:rPr lang="ru-RU" smtClean="0"/>
              <a:t>14.06.2020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024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BD41-E361-4E83-88AE-FF8459931C3E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F45A-4496-4E60-81F8-DFBB67CBC94F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60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309064-67BF-4291-9CFB-39B0D5878240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9639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510" y="87457"/>
            <a:ext cx="4045526" cy="30341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6691" y="234035"/>
            <a:ext cx="7384474" cy="2879533"/>
          </a:xfrm>
        </p:spPr>
        <p:txBody>
          <a:bodyPr>
            <a:noAutofit/>
          </a:bodyPr>
          <a:lstStyle/>
          <a:p>
            <a:r>
              <a:rPr lang="uk-UA" sz="4600" b="1" dirty="0">
                <a:solidFill>
                  <a:srgbClr val="B7FF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Транспірація: варіабельність процесу в просторі і часі</a:t>
            </a:r>
            <a:endParaRPr lang="ru-RU" sz="4600" dirty="0">
              <a:solidFill>
                <a:srgbClr val="B7FFE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7964" y="3406005"/>
            <a:ext cx="4289570" cy="52031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експерименту: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821768" y="6206836"/>
            <a:ext cx="352536" cy="651164"/>
          </a:xfrm>
        </p:spPr>
        <p:txBody>
          <a:bodyPr/>
          <a:lstStyle/>
          <a:p>
            <a:fld id="{53456EC0-1A2F-4831-AABC-14D6C29F215A}" type="slidenum">
              <a:rPr lang="ru-RU" smtClean="0"/>
              <a:t>1</a:t>
            </a:fld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717964" y="3977505"/>
            <a:ext cx="7204363" cy="24371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Порівняти інтенсивність транспірації листків різних ярусів однієї рослини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Прослідкувати за змінами інтенсивності транспірації різних рослин протягом дня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82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324" y="0"/>
            <a:ext cx="11050587" cy="858982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опрацювання результатів експерименту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548519" y="6188075"/>
            <a:ext cx="643481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199" y="809366"/>
            <a:ext cx="11540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err="1" smtClean="0">
                <a:solidFill>
                  <a:schemeClr val="bg1"/>
                </a:solidFill>
              </a:rPr>
              <a:t>Внести</a:t>
            </a:r>
            <a:r>
              <a:rPr lang="uk-UA" sz="2000" dirty="0" smtClean="0">
                <a:solidFill>
                  <a:schemeClr val="bg1"/>
                </a:solidFill>
              </a:rPr>
              <a:t> до таблиці в журналі спостережень результати замірів маси приладів для вимірювання транспірації та площі листків: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25" y="1517252"/>
            <a:ext cx="10672258" cy="5149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33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505445" y="6188075"/>
            <a:ext cx="657336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11</a:t>
            </a:fld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89" y="305632"/>
            <a:ext cx="11064924" cy="32411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9189" y="3722270"/>
            <a:ext cx="1093790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>
                <a:solidFill>
                  <a:schemeClr val="bg1"/>
                </a:solidFill>
              </a:rPr>
              <a:t>Розрахувати показники інтенсивності транспірації для кожного піддослідного </a:t>
            </a:r>
            <a:r>
              <a:rPr lang="uk-UA" sz="2200" dirty="0" err="1" smtClean="0">
                <a:solidFill>
                  <a:schemeClr val="bg1"/>
                </a:solidFill>
              </a:rPr>
              <a:t>обєкту</a:t>
            </a:r>
            <a:r>
              <a:rPr lang="uk-UA" sz="2200" dirty="0" smtClean="0">
                <a:solidFill>
                  <a:schemeClr val="bg1"/>
                </a:solidFill>
              </a:rPr>
              <a:t>-рослини (для кожної пробірки).</a:t>
            </a:r>
          </a:p>
          <a:p>
            <a:endParaRPr lang="uk-UA" sz="2200" dirty="0" smtClean="0">
              <a:solidFill>
                <a:schemeClr val="bg1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>
                <a:solidFill>
                  <a:schemeClr val="bg1"/>
                </a:solidFill>
              </a:rPr>
              <a:t>Вирахувати середнє арифметичне для однотипних </a:t>
            </a:r>
            <a:r>
              <a:rPr lang="uk-UA" sz="2200" dirty="0" err="1" smtClean="0">
                <a:solidFill>
                  <a:schemeClr val="bg1"/>
                </a:solidFill>
              </a:rPr>
              <a:t>повторностей</a:t>
            </a:r>
            <a:r>
              <a:rPr lang="uk-UA" sz="2200" dirty="0" smtClean="0">
                <a:solidFill>
                  <a:schemeClr val="bg1"/>
                </a:solidFill>
              </a:rPr>
              <a:t>.</a:t>
            </a:r>
          </a:p>
          <a:p>
            <a:endParaRPr lang="uk-UA" sz="2200" dirty="0" smtClean="0">
              <a:solidFill>
                <a:schemeClr val="bg1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>
                <a:solidFill>
                  <a:schemeClr val="bg1"/>
                </a:solidFill>
              </a:rPr>
              <a:t>Результати </a:t>
            </a:r>
            <a:r>
              <a:rPr lang="uk-UA" sz="2200" dirty="0" err="1" smtClean="0">
                <a:solidFill>
                  <a:schemeClr val="bg1"/>
                </a:solidFill>
              </a:rPr>
              <a:t>розразунків</a:t>
            </a:r>
            <a:r>
              <a:rPr lang="uk-UA" sz="2200" dirty="0" smtClean="0">
                <a:solidFill>
                  <a:schemeClr val="bg1"/>
                </a:solidFill>
              </a:rPr>
              <a:t> інтенсивності транспірації листків піддослідних рослин для кожного з чотирьох часових проміжків </a:t>
            </a:r>
            <a:r>
              <a:rPr lang="uk-UA" sz="2200" dirty="0" err="1" smtClean="0">
                <a:solidFill>
                  <a:schemeClr val="bg1"/>
                </a:solidFill>
              </a:rPr>
              <a:t>внести</a:t>
            </a:r>
            <a:r>
              <a:rPr lang="uk-UA" sz="2200" dirty="0" smtClean="0">
                <a:solidFill>
                  <a:schemeClr val="bg1"/>
                </a:solidFill>
              </a:rPr>
              <a:t> в підсумкову таблицю для розбудови графіку</a:t>
            </a:r>
            <a:r>
              <a:rPr lang="uk-UA" sz="2200" dirty="0" smtClean="0">
                <a:solidFill>
                  <a:schemeClr val="bg1"/>
                </a:solidFill>
              </a:rPr>
              <a:t>.</a:t>
            </a:r>
            <a:endParaRPr lang="uk-UA" sz="2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230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82264" y="6188075"/>
            <a:ext cx="809736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12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92727" y="400645"/>
            <a:ext cx="104463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>
                <a:solidFill>
                  <a:schemeClr val="bg1"/>
                </a:solidFill>
              </a:rPr>
              <a:t>Побудувати </a:t>
            </a:r>
            <a:r>
              <a:rPr lang="uk-UA" sz="2200" dirty="0" smtClean="0">
                <a:solidFill>
                  <a:schemeClr val="bg1"/>
                </a:solidFill>
              </a:rPr>
              <a:t>лінійні графіки денного коливання параметрів транспірації у піддослідних рослин.  По осі ординат (у) відкладають значення інтенсивності транспірації, на осі абсциси (х) – час фіксації результатів досліду</a:t>
            </a:r>
          </a:p>
          <a:p>
            <a:endParaRPr lang="uk-UA" sz="2200" dirty="0" smtClean="0">
              <a:solidFill>
                <a:schemeClr val="bg1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>
                <a:solidFill>
                  <a:schemeClr val="bg1"/>
                </a:solidFill>
              </a:rPr>
              <a:t>Сформулювати висновок, описавши денний хід транспірації у піддослідних рослин. Відзначити виявлені загальні закономірності (якщо такі присутні)</a:t>
            </a:r>
            <a:endParaRPr lang="ru-RU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36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37849" y="284017"/>
            <a:ext cx="7286840" cy="6241474"/>
          </a:xfrm>
        </p:spPr>
        <p:txBody>
          <a:bodyPr>
            <a:noAutofit/>
          </a:bodyPr>
          <a:lstStyle/>
          <a:p>
            <a:r>
              <a:rPr lang="uk-UA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Теоретична основа експерименту: </a:t>
            </a:r>
            <a:r>
              <a:rPr lang="uk-UA" sz="2100" dirty="0">
                <a:solidFill>
                  <a:schemeClr val="bg1"/>
                </a:solidFill>
              </a:rPr>
              <a:t>Транспірація - контрольований процес випаровування води рослиною. Він залежить від зовнішніх факторів - світла, сили вітру, температури та концентрації СО2 у повітрі, і від внутрішніх факторів - кількості води в клітині та поза нею, наявності енергії АТФ у замикаючих клітинах та наявність </a:t>
            </a:r>
            <a:r>
              <a:rPr lang="uk-UA" sz="2100" dirty="0" err="1">
                <a:solidFill>
                  <a:schemeClr val="bg1"/>
                </a:solidFill>
              </a:rPr>
              <a:t>йонів</a:t>
            </a:r>
            <a:r>
              <a:rPr lang="uk-UA" sz="2100" dirty="0">
                <a:solidFill>
                  <a:schemeClr val="bg1"/>
                </a:solidFill>
              </a:rPr>
              <a:t> К+. Важливим кількісним показником, що описує характер проходження цього процесу, є інтенсивність транспірації</a:t>
            </a:r>
            <a:r>
              <a:rPr lang="uk-UA" sz="2100" dirty="0" smtClean="0">
                <a:solidFill>
                  <a:schemeClr val="bg1"/>
                </a:solidFill>
              </a:rPr>
              <a:t>.</a:t>
            </a:r>
          </a:p>
          <a:p>
            <a:r>
              <a:rPr lang="uk-UA" sz="2100" dirty="0">
                <a:solidFill>
                  <a:schemeClr val="bg1"/>
                </a:solidFill>
              </a:rPr>
              <a:t>Інтенсивність транспірації — це кількість води, яку випаровує рослина  (в г) за одиницю часу (г) одиницею поверхні листка (в дм</a:t>
            </a:r>
            <a:r>
              <a:rPr lang="uk-UA" sz="2100" baseline="30000" dirty="0">
                <a:solidFill>
                  <a:schemeClr val="bg1"/>
                </a:solidFill>
              </a:rPr>
              <a:t>2</a:t>
            </a:r>
            <a:r>
              <a:rPr lang="uk-UA" sz="2100" dirty="0" smtClean="0">
                <a:solidFill>
                  <a:schemeClr val="bg1"/>
                </a:solidFill>
              </a:rPr>
              <a:t>).</a:t>
            </a:r>
            <a:r>
              <a:rPr lang="uk-UA" sz="2100" dirty="0">
                <a:solidFill>
                  <a:schemeClr val="bg1"/>
                </a:solidFill>
              </a:rPr>
              <a:t> Ця величина коливається в </a:t>
            </a:r>
            <a:r>
              <a:rPr lang="uk-UA" sz="2100" dirty="0" smtClean="0">
                <a:solidFill>
                  <a:schemeClr val="bg1"/>
                </a:solidFill>
              </a:rPr>
              <a:t>межах 0,15 – 1,47 г на дм2 на 1 годину. </a:t>
            </a:r>
          </a:p>
          <a:p>
            <a:r>
              <a:rPr lang="uk-UA" sz="2100" dirty="0">
                <a:solidFill>
                  <a:schemeClr val="bg1"/>
                </a:solidFill>
              </a:rPr>
              <a:t>Зміни інтенсивності транспірації, викликані зовнішніми екологічними чинниками, позначаються на багатьох фізіологічних процесах рослин</a:t>
            </a:r>
            <a:r>
              <a:rPr lang="uk-UA" sz="21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76296" y="6188075"/>
            <a:ext cx="449518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2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91" y="387927"/>
            <a:ext cx="4156364" cy="5800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84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42482" y="6188075"/>
            <a:ext cx="449518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3</a:t>
            </a:fld>
            <a:endParaRPr lang="ru-RU" dirty="0"/>
          </a:p>
        </p:txBody>
      </p:sp>
      <p:sp>
        <p:nvSpPr>
          <p:cNvPr id="6" name="Текст 5"/>
          <p:cNvSpPr txBox="1">
            <a:spLocks/>
          </p:cNvSpPr>
          <p:nvPr/>
        </p:nvSpPr>
        <p:spPr>
          <a:xfrm>
            <a:off x="4073236" y="108383"/>
            <a:ext cx="7669246" cy="6414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200" dirty="0" smtClean="0">
                <a:solidFill>
                  <a:schemeClr val="bg1"/>
                </a:solidFill>
              </a:rPr>
              <a:t>Протягом доби інтенсивність транспірації змінюється.</a:t>
            </a:r>
          </a:p>
          <a:p>
            <a:pPr marL="0" indent="0">
              <a:buNone/>
            </a:pPr>
            <a:r>
              <a:rPr lang="uk-UA" sz="2200" dirty="0" smtClean="0">
                <a:solidFill>
                  <a:srgbClr val="C00000"/>
                </a:solidFill>
              </a:rPr>
              <a:t>Вночі, процес водообміну між рослиною і навколишнім повітрям практично зупиняється. Це обумовлено відсутністю сонця, закриттям отворів епідермісу, зниженням температури атмосферного повітря та збільшенням рівня його вологості.</a:t>
            </a:r>
          </a:p>
          <a:p>
            <a:pPr marL="0" indent="0">
              <a:buNone/>
            </a:pPr>
            <a:r>
              <a:rPr lang="uk-UA" sz="2200" dirty="0" smtClean="0"/>
              <a:t>На світанку продихи відкриваються. Ступінь їх розкриття збільшується зі зміною освітленості, кліматичних і фізичних показників повітряних мас. 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C00000"/>
                </a:solidFill>
              </a:rPr>
              <a:t>Максимальна </a:t>
            </a:r>
            <a:r>
              <a:rPr lang="ru-RU" sz="2200" dirty="0" err="1" smtClean="0">
                <a:solidFill>
                  <a:srgbClr val="C00000"/>
                </a:solidFill>
              </a:rPr>
              <a:t>інтенсивність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dirty="0" err="1" smtClean="0">
                <a:solidFill>
                  <a:srgbClr val="C00000"/>
                </a:solidFill>
              </a:rPr>
              <a:t>транспірації</a:t>
            </a:r>
            <a:r>
              <a:rPr lang="ru-RU" sz="2200" dirty="0" smtClean="0">
                <a:solidFill>
                  <a:srgbClr val="C00000"/>
                </a:solidFill>
              </a:rPr>
              <a:t> у </a:t>
            </a:r>
            <a:r>
              <a:rPr lang="ru-RU" sz="2200" dirty="0" err="1" smtClean="0">
                <a:solidFill>
                  <a:srgbClr val="C00000"/>
                </a:solidFill>
              </a:rPr>
              <a:t>рослин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dirty="0" err="1" smtClean="0">
                <a:solidFill>
                  <a:srgbClr val="C00000"/>
                </a:solidFill>
              </a:rPr>
              <a:t>спостерігається</a:t>
            </a:r>
            <a:r>
              <a:rPr lang="ru-RU" sz="2200" dirty="0" smtClean="0">
                <a:solidFill>
                  <a:srgbClr val="C00000"/>
                </a:solidFill>
              </a:rPr>
              <a:t> в </a:t>
            </a:r>
            <a:r>
              <a:rPr lang="ru-RU" sz="2200" dirty="0" err="1" smtClean="0">
                <a:solidFill>
                  <a:srgbClr val="C00000"/>
                </a:solidFill>
              </a:rPr>
              <a:t>полудень</a:t>
            </a:r>
            <a:r>
              <a:rPr lang="ru-RU" sz="2200" dirty="0" smtClean="0">
                <a:solidFill>
                  <a:srgbClr val="C00000"/>
                </a:solidFill>
              </a:rPr>
              <a:t>, до 12-13 </a:t>
            </a:r>
            <a:r>
              <a:rPr lang="ru-RU" sz="2200" dirty="0" err="1" smtClean="0">
                <a:solidFill>
                  <a:srgbClr val="C00000"/>
                </a:solidFill>
              </a:rPr>
              <a:t>години</a:t>
            </a:r>
            <a:r>
              <a:rPr lang="ru-RU" sz="2200" dirty="0" smtClean="0">
                <a:solidFill>
                  <a:srgbClr val="C00000"/>
                </a:solidFill>
              </a:rPr>
              <a:t>. На </a:t>
            </a:r>
            <a:r>
              <a:rPr lang="ru-RU" sz="2200" dirty="0" err="1" smtClean="0">
                <a:solidFill>
                  <a:srgbClr val="C00000"/>
                </a:solidFill>
              </a:rPr>
              <a:t>даний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dirty="0" err="1" smtClean="0">
                <a:solidFill>
                  <a:srgbClr val="C00000"/>
                </a:solidFill>
              </a:rPr>
              <a:t>процес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dirty="0" err="1" smtClean="0">
                <a:solidFill>
                  <a:srgbClr val="C00000"/>
                </a:solidFill>
              </a:rPr>
              <a:t>впливає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uk-UA" sz="2200" dirty="0" smtClean="0">
                <a:solidFill>
                  <a:srgbClr val="C00000"/>
                </a:solidFill>
              </a:rPr>
              <a:t>інтенсивність </a:t>
            </a:r>
            <a:r>
              <a:rPr lang="ru-RU" sz="2200" dirty="0" err="1" smtClean="0">
                <a:solidFill>
                  <a:srgbClr val="C00000"/>
                </a:solidFill>
              </a:rPr>
              <a:t>сонячного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dirty="0" err="1" smtClean="0">
                <a:solidFill>
                  <a:srgbClr val="C00000"/>
                </a:solidFill>
              </a:rPr>
              <a:t>світла</a:t>
            </a:r>
            <a:r>
              <a:rPr lang="ru-RU" sz="22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uk-UA" sz="2200" dirty="0" smtClean="0"/>
              <a:t>При зниженні сонячної інсоляції в вечірні години інтенсивність транспірації знову зростає.</a:t>
            </a:r>
            <a:endParaRPr lang="ru-RU" sz="2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443" y="554072"/>
            <a:ext cx="3427702" cy="524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7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759" y="210753"/>
            <a:ext cx="11493305" cy="1576483"/>
          </a:xfrm>
        </p:spPr>
        <p:txBody>
          <a:bodyPr>
            <a:normAutofit/>
          </a:bodyPr>
          <a:lstStyle/>
          <a:p>
            <a:pPr algn="ctr"/>
            <a:r>
              <a:rPr lang="uk-UA" sz="2200" b="1" i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експерименту: </a:t>
            </a:r>
            <a: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</a:t>
            </a:r>
            <a:r>
              <a:rPr lang="uk-UA" sz="22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інтенсивності транспірації протягом </a:t>
            </a:r>
            <a: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дня</a:t>
            </a:r>
            <a:b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200" b="1" i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Об’єкти експерименту:</a:t>
            </a:r>
            <a: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2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дикорослі і культурні рослини Ботанічного саду ХДУ. Процес вивчається у листках різних ярусів чагарників (</a:t>
            </a:r>
            <a:r>
              <a:rPr lang="uk-UA" sz="2200" b="1" cap="non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чубушник</a:t>
            </a:r>
            <a:r>
              <a:rPr lang="uk-UA" sz="22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бузок, бузина, барбарис тощо), у рослин різних </a:t>
            </a:r>
            <a:r>
              <a:rPr lang="uk-UA" sz="2200" b="1" cap="non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екогруп</a:t>
            </a:r>
            <a:r>
              <a:rPr lang="uk-UA" sz="22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 рослин різних </a:t>
            </a:r>
            <a:r>
              <a:rPr lang="uk-UA" sz="22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видів</a:t>
            </a:r>
            <a:endParaRPr lang="ru-RU" sz="2200" b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811755" y="6188075"/>
            <a:ext cx="380245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4</a:t>
            </a:fld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956" y="1787236"/>
            <a:ext cx="7342909" cy="490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9609" y="210754"/>
            <a:ext cx="3240674" cy="647376"/>
          </a:xfrm>
        </p:spPr>
        <p:txBody>
          <a:bodyPr>
            <a:normAutofit/>
          </a:bodyPr>
          <a:lstStyle/>
          <a:p>
            <a:r>
              <a:rPr lang="uk-U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хІд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експерименту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56337" y="6188075"/>
            <a:ext cx="435663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56909" y="890726"/>
            <a:ext cx="68718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bg1"/>
                </a:solidFill>
              </a:rPr>
              <a:t>Перед початком досліду в пластиковий штатив поміщають пробірку, заповнену кип</a:t>
            </a:r>
            <a:r>
              <a:rPr lang="en-US" sz="2000" dirty="0" smtClean="0">
                <a:solidFill>
                  <a:schemeClr val="bg1"/>
                </a:solidFill>
              </a:rPr>
              <a:t>’</a:t>
            </a:r>
            <a:r>
              <a:rPr lang="uk-UA" sz="2000" dirty="0" err="1" smtClean="0">
                <a:solidFill>
                  <a:schemeClr val="bg1"/>
                </a:solidFill>
              </a:rPr>
              <a:t>яченою</a:t>
            </a:r>
            <a:r>
              <a:rPr lang="uk-UA" sz="2000" dirty="0" smtClean="0">
                <a:solidFill>
                  <a:schemeClr val="bg1"/>
                </a:solidFill>
              </a:rPr>
              <a:t> водою.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bg1"/>
                </a:solidFill>
              </a:rPr>
              <a:t>Гілку піддослідної рослини або кілька </a:t>
            </a:r>
            <a:r>
              <a:rPr lang="uk-UA" sz="2000" dirty="0">
                <a:solidFill>
                  <a:schemeClr val="bg1"/>
                </a:solidFill>
              </a:rPr>
              <a:t>листків, </a:t>
            </a:r>
            <a:r>
              <a:rPr lang="uk-UA" sz="2000" dirty="0" smtClean="0">
                <a:solidFill>
                  <a:schemeClr val="bg1"/>
                </a:solidFill>
              </a:rPr>
              <a:t>зрізаних з неї, підрізають </a:t>
            </a:r>
            <a:r>
              <a:rPr lang="uk-UA" sz="2000" dirty="0">
                <a:solidFill>
                  <a:schemeClr val="bg1"/>
                </a:solidFill>
              </a:rPr>
              <a:t>(оновлюють зріз) під водою у кристалізаторі, і вставляють в пробірку так, щоб листкова пластинка знаходилась за межами пробірки, а черешок був занурений у </a:t>
            </a:r>
            <a:r>
              <a:rPr lang="uk-UA" sz="2000" dirty="0" smtClean="0">
                <a:solidFill>
                  <a:schemeClr val="bg1"/>
                </a:solidFill>
              </a:rPr>
              <a:t>воду.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bg1"/>
                </a:solidFill>
              </a:rPr>
              <a:t>В пробірку додають </a:t>
            </a:r>
            <a:r>
              <a:rPr lang="uk-UA" sz="2000" dirty="0">
                <a:solidFill>
                  <a:schemeClr val="bg1"/>
                </a:solidFill>
              </a:rPr>
              <a:t>соняшникову олію (2 – 3 краплі), щоб запобігти вільному випаровуванню </a:t>
            </a:r>
            <a:r>
              <a:rPr lang="uk-UA" sz="2000" dirty="0" smtClean="0">
                <a:solidFill>
                  <a:schemeClr val="bg1"/>
                </a:solidFill>
              </a:rPr>
              <a:t>води і всю конструкцію </a:t>
            </a:r>
            <a:r>
              <a:rPr lang="uk-UA" sz="2000" dirty="0">
                <a:solidFill>
                  <a:schemeClr val="bg1"/>
                </a:solidFill>
              </a:rPr>
              <a:t>зважують. </a:t>
            </a:r>
            <a:r>
              <a:rPr lang="uk-UA" sz="2000" dirty="0" smtClean="0">
                <a:solidFill>
                  <a:schemeClr val="bg1"/>
                </a:solidFill>
              </a:rPr>
              <a:t>Дослід з однотипними об</a:t>
            </a:r>
            <a:r>
              <a:rPr lang="en-US" sz="2000" dirty="0" smtClean="0">
                <a:solidFill>
                  <a:schemeClr val="bg1"/>
                </a:solidFill>
              </a:rPr>
              <a:t>’</a:t>
            </a:r>
            <a:r>
              <a:rPr lang="uk-UA" sz="2000" dirty="0" err="1" smtClean="0">
                <a:solidFill>
                  <a:schemeClr val="bg1"/>
                </a:solidFill>
              </a:rPr>
              <a:t>єктами</a:t>
            </a:r>
            <a:r>
              <a:rPr lang="uk-UA" sz="2000" dirty="0" smtClean="0">
                <a:solidFill>
                  <a:schemeClr val="bg1"/>
                </a:solidFill>
              </a:rPr>
              <a:t> дублюють в двох-трьох повторностях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bg1"/>
                </a:solidFill>
              </a:rPr>
              <a:t>Прилад </a:t>
            </a:r>
            <a:r>
              <a:rPr lang="uk-UA" sz="2000" dirty="0">
                <a:solidFill>
                  <a:schemeClr val="bg1"/>
                </a:solidFill>
              </a:rPr>
              <a:t>(пробірка у штативі) ставлять у визначені експериментом умови – на світло, в умови розсіяного </a:t>
            </a:r>
            <a:r>
              <a:rPr lang="uk-UA" sz="2000" dirty="0" smtClean="0">
                <a:solidFill>
                  <a:schemeClr val="bg1"/>
                </a:solidFill>
              </a:rPr>
              <a:t>світла або </a:t>
            </a:r>
            <a:r>
              <a:rPr lang="uk-UA" sz="2000" dirty="0">
                <a:solidFill>
                  <a:schemeClr val="bg1"/>
                </a:solidFill>
              </a:rPr>
              <a:t>в затінок. </a:t>
            </a:r>
            <a:r>
              <a:rPr lang="uk-UA" sz="2000" dirty="0" smtClean="0">
                <a:solidFill>
                  <a:schemeClr val="bg1"/>
                </a:solidFill>
              </a:rPr>
              <a:t> Заміряють температуру повітря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72" y="999445"/>
            <a:ext cx="4729637" cy="469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40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804073" y="6188075"/>
            <a:ext cx="387927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55127" y="599876"/>
            <a:ext cx="714894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/>
              <a:t>Через 20-30 хвилин прилад знову зважують. По різниці між першою та другою вагою визначають кількість води, що випаровувалась листками за цей час, роблять перерахунок на 1 годину </a:t>
            </a:r>
            <a:r>
              <a:rPr lang="uk-UA" sz="2200" dirty="0" smtClean="0"/>
              <a:t>часу</a:t>
            </a:r>
            <a:endParaRPr lang="uk-UA" sz="22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/>
              <a:t>Означений </a:t>
            </a:r>
            <a:r>
              <a:rPr lang="uk-UA" sz="2200" dirty="0"/>
              <a:t>дослід </a:t>
            </a:r>
            <a:r>
              <a:rPr lang="uk-UA" sz="2200" dirty="0" smtClean="0"/>
              <a:t>повторюють з кроком часу в 1-1,5 години не менше чотирьох разів протягом дня, </a:t>
            </a:r>
            <a:r>
              <a:rPr lang="uk-UA" sz="2200" dirty="0"/>
              <a:t>фіксуючи </a:t>
            </a:r>
            <a:r>
              <a:rPr lang="uk-UA" sz="2200" dirty="0" smtClean="0"/>
              <a:t>кожного разу різницю </a:t>
            </a:r>
            <a:r>
              <a:rPr lang="uk-UA" sz="2200" dirty="0"/>
              <a:t>води, яка </a:t>
            </a:r>
            <a:r>
              <a:rPr lang="uk-UA" sz="2200" dirty="0" smtClean="0"/>
              <a:t>випаровується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/>
              <a:t>По завершенні кожного досліду визначають площу листків в межах кожної пробірки – </a:t>
            </a:r>
            <a:r>
              <a:rPr lang="uk-UA" sz="22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ваговим методом</a:t>
            </a:r>
            <a:r>
              <a:rPr lang="uk-UA" sz="2200" dirty="0" smtClean="0"/>
              <a:t>. </a:t>
            </a:r>
            <a:r>
              <a:rPr lang="uk-UA" sz="2200" dirty="0" smtClean="0">
                <a:solidFill>
                  <a:schemeClr val="accent5">
                    <a:lumMod val="50000"/>
                  </a:schemeClr>
                </a:solidFill>
              </a:rPr>
              <a:t>Сутність методу: зважують квадрат паперу, 10 х 10 см (тобто 100 см2). На цьому папері замальовують контури листка, вирізають і зважують цей папір. 3 простої пропорції дізнаються площу листка у см</a:t>
            </a:r>
            <a:r>
              <a:rPr lang="uk-UA" sz="2200" baseline="30000" dirty="0" smtClean="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uk-UA" sz="22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uk-UA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11" y="219218"/>
            <a:ext cx="3976253" cy="642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19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36" y="194264"/>
            <a:ext cx="2970191" cy="22242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48031" y="6188075"/>
            <a:ext cx="443969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7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365" y="788196"/>
            <a:ext cx="6855237" cy="53998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6882" y="4860490"/>
            <a:ext cx="2811149" cy="1803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742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584" y="214746"/>
            <a:ext cx="11487761" cy="50569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uk-UA" dirty="0" smtClean="0"/>
              <a:t>Результати замірів вносять в підсумкову таблицю: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420857"/>
              </p:ext>
            </p:extLst>
          </p:nvPr>
        </p:nvGraphicFramePr>
        <p:xfrm>
          <a:off x="601085" y="807329"/>
          <a:ext cx="11022878" cy="21764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89170"/>
                <a:gridCol w="1496291"/>
                <a:gridCol w="872837"/>
                <a:gridCol w="1496290"/>
                <a:gridCol w="1551710"/>
                <a:gridCol w="1219200"/>
                <a:gridCol w="858981"/>
                <a:gridCol w="1089198"/>
                <a:gridCol w="1349201"/>
              </a:tblGrid>
              <a:tr h="11587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Назва рослини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Варіант досліду, ярус листка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Пов</a:t>
                      </a:r>
                      <a:r>
                        <a:rPr lang="uk-UA" sz="1600" dirty="0" smtClean="0">
                          <a:effectLst/>
                        </a:rPr>
                        <a:t>-тор-</a:t>
                      </a:r>
                      <a:r>
                        <a:rPr lang="uk-UA" sz="1600" dirty="0" err="1" smtClean="0">
                          <a:effectLst/>
                        </a:rPr>
                        <a:t>ність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spc="-30" dirty="0">
                          <a:effectLst/>
                        </a:rPr>
                        <a:t>Маса приладу з листям</a:t>
                      </a:r>
                      <a:r>
                        <a:rPr lang="uk-UA" sz="1600" dirty="0">
                          <a:effectLst/>
                        </a:rPr>
                        <a:t> на початку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spc="-30" dirty="0">
                          <a:effectLst/>
                        </a:rPr>
                        <a:t>Маса приладу з листям</a:t>
                      </a:r>
                      <a:r>
                        <a:rPr lang="uk-UA" sz="1600" dirty="0">
                          <a:effectLst/>
                        </a:rPr>
                        <a:t> наприкінці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Випарува</a:t>
                      </a:r>
                      <a:r>
                        <a:rPr lang="uk-UA" sz="1600" dirty="0" smtClean="0">
                          <a:effectLst/>
                        </a:rPr>
                        <a:t>-лося </a:t>
                      </a:r>
                      <a:r>
                        <a:rPr lang="uk-UA" sz="1600" dirty="0">
                          <a:effectLst/>
                        </a:rPr>
                        <a:t>води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Площа </a:t>
                      </a:r>
                      <a:r>
                        <a:rPr lang="uk-UA" sz="1600" dirty="0" smtClean="0">
                          <a:effectLst/>
                        </a:rPr>
                        <a:t>лист-</a:t>
                      </a:r>
                      <a:r>
                        <a:rPr lang="uk-UA" sz="1600" dirty="0" err="1" smtClean="0">
                          <a:effectLst/>
                        </a:rPr>
                        <a:t>ків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Трива-лість</a:t>
                      </a:r>
                      <a:r>
                        <a:rPr lang="uk-UA" sz="1600" dirty="0" smtClean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досліду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Інтенсив-ність</a:t>
                      </a:r>
                      <a:r>
                        <a:rPr lang="uk-UA" sz="1600" dirty="0" smtClean="0">
                          <a:effectLst/>
                        </a:rPr>
                        <a:t> </a:t>
                      </a:r>
                      <a:r>
                        <a:rPr lang="uk-UA" sz="1600" dirty="0" err="1" smtClean="0">
                          <a:effectLst/>
                        </a:rPr>
                        <a:t>транспіра-ції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332">
                <a:tc grid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Час та умови досліду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2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73485" y="3160754"/>
            <a:ext cx="9111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Інтенсивність транспірації Т (в г/м</a:t>
            </a:r>
            <a:r>
              <a:rPr lang="uk-UA" sz="2000" baseline="30000" dirty="0"/>
              <a:t>2</a:t>
            </a:r>
            <a:r>
              <a:rPr lang="uk-UA" sz="2000" dirty="0"/>
              <a:t> год) обчислюють за формулою: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786" y="3632185"/>
            <a:ext cx="3884785" cy="16741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5584" y="5466334"/>
            <a:ext cx="1166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де С – кількість випаруваної листком води в г за 1 год.,  t – тривалість досліду (в хвилинах), год; S – площа листка, см</a:t>
            </a:r>
            <a:r>
              <a:rPr lang="uk-UA" sz="2000" baseline="30000" dirty="0"/>
              <a:t>2</a:t>
            </a:r>
            <a:r>
              <a:rPr lang="uk-UA" sz="2000" dirty="0"/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4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28628" y="6188075"/>
            <a:ext cx="463372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9</a:t>
            </a:fld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4533" y="585235"/>
            <a:ext cx="10396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chemeClr val="bg1"/>
                </a:solidFill>
              </a:rPr>
              <a:t>Показники інтенсивності транспірації </a:t>
            </a:r>
            <a:r>
              <a:rPr lang="uk-UA" sz="2000" dirty="0" err="1">
                <a:solidFill>
                  <a:schemeClr val="bg1"/>
                </a:solidFill>
              </a:rPr>
              <a:t>переносять</a:t>
            </a:r>
            <a:r>
              <a:rPr lang="uk-UA" sz="2000" dirty="0">
                <a:solidFill>
                  <a:schemeClr val="bg1"/>
                </a:solidFill>
              </a:rPr>
              <a:t> у підсумкову </a:t>
            </a:r>
            <a:r>
              <a:rPr lang="uk-UA" sz="2000" dirty="0" smtClean="0">
                <a:solidFill>
                  <a:schemeClr val="bg1"/>
                </a:solidFill>
              </a:rPr>
              <a:t>таблицю</a:t>
            </a:r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264622"/>
              </p:ext>
            </p:extLst>
          </p:nvPr>
        </p:nvGraphicFramePr>
        <p:xfrm>
          <a:off x="969819" y="1258346"/>
          <a:ext cx="10241594" cy="2233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46804"/>
                <a:gridCol w="2912577"/>
                <a:gridCol w="1482436"/>
                <a:gridCol w="1510146"/>
                <a:gridCol w="1662545"/>
                <a:gridCol w="1527086"/>
              </a:tblGrid>
              <a:tr h="626347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Назва рослин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Варіант досліду, ярус листа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Інтенсивність транспірації за умов: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41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</a:tr>
              <a:tr h="89248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4533" y="3666668"/>
            <a:ext cx="108677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chemeClr val="bg1"/>
                </a:solidFill>
              </a:rPr>
              <a:t>За результатами розрахунків, наведених в таблиці 10, будують лінійні графіки денного коливання параметрів транспірації у піддослідних рослин</a:t>
            </a:r>
            <a:r>
              <a:rPr lang="uk-UA" sz="20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000" dirty="0" smtClean="0">
                <a:solidFill>
                  <a:schemeClr val="bg1"/>
                </a:solidFill>
              </a:rPr>
              <a:t> </a:t>
            </a:r>
            <a:r>
              <a:rPr lang="uk-UA" sz="2000" dirty="0">
                <a:solidFill>
                  <a:schemeClr val="bg1"/>
                </a:solidFill>
              </a:rPr>
              <a:t>По осі ординат (у) відкладають значення інтенсивності транспірації, на осі абсциси (х) – час фіксації результатів </a:t>
            </a:r>
            <a:r>
              <a:rPr lang="uk-UA" sz="2000" dirty="0" smtClean="0">
                <a:solidFill>
                  <a:schemeClr val="bg1"/>
                </a:solidFill>
              </a:rPr>
              <a:t>досліду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000" dirty="0" smtClean="0">
                <a:solidFill>
                  <a:schemeClr val="bg1"/>
                </a:solidFill>
              </a:rPr>
              <a:t>Для </a:t>
            </a:r>
            <a:r>
              <a:rPr lang="uk-UA" sz="2000" dirty="0">
                <a:solidFill>
                  <a:schemeClr val="bg1"/>
                </a:solidFill>
              </a:rPr>
              <a:t>різних рослин графіки малюють різним кольором, для різних ярусів однієї рослини – одним кольором, але різним характером ліній (суцільна, пунктирна, крапочками).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99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363</TotalTime>
  <Words>755</Words>
  <Application>Microsoft Office PowerPoint</Application>
  <PresentationFormat>Широкоэкранный</PresentationFormat>
  <Paragraphs>84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Courier New</vt:lpstr>
      <vt:lpstr>Times New Roman</vt:lpstr>
      <vt:lpstr>Wingdings 3</vt:lpstr>
      <vt:lpstr>Сектор</vt:lpstr>
      <vt:lpstr>Транспірація: варіабельність процесу в просторі і часі</vt:lpstr>
      <vt:lpstr>Презентация PowerPoint</vt:lpstr>
      <vt:lpstr>Презентация PowerPoint</vt:lpstr>
      <vt:lpstr>Мета експерименту: визначення інтенсивності транспірації протягом дня Об’єкти експерименту: дикорослі і культурні рослини Ботанічного саду ХДУ. Процес вивчається у листках різних ярусів чагарників (чубушник, бузок, бузина, барбарис тощо), у рослин різних екогруп, у рослин різних видів</vt:lpstr>
      <vt:lpstr>хІд експерименту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для самостійного опрацювання результатів експерименту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Загороднюк</dc:creator>
  <cp:lastModifiedBy>Загороднюк</cp:lastModifiedBy>
  <cp:revision>47</cp:revision>
  <dcterms:created xsi:type="dcterms:W3CDTF">2020-06-12T19:18:34Z</dcterms:created>
  <dcterms:modified xsi:type="dcterms:W3CDTF">2020-06-14T11:47:57Z</dcterms:modified>
</cp:coreProperties>
</file>