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</p:sldMasterIdLst>
  <p:sldIdLst>
    <p:sldId id="257" r:id="rId5"/>
    <p:sldId id="258" r:id="rId6"/>
    <p:sldId id="259" r:id="rId7"/>
    <p:sldId id="260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A21B4A69-B30C-4E6B-AA15-5192A6D4079A}" type="datetimeFigureOut">
              <a:rPr lang="ru-RU" smtClean="0">
                <a:solidFill>
                  <a:srgbClr val="CCD1B9"/>
                </a:solidFill>
              </a:rPr>
              <a:pPr/>
              <a:t>09.07.2020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F06B7D2-2BB7-43E2-88C0-F740E195774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>
              <a:solidFill>
                <a:srgbClr val="CCD1B9"/>
              </a:solidFill>
            </a:endParaRP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13997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A69-B30C-4E6B-AA15-5192A6D4079A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6B7D2-2BB7-43E2-88C0-F740E1957741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4129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A69-B30C-4E6B-AA15-5192A6D4079A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F06B7D2-2BB7-43E2-88C0-F740E1957741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53684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A21B4A69-B30C-4E6B-AA15-5192A6D4079A}" type="datetimeFigureOut">
              <a:rPr lang="ru-RU" smtClean="0">
                <a:solidFill>
                  <a:srgbClr val="CCD1B9"/>
                </a:solidFill>
              </a:rPr>
              <a:pPr/>
              <a:t>09.07.2020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F06B7D2-2BB7-43E2-88C0-F740E195774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>
              <a:solidFill>
                <a:srgbClr val="CCD1B9"/>
              </a:solidFill>
            </a:endParaRP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21448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A69-B30C-4E6B-AA15-5192A6D4079A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6B7D2-2BB7-43E2-88C0-F740E1957741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28230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21B4A69-B30C-4E6B-AA15-5192A6D4079A}" type="datetimeFigureOut">
              <a:rPr lang="ru-RU" smtClean="0"/>
              <a:pPr/>
              <a:t>09.07.2020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F06B7D2-2BB7-43E2-88C0-F740E1957741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60025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A69-B30C-4E6B-AA15-5192A6D4079A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6B7D2-2BB7-43E2-88C0-F740E1957741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51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A69-B30C-4E6B-AA15-5192A6D4079A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6B7D2-2BB7-43E2-88C0-F740E1957741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4301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A69-B30C-4E6B-AA15-5192A6D4079A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6B7D2-2BB7-43E2-88C0-F740E1957741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7627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A69-B30C-4E6B-AA15-5192A6D4079A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6B7D2-2BB7-43E2-88C0-F740E1957741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530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A69-B30C-4E6B-AA15-5192A6D4079A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F06B7D2-2BB7-43E2-88C0-F740E195774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14426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A69-B30C-4E6B-AA15-5192A6D4079A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6B7D2-2BB7-43E2-88C0-F740E1957741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3290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A69-B30C-4E6B-AA15-5192A6D4079A}" type="datetimeFigureOut">
              <a:rPr lang="ru-RU" smtClean="0">
                <a:solidFill>
                  <a:srgbClr val="CCD1B9"/>
                </a:solidFill>
              </a:rPr>
              <a:pPr/>
              <a:t>09.07.2020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CCD1B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6B7D2-2BB7-43E2-88C0-F740E1957741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06090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A69-B30C-4E6B-AA15-5192A6D4079A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6B7D2-2BB7-43E2-88C0-F740E1957741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92999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A69-B30C-4E6B-AA15-5192A6D4079A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F06B7D2-2BB7-43E2-88C0-F740E1957741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949419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A21B4A69-B30C-4E6B-AA15-5192A6D4079A}" type="datetimeFigureOut">
              <a:rPr lang="ru-RU" smtClean="0">
                <a:solidFill>
                  <a:srgbClr val="CCD1B9"/>
                </a:solidFill>
              </a:rPr>
              <a:pPr/>
              <a:t>09.07.2020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F06B7D2-2BB7-43E2-88C0-F740E195774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>
              <a:solidFill>
                <a:srgbClr val="CCD1B9"/>
              </a:solidFill>
            </a:endParaRP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310280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A69-B30C-4E6B-AA15-5192A6D4079A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6B7D2-2BB7-43E2-88C0-F740E1957741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55074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21B4A69-B30C-4E6B-AA15-5192A6D4079A}" type="datetimeFigureOut">
              <a:rPr lang="ru-RU" smtClean="0"/>
              <a:pPr/>
              <a:t>09.07.2020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F06B7D2-2BB7-43E2-88C0-F740E1957741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5549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A69-B30C-4E6B-AA15-5192A6D4079A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6B7D2-2BB7-43E2-88C0-F740E1957741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320908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A69-B30C-4E6B-AA15-5192A6D4079A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6B7D2-2BB7-43E2-88C0-F740E1957741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62265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A69-B30C-4E6B-AA15-5192A6D4079A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6B7D2-2BB7-43E2-88C0-F740E1957741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47693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A69-B30C-4E6B-AA15-5192A6D4079A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6B7D2-2BB7-43E2-88C0-F740E1957741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2291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21B4A69-B30C-4E6B-AA15-5192A6D4079A}" type="datetimeFigureOut">
              <a:rPr lang="ru-RU" smtClean="0"/>
              <a:pPr/>
              <a:t>09.07.2020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F06B7D2-2BB7-43E2-88C0-F740E1957741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909420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A69-B30C-4E6B-AA15-5192A6D4079A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F06B7D2-2BB7-43E2-88C0-F740E195774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16048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A69-B30C-4E6B-AA15-5192A6D4079A}" type="datetimeFigureOut">
              <a:rPr lang="ru-RU" smtClean="0">
                <a:solidFill>
                  <a:srgbClr val="CCD1B9"/>
                </a:solidFill>
              </a:rPr>
              <a:pPr/>
              <a:t>09.07.2020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CCD1B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6B7D2-2BB7-43E2-88C0-F740E1957741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90066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A69-B30C-4E6B-AA15-5192A6D4079A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6B7D2-2BB7-43E2-88C0-F740E1957741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421946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A69-B30C-4E6B-AA15-5192A6D4079A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F06B7D2-2BB7-43E2-88C0-F740E1957741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637329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A21B4A69-B30C-4E6B-AA15-5192A6D4079A}" type="datetimeFigureOut">
              <a:rPr lang="ru-RU" smtClean="0">
                <a:solidFill>
                  <a:srgbClr val="CCD1B9"/>
                </a:solidFill>
              </a:rPr>
              <a:pPr/>
              <a:t>09.07.2020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F06B7D2-2BB7-43E2-88C0-F740E195774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>
              <a:solidFill>
                <a:srgbClr val="CCD1B9"/>
              </a:solidFill>
            </a:endParaRP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899439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A69-B30C-4E6B-AA15-5192A6D4079A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6B7D2-2BB7-43E2-88C0-F740E1957741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76165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21B4A69-B30C-4E6B-AA15-5192A6D4079A}" type="datetimeFigureOut">
              <a:rPr lang="ru-RU" smtClean="0"/>
              <a:pPr/>
              <a:t>09.07.2020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F06B7D2-2BB7-43E2-88C0-F740E1957741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537236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A69-B30C-4E6B-AA15-5192A6D4079A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6B7D2-2BB7-43E2-88C0-F740E1957741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07672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A69-B30C-4E6B-AA15-5192A6D4079A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6B7D2-2BB7-43E2-88C0-F740E1957741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90144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A69-B30C-4E6B-AA15-5192A6D4079A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6B7D2-2BB7-43E2-88C0-F740E1957741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519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A69-B30C-4E6B-AA15-5192A6D4079A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6B7D2-2BB7-43E2-88C0-F740E1957741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433969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A69-B30C-4E6B-AA15-5192A6D4079A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6B7D2-2BB7-43E2-88C0-F740E1957741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058823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A69-B30C-4E6B-AA15-5192A6D4079A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F06B7D2-2BB7-43E2-88C0-F740E195774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68606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A69-B30C-4E6B-AA15-5192A6D4079A}" type="datetimeFigureOut">
              <a:rPr lang="ru-RU" smtClean="0">
                <a:solidFill>
                  <a:srgbClr val="CCD1B9"/>
                </a:solidFill>
              </a:rPr>
              <a:pPr/>
              <a:t>09.07.2020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CCD1B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6B7D2-2BB7-43E2-88C0-F740E1957741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20965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A69-B30C-4E6B-AA15-5192A6D4079A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6B7D2-2BB7-43E2-88C0-F740E1957741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255317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A69-B30C-4E6B-AA15-5192A6D4079A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F06B7D2-2BB7-43E2-88C0-F740E1957741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153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A69-B30C-4E6B-AA15-5192A6D4079A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6B7D2-2BB7-43E2-88C0-F740E1957741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542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A69-B30C-4E6B-AA15-5192A6D4079A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6B7D2-2BB7-43E2-88C0-F740E1957741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938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A69-B30C-4E6B-AA15-5192A6D4079A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6B7D2-2BB7-43E2-88C0-F740E1957741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4404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A69-B30C-4E6B-AA15-5192A6D4079A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F06B7D2-2BB7-43E2-88C0-F740E195774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05977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1B4A69-B30C-4E6B-AA15-5192A6D4079A}" type="datetimeFigureOut">
              <a:rPr lang="ru-RU" smtClean="0">
                <a:solidFill>
                  <a:srgbClr val="CCD1B9"/>
                </a:solidFill>
              </a:rPr>
              <a:pPr/>
              <a:t>09.07.2020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CCD1B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06B7D2-2BB7-43E2-88C0-F740E1957741}" type="slidenum">
              <a:rPr lang="ru-RU" smtClean="0">
                <a:solidFill>
                  <a:srgbClr val="CCD1B9"/>
                </a:solidFill>
              </a:rPr>
              <a:pPr/>
              <a:t>‹#›</a:t>
            </a:fld>
            <a:endParaRPr lang="ru-RU">
              <a:solidFill>
                <a:srgbClr val="CCD1B9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10394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A21B4A69-B30C-4E6B-AA15-5192A6D4079A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1F06B7D2-2BB7-43E2-88C0-F740E1957741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3434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A21B4A69-B30C-4E6B-AA15-5192A6D4079A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1F06B7D2-2BB7-43E2-88C0-F740E1957741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596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A21B4A69-B30C-4E6B-AA15-5192A6D4079A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1F06B7D2-2BB7-43E2-88C0-F740E1957741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2581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A21B4A69-B30C-4E6B-AA15-5192A6D4079A}" type="datetimeFigureOut">
              <a:rPr lang="ru-RU" smtClean="0">
                <a:solidFill>
                  <a:srgbClr val="534949"/>
                </a:solidFill>
              </a:rPr>
              <a:pPr/>
              <a:t>09.07.2020</a:t>
            </a:fld>
            <a:endParaRPr lang="ru-RU">
              <a:solidFill>
                <a:srgbClr val="53494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ru-RU">
              <a:solidFill>
                <a:srgbClr val="53494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1F06B7D2-2BB7-43E2-88C0-F740E1957741}" type="slidenum">
              <a:rPr lang="ru-RU" smtClean="0">
                <a:solidFill>
                  <a:srgbClr val="534949"/>
                </a:solidFill>
              </a:rPr>
              <a:pPr/>
              <a:t>‹#›</a:t>
            </a:fld>
            <a:endParaRPr lang="ru-RU">
              <a:solidFill>
                <a:srgbClr val="53494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4673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 smtClean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indent="0" algn="ctr">
              <a:buClr>
                <a:srgbClr val="C66951"/>
              </a:buClr>
              <a:buNone/>
            </a:pPr>
            <a:r>
              <a:rPr lang="uk-UA" sz="2700" b="1" dirty="0" smtClean="0">
                <a:solidFill>
                  <a:srgbClr val="53494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uk-UA" sz="2800" b="1" cap="all" dirty="0" smtClean="0">
                <a:latin typeface="Times New Roman"/>
                <a:ea typeface="Times New Roman"/>
              </a:rPr>
              <a:t>УПРАВЛІНСЬКА ЕКОНОМІКА</a:t>
            </a:r>
            <a:r>
              <a:rPr lang="uk-UA" sz="2700" b="1" dirty="0" smtClean="0">
                <a:solidFill>
                  <a:srgbClr val="53494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</a:t>
            </a: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endParaRPr lang="uk-UA" sz="2700" b="1" dirty="0">
              <a:solidFill>
                <a:srgbClr val="53494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" lvl="0" indent="0" algn="ctr">
              <a:buClr>
                <a:srgbClr val="C66951"/>
              </a:buClr>
              <a:buNone/>
            </a:pP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Галузь знань </a:t>
            </a:r>
            <a:r>
              <a:rPr lang="uk-UA" sz="1700" u="sng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29 Міжнародні відносини</a:t>
            </a: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Спеціальність 292 «Міжнародні економічні відносини»</a:t>
            </a:r>
            <a:b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Ступінь вищої освіти </a:t>
            </a:r>
            <a:r>
              <a:rPr lang="uk-UA" sz="1700" u="sng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бакалавр</a:t>
            </a: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700" dirty="0">
                <a:solidFill>
                  <a:srgbClr val="534949"/>
                </a:solidFill>
                <a:latin typeface="Times New Roman" pitchFamily="18" charset="0"/>
                <a:cs typeface="Times New Roman" pitchFamily="18" charset="0"/>
              </a:rPr>
              <a:t>ХЕРСОН</a:t>
            </a:r>
            <a:r>
              <a:rPr lang="ru-RU" sz="1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7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endParaRPr lang="uk-UA" sz="27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Міністерство освіти і науки України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Херсонський державний університет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Факультет економіки та менеджменту</a:t>
            </a:r>
            <a: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400" spc="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Кафедра економіки та міжнародних економічних відносин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04108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27257" y="188639"/>
            <a:ext cx="6648997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600" b="1" u="sng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Предметом</a:t>
            </a:r>
            <a:r>
              <a:rPr lang="uk-UA" sz="16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навчальної дисципліни є 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компонент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управлінського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,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економічного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і ряду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інших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напрямків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вищої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освіти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. Вона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необхідно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не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тільки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для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майбутніх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професіоналів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,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безпосередньо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зайнятих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управлінням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людьми, але в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більшій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або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меншій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мірі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для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всіх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сучасних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фахівців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,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оскільки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забезпечує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їхню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соціальну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</a:t>
            </a:r>
            <a:r>
              <a:rPr lang="ru-RU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компетентність</a:t>
            </a:r>
            <a:r>
              <a:rPr lang="ru-RU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.</a:t>
            </a:r>
            <a:endParaRPr lang="ru-RU" sz="1600" dirty="0">
              <a:solidFill>
                <a:prstClr val="white"/>
              </a:solidFill>
              <a:latin typeface="Times New Roman"/>
              <a:ea typeface="Times New Roman"/>
            </a:endParaRPr>
          </a:p>
          <a:p>
            <a:pPr algn="just"/>
            <a:r>
              <a:rPr lang="ru-RU" sz="16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600" b="1" u="sng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Метою</a:t>
            </a:r>
            <a:r>
              <a:rPr lang="uk-UA" sz="1600" b="1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викладання навчальної дисципліни </a:t>
            </a:r>
            <a:r>
              <a:rPr lang="ru-RU" sz="16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є </a:t>
            </a:r>
            <a:r>
              <a:rPr lang="uk-UA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опанування науковими положеннями економічної роботи управлінського персоналу підприємства, формування системи теоретичних і прикладних знань про методи і процеси управління формуванням, функціонуванням та розвитком потенціалу підприємства як збалансованої</a:t>
            </a:r>
          </a:p>
          <a:p>
            <a:pPr algn="just"/>
            <a:r>
              <a:rPr lang="uk-UA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соціально-економічної системи.</a:t>
            </a:r>
          </a:p>
          <a:p>
            <a:pPr indent="450215" algn="just"/>
            <a:r>
              <a:rPr lang="ru-RU" sz="16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1600" b="1" u="sng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Основними завданнями</a:t>
            </a:r>
            <a:r>
              <a:rPr lang="uk-UA" sz="1600" dirty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dirty="0" smtClean="0">
                <a:solidFill>
                  <a:prstClr val="white"/>
                </a:solidFill>
                <a:latin typeface="Times New Roman" pitchFamily="18" charset="0"/>
                <a:cs typeface="Times New Roman" pitchFamily="18" charset="0"/>
              </a:rPr>
              <a:t>вивчення дисципліни є: </a:t>
            </a:r>
            <a:r>
              <a:rPr lang="uk-UA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формування знань про закономірності розвитку підприємств та організацій й особливості економічної роботи в умовах глобалізації економіки і конкуренції; набуття навиків з організації трудових процесів, управління витратами, потенціалом підприємницьких структур, корпоративними фінансами і їх використання; оволодіння прийомами й методами управління </a:t>
            </a:r>
            <a:r>
              <a:rPr lang="uk-UA" sz="1600" dirty="0" err="1" smtClean="0">
                <a:solidFill>
                  <a:prstClr val="white"/>
                </a:solidFill>
                <a:latin typeface="Times New Roman"/>
                <a:ea typeface="Times New Roman"/>
              </a:rPr>
              <a:t>бізнеспроектами</a:t>
            </a:r>
            <a:r>
              <a:rPr lang="uk-UA" sz="1600" dirty="0" smtClean="0">
                <a:solidFill>
                  <a:prstClr val="white"/>
                </a:solidFill>
                <a:latin typeface="Times New Roman"/>
                <a:ea typeface="Times New Roman"/>
              </a:rPr>
              <a:t> і програмами; вивчення мотиваційної поведінки працівників, управління персоналом та уміння застосовувати адекватні для конкретних виробничих умов системи мотивації праці; оволодіння способами аналізу соціальних процесів та вміння користуватись прийомами регулювання соціально-трудових відносин; ознайомлення з міжнародним досвідом роботи організацій у сфері управління підприємством, регулювання економіки і політики в умовах конкуренції.</a:t>
            </a:r>
            <a:endParaRPr lang="ru-RU" sz="1600" b="1" dirty="0">
              <a:solidFill>
                <a:prstClr val="white"/>
              </a:solidFill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61269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79512" y="1772816"/>
            <a:ext cx="8712968" cy="4767448"/>
          </a:xfrm>
        </p:spPr>
        <p:txBody>
          <a:bodyPr>
            <a:noAutofit/>
          </a:bodyPr>
          <a:lstStyle/>
          <a:p>
            <a:pPr algn="just">
              <a:spcAft>
                <a:spcPts val="0"/>
              </a:spcAft>
            </a:pPr>
            <a:r>
              <a:rPr lang="uk-UA" sz="1500" dirty="0" smtClean="0">
                <a:latin typeface="Times New Roman"/>
                <a:ea typeface="Times New Roman"/>
              </a:rPr>
              <a:t>Тема 1. Операційне управління в економічній безпеці підприємницької діяльності.</a:t>
            </a:r>
          </a:p>
          <a:p>
            <a:pPr algn="just">
              <a:spcAft>
                <a:spcPts val="0"/>
              </a:spcAft>
            </a:pPr>
            <a:r>
              <a:rPr lang="uk-UA" sz="1500" dirty="0" smtClean="0">
                <a:latin typeface="Times New Roman"/>
                <a:ea typeface="Times New Roman"/>
              </a:rPr>
              <a:t>Тема </a:t>
            </a:r>
            <a:r>
              <a:rPr lang="uk-UA" sz="1500" dirty="0">
                <a:latin typeface="Times New Roman"/>
                <a:ea typeface="Times New Roman"/>
              </a:rPr>
              <a:t>2. </a:t>
            </a:r>
            <a:r>
              <a:rPr lang="uk-UA" sz="1500" dirty="0" smtClean="0">
                <a:latin typeface="Times New Roman"/>
                <a:ea typeface="Times New Roman"/>
              </a:rPr>
              <a:t>Теоретичні аспекти управління витратами.</a:t>
            </a:r>
            <a:endParaRPr lang="uk-UA" sz="15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uk-UA" sz="1500" dirty="0">
                <a:latin typeface="Times New Roman"/>
                <a:ea typeface="Times New Roman"/>
              </a:rPr>
              <a:t>Тема 3. </a:t>
            </a:r>
            <a:r>
              <a:rPr lang="uk-UA" sz="1500" dirty="0" smtClean="0">
                <a:latin typeface="Times New Roman"/>
                <a:ea typeface="Times New Roman"/>
              </a:rPr>
              <a:t>Основні форми організаційної структури підприємств і організацій.</a:t>
            </a:r>
          </a:p>
          <a:p>
            <a:pPr algn="just">
              <a:spcAft>
                <a:spcPts val="0"/>
              </a:spcAft>
            </a:pPr>
            <a:r>
              <a:rPr lang="uk-UA" sz="1500" dirty="0" smtClean="0">
                <a:latin typeface="Times New Roman"/>
                <a:ea typeface="Times New Roman"/>
              </a:rPr>
              <a:t>Тема </a:t>
            </a:r>
            <a:r>
              <a:rPr lang="uk-UA" sz="1500" dirty="0">
                <a:latin typeface="Times New Roman"/>
                <a:ea typeface="Times New Roman"/>
              </a:rPr>
              <a:t>4. </a:t>
            </a:r>
            <a:r>
              <a:rPr lang="uk-UA" sz="1500" dirty="0" smtClean="0">
                <a:latin typeface="Times New Roman"/>
                <a:ea typeface="Times New Roman"/>
              </a:rPr>
              <a:t>Загальні підходи </a:t>
            </a:r>
            <a:r>
              <a:rPr lang="uk-UA" sz="1500" dirty="0">
                <a:latin typeface="Times New Roman"/>
                <a:ea typeface="Times New Roman"/>
              </a:rPr>
              <a:t>до </a:t>
            </a:r>
            <a:r>
              <a:rPr lang="uk-UA" sz="1500" dirty="0" smtClean="0">
                <a:latin typeface="Times New Roman"/>
                <a:ea typeface="Times New Roman"/>
              </a:rPr>
              <a:t>планування ресурсів</a:t>
            </a:r>
            <a:r>
              <a:rPr lang="uk-UA" sz="1500" dirty="0">
                <a:latin typeface="Times New Roman"/>
                <a:ea typeface="Times New Roman"/>
              </a:rPr>
              <a:t>, витрат </a:t>
            </a:r>
            <a:r>
              <a:rPr lang="uk-UA" sz="1500" dirty="0" smtClean="0">
                <a:latin typeface="Times New Roman"/>
                <a:ea typeface="Times New Roman"/>
              </a:rPr>
              <a:t>та бюджетування і контролю діяльності підприємств.</a:t>
            </a:r>
          </a:p>
          <a:p>
            <a:pPr algn="just">
              <a:spcAft>
                <a:spcPts val="0"/>
              </a:spcAft>
            </a:pPr>
            <a:r>
              <a:rPr lang="uk-UA" sz="1500" dirty="0" smtClean="0">
                <a:latin typeface="Times New Roman"/>
                <a:ea typeface="Times New Roman"/>
              </a:rPr>
              <a:t>Тема 5</a:t>
            </a:r>
            <a:r>
              <a:rPr lang="uk-UA" sz="1500" dirty="0">
                <a:latin typeface="Times New Roman"/>
                <a:ea typeface="Times New Roman"/>
              </a:rPr>
              <a:t>. Організаційний менеджмент </a:t>
            </a:r>
            <a:r>
              <a:rPr lang="uk-UA" sz="1500" dirty="0" smtClean="0">
                <a:latin typeface="Times New Roman"/>
                <a:ea typeface="Times New Roman"/>
              </a:rPr>
              <a:t>та управління економічною власністю.</a:t>
            </a:r>
          </a:p>
          <a:p>
            <a:pPr algn="just">
              <a:spcAft>
                <a:spcPts val="0"/>
              </a:spcAft>
            </a:pPr>
            <a:r>
              <a:rPr lang="uk-UA" sz="1500" dirty="0" smtClean="0">
                <a:latin typeface="Times New Roman"/>
                <a:ea typeface="Times New Roman"/>
              </a:rPr>
              <a:t>Тема </a:t>
            </a:r>
            <a:r>
              <a:rPr lang="uk-UA" sz="1500" dirty="0">
                <a:latin typeface="Times New Roman"/>
                <a:ea typeface="Times New Roman"/>
              </a:rPr>
              <a:t>6. </a:t>
            </a:r>
            <a:r>
              <a:rPr lang="uk-UA" sz="1500" dirty="0" smtClean="0">
                <a:latin typeface="Times New Roman"/>
                <a:ea typeface="Times New Roman"/>
              </a:rPr>
              <a:t>Системний підхід </a:t>
            </a:r>
            <a:r>
              <a:rPr lang="uk-UA" sz="1500" dirty="0">
                <a:latin typeface="Times New Roman"/>
                <a:ea typeface="Times New Roman"/>
              </a:rPr>
              <a:t>до </a:t>
            </a:r>
            <a:r>
              <a:rPr lang="uk-UA" sz="1500" dirty="0" smtClean="0">
                <a:latin typeface="Times New Roman"/>
                <a:ea typeface="Times New Roman"/>
              </a:rPr>
              <a:t>управління персоналом.</a:t>
            </a:r>
            <a:endParaRPr lang="uk-UA" sz="15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uk-UA" sz="1500" dirty="0" smtClean="0">
                <a:latin typeface="Times New Roman"/>
                <a:ea typeface="Times New Roman"/>
              </a:rPr>
              <a:t>Тема </a:t>
            </a:r>
            <a:r>
              <a:rPr lang="uk-UA" sz="1500" dirty="0">
                <a:latin typeface="Times New Roman"/>
                <a:ea typeface="Times New Roman"/>
              </a:rPr>
              <a:t>7. </a:t>
            </a:r>
            <a:r>
              <a:rPr lang="uk-UA" sz="1500" dirty="0" smtClean="0">
                <a:latin typeface="Times New Roman"/>
                <a:ea typeface="Times New Roman"/>
              </a:rPr>
              <a:t>Трудове право </a:t>
            </a:r>
            <a:r>
              <a:rPr lang="uk-UA" sz="1500" dirty="0">
                <a:latin typeface="Times New Roman"/>
                <a:ea typeface="Times New Roman"/>
              </a:rPr>
              <a:t>та </a:t>
            </a:r>
            <a:r>
              <a:rPr lang="uk-UA" sz="1500" dirty="0" smtClean="0">
                <a:latin typeface="Times New Roman"/>
                <a:ea typeface="Times New Roman"/>
              </a:rPr>
              <a:t>корпоративна соціальна відповідальність</a:t>
            </a:r>
            <a:endParaRPr lang="uk-UA" sz="15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uk-UA" sz="1500" dirty="0" smtClean="0">
                <a:latin typeface="Times New Roman"/>
                <a:ea typeface="Times New Roman"/>
              </a:rPr>
              <a:t>Тема 8. Система планування </a:t>
            </a:r>
            <a:r>
              <a:rPr lang="uk-UA" sz="1500" dirty="0">
                <a:latin typeface="Times New Roman"/>
                <a:ea typeface="Times New Roman"/>
              </a:rPr>
              <a:t>підприємницької діяльності</a:t>
            </a:r>
          </a:p>
          <a:p>
            <a:pPr marL="45720" indent="0" algn="just">
              <a:spcAft>
                <a:spcPts val="0"/>
              </a:spcAft>
              <a:buNone/>
            </a:pPr>
            <a:r>
              <a:rPr lang="uk-UA" sz="1500" dirty="0">
                <a:latin typeface="Times New Roman"/>
                <a:ea typeface="Times New Roman"/>
              </a:rPr>
              <a:t>та управління </a:t>
            </a:r>
            <a:r>
              <a:rPr lang="uk-UA" sz="1500" dirty="0" err="1" smtClean="0">
                <a:latin typeface="Times New Roman"/>
                <a:ea typeface="Times New Roman"/>
              </a:rPr>
              <a:t>бізнеспроектами</a:t>
            </a:r>
            <a:r>
              <a:rPr lang="uk-UA" sz="1500" dirty="0" smtClean="0">
                <a:latin typeface="Times New Roman"/>
                <a:ea typeface="Times New Roman"/>
              </a:rPr>
              <a:t>.</a:t>
            </a:r>
            <a:endParaRPr lang="uk-UA" sz="15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uk-UA" sz="1500" dirty="0">
                <a:latin typeface="Times New Roman"/>
                <a:ea typeface="Times New Roman"/>
              </a:rPr>
              <a:t>Тема </a:t>
            </a:r>
            <a:r>
              <a:rPr lang="uk-UA" sz="1500" dirty="0" smtClean="0">
                <a:latin typeface="Times New Roman"/>
                <a:ea typeface="Times New Roman"/>
              </a:rPr>
              <a:t>9. Організація технологічних процесів та матеріально-технічне забезпечення.</a:t>
            </a:r>
            <a:endParaRPr lang="uk-UA" sz="15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uk-UA" sz="1500" dirty="0">
                <a:latin typeface="Times New Roman"/>
                <a:ea typeface="Times New Roman"/>
              </a:rPr>
              <a:t>Тема </a:t>
            </a:r>
            <a:r>
              <a:rPr lang="uk-UA" sz="1500" dirty="0" smtClean="0">
                <a:latin typeface="Times New Roman"/>
                <a:ea typeface="Times New Roman"/>
              </a:rPr>
              <a:t>10. Система управління витратами.</a:t>
            </a:r>
          </a:p>
          <a:p>
            <a:pPr algn="just">
              <a:spcAft>
                <a:spcPts val="0"/>
              </a:spcAft>
            </a:pPr>
            <a:r>
              <a:rPr lang="uk-UA" sz="1500" dirty="0" smtClean="0">
                <a:latin typeface="Times New Roman"/>
                <a:ea typeface="Times New Roman"/>
              </a:rPr>
              <a:t>Тема 11. Управління фінансово-кредитним забезпеченням.</a:t>
            </a:r>
            <a:endParaRPr lang="uk-UA" sz="15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uk-UA" sz="1500" dirty="0" smtClean="0">
                <a:latin typeface="Times New Roman"/>
                <a:ea typeface="Times New Roman"/>
              </a:rPr>
              <a:t>Тема 12. Управління потенціалом підприємства.</a:t>
            </a:r>
            <a:endParaRPr lang="uk-UA" sz="1500" dirty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uk-UA" sz="1500" dirty="0" smtClean="0">
                <a:latin typeface="Times New Roman"/>
                <a:ea typeface="Times New Roman"/>
              </a:rPr>
              <a:t>Тема 13. Управління маркетинговою діяльністю.</a:t>
            </a:r>
          </a:p>
          <a:p>
            <a:pPr algn="just">
              <a:spcAft>
                <a:spcPts val="0"/>
              </a:spcAft>
            </a:pPr>
            <a:r>
              <a:rPr lang="uk-UA" sz="1500" dirty="0" smtClean="0">
                <a:latin typeface="Times New Roman"/>
                <a:ea typeface="Times New Roman"/>
              </a:rPr>
              <a:t>Тема 14. Управління та </a:t>
            </a:r>
            <a:r>
              <a:rPr lang="uk-UA" sz="1500" dirty="0">
                <a:latin typeface="Times New Roman"/>
                <a:ea typeface="Times New Roman"/>
              </a:rPr>
              <a:t>контроль </a:t>
            </a:r>
            <a:r>
              <a:rPr lang="uk-UA" sz="1500" dirty="0" smtClean="0">
                <a:latin typeface="Times New Roman"/>
                <a:ea typeface="Times New Roman"/>
              </a:rPr>
              <a:t>за інноваційною діяльністю.</a:t>
            </a:r>
          </a:p>
          <a:p>
            <a:pPr algn="just">
              <a:spcAft>
                <a:spcPts val="0"/>
              </a:spcAft>
            </a:pPr>
            <a:r>
              <a:rPr lang="uk-UA" sz="1500" dirty="0" smtClean="0">
                <a:latin typeface="Times New Roman"/>
                <a:ea typeface="Times New Roman"/>
              </a:rPr>
              <a:t>Тема 15. Мотивація управлінського персоналу</a:t>
            </a:r>
            <a:r>
              <a:rPr lang="uk-UA" sz="1600" dirty="0" smtClean="0">
                <a:latin typeface="Times New Roman"/>
                <a:ea typeface="Times New Roman"/>
              </a:rPr>
              <a:t>.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Перелік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тем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4684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107504" y="1628800"/>
            <a:ext cx="8928992" cy="5328592"/>
          </a:xfrm>
        </p:spPr>
        <p:txBody>
          <a:bodyPr>
            <a:noAutofit/>
          </a:bodyPr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Березін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О. В.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потенціалом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/ О.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В.Березін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С. Т. Дуда, Н. Г.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Міценко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Львів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Магнолія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2011. – 308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с.18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Економіка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праці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соціально-трудові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відносини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підручник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/ [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О.В.Шкільов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О.Д. Балан, В.А. Ткачук, Є.О.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Ланченко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І.П. Гаврилюк,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В.А.Ярославський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С.С. Барабан]; за ред. О.В.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Шкільова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– К.: ЦП “Компринт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”,2015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– 750 с.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3. Кит П., Янг Ф. Управленческая экономика.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Инструментарий руководителя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5-е изд. / Пер. С англ. – СПб.: Питер, 2008. – 624 с: ид. – (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Серия «Классика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МВА»).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Кузьмін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О. Є.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витратами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підприємствах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/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О. Є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Кузьмін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О. Г. Мельник, У. І.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Когут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; Нац. ун-т "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Львів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політехніка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". –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Львів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: Вид-во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Львів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політехніки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2014. – 243 с.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Майєр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Д.М.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Основні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проблеми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економіки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/ Д.М. Майер,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Джемс Е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Раух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/ за ред. А.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Філіпенко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: пер. з англ.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Даніела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Олесневич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– К. :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Вид-во "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Либідь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", 2003. – 684 с.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6. Прус, Л. Р.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потенціалом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/ Прус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Л. Р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; ПВНЗ «Ун-т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економіки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і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підприємництва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». –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Хмельницький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: Метод.-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вид.центр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ПВНЗ «УЕП», 2010. – 364 с.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7.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проектами в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підприємницьких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структурах :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/ В.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Р.Кучеренко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[та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.] ; Одес. нац.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екон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ун-т. - 2-ге вид.,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випр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і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перероб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- О.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Астропринт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2013. - 268 с.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8.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потенціалом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/ І. З. 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Должанський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, Т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О.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Загорна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О. О.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Удалих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ін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– К. : ЦУЛ, 2006. – 362 с.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9. Хомяков, В. І.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Управління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потенціалом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навч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посіб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/ В.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І. Хомяков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, І. В.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Бакум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– К., 2007. – 400 с.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РЕКОМЕНДОВАНА ЛІТЕРАТУРА</a:t>
            </a:r>
          </a:p>
        </p:txBody>
      </p:sp>
    </p:spTree>
    <p:extLst>
      <p:ext uri="{BB962C8B-B14F-4D97-AF65-F5344CB8AC3E}">
        <p14:creationId xmlns:p14="http://schemas.microsoft.com/office/powerpoint/2010/main" val="23415471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Сетка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Сетка">
  <a:themeElements>
    <a:clrScheme name="Сетка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Сетка">
  <a:themeElements>
    <a:clrScheme name="Сетка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Сетка">
  <a:themeElements>
    <a:clrScheme name="Сетка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Сетка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626</Words>
  <Application>Microsoft Office PowerPoint</Application>
  <PresentationFormat>Экран (4:3)</PresentationFormat>
  <Paragraphs>38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4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Сетка</vt:lpstr>
      <vt:lpstr>1_Сетка</vt:lpstr>
      <vt:lpstr>2_Сетка</vt:lpstr>
      <vt:lpstr>3_Сетка</vt:lpstr>
      <vt:lpstr>Міністерство освіти і науки України Херсонський державний університет Факультет економіки та менеджменту Кафедра економіки та міжнародних економічних відносин</vt:lpstr>
      <vt:lpstr>Презентация PowerPoint</vt:lpstr>
      <vt:lpstr>Перелік тем</vt:lpstr>
      <vt:lpstr>РЕКОМЕНДОВАНА ЛІТЕРАТУРА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Міністерство освіти і науки України Херсонський державний університет Факультет економіки та менеджменту Кафедра економіки та міжнародних економічних відносин</dc:title>
  <dc:creator>Owner</dc:creator>
  <cp:lastModifiedBy>Owner</cp:lastModifiedBy>
  <cp:revision>4</cp:revision>
  <dcterms:created xsi:type="dcterms:W3CDTF">2020-06-15T20:52:52Z</dcterms:created>
  <dcterms:modified xsi:type="dcterms:W3CDTF">2020-07-09T15:41:34Z</dcterms:modified>
</cp:coreProperties>
</file>