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6" r:id="rId2"/>
    <p:sldId id="267" r:id="rId3"/>
    <p:sldId id="268" r:id="rId4"/>
    <p:sldId id="269" r:id="rId5"/>
    <p:sldId id="270" r:id="rId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298B386-5726-46D9-9170-98A7046F4187}" type="datetime1">
              <a:rPr lang="ru-RU" smtClean="0"/>
              <a:t>05.06.2020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CB7E2DA-013A-4A50-B0EF-122D626E8E9F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669046-D62F-49D8-96B7-3C014DC234D7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590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140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224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2663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3807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Группа 103" descr="Несколько цветов в нижней части слайда"/>
          <p:cNvGrpSpPr/>
          <p:nvPr/>
        </p:nvGrpSpPr>
        <p:grpSpPr bwMode="gray">
          <a:xfrm>
            <a:off x="286013" y="4191000"/>
            <a:ext cx="11616798" cy="2513417"/>
            <a:chOff x="286013" y="4191000"/>
            <a:chExt cx="11616798" cy="2513417"/>
          </a:xfrm>
        </p:grpSpPr>
        <p:sp>
          <p:nvSpPr>
            <p:cNvPr id="8" name="Полилиния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Линия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11" name="Группа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3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4" name="Полилиния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15" name="Полилиния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20" name="Группа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2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23" name="Полилиния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Линия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Овал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9" name="Овал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40" name="Овал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41" name="Группа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Полилиния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3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4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5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6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47" name="Полилиния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Овал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53" name="Полилиния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Линия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6" name="Группа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Полилиния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58" name="Полилиния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59" name="Полилиния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60" name="Полилиния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1" name="Полилиния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2" name="Полилиния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grpSp>
          <p:nvGrpSpPr>
            <p:cNvPr id="65" name="Группа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Полилиния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68" name="Полилиния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0" name="Полилиния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1" name="Полилиния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2" name="Полилиния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3" name="Полилиния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4" name="Полилиния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5" name="Полилиния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6" name="Линия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Полилиния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Полилиния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Полилиния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Полилиния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1" name="Полилиния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2" name="Полилиния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Овал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4" name="Овал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85" name="Овал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86" name="Группа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Полилиния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8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9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0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1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  <p:sp>
          <p:nvSpPr>
            <p:cNvPr id="92" name="Полилиния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3" name="Полилиния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4" name="Полилиния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5" name="Полилиния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6" name="Полилиния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7" name="Овал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98" name="Группа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Полилиния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0" name="Полилиния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1" name="Полилиния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02" name="Полилиния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  <p:sp>
            <p:nvSpPr>
              <p:cNvPr id="103" name="Полилиния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05840"/>
            <a:ext cx="9144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80000"/>
              </a:lnSpc>
              <a:defRPr sz="72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719568"/>
            <a:ext cx="9144000" cy="1082939"/>
          </a:xfrm>
        </p:spPr>
        <p:txBody>
          <a:bodyPr rtlCol="0"/>
          <a:lstStyle>
            <a:lvl1pPr marL="0" indent="0" algn="ctr">
              <a:spcBef>
                <a:spcPts val="1000"/>
              </a:spcBef>
              <a:buNone/>
              <a:defRPr sz="24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23AB1B-22DB-4134-8BA6-12E209DDCEB3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22080" y="567651"/>
            <a:ext cx="164592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567652"/>
            <a:ext cx="7315200" cy="545214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A73BAC-217F-459C-9A3E-34F70E621FBC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BCE19F-B81C-4922-B1EB-0F8271D9DC41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Группа 83" descr="Несколько цветов в левой части слайда"/>
          <p:cNvGrpSpPr/>
          <p:nvPr/>
        </p:nvGrpSpPr>
        <p:grpSpPr bwMode="gray">
          <a:xfrm>
            <a:off x="-111192" y="56187"/>
            <a:ext cx="1187090" cy="6801813"/>
            <a:chOff x="-111192" y="56187"/>
            <a:chExt cx="1187090" cy="6801813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Овал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9" name="Группа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Полилиния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" name="Полилиния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12" name="Полилиния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Овал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20" name="Полилиния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21" name="Полилиния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3" name="Группа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Полилиния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5" name="Линия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6" name="Полилиния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7" name="Полилиния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8" name="Полилиния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29" name="Овал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sp>
          <p:nvSpPr>
            <p:cNvPr id="30" name="Полилиния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2" name="Полилиния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33" name="Группа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Полилиния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5" name="Полилиния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6" name="Полилиния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7" name="Полилиния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8" name="Полилиния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grpSp>
        <p:nvGrpSpPr>
          <p:cNvPr id="83" name="Группа 82" descr="Несколько цветов в правой части слайда"/>
          <p:cNvGrpSpPr/>
          <p:nvPr/>
        </p:nvGrpSpPr>
        <p:grpSpPr bwMode="gray">
          <a:xfrm>
            <a:off x="10666412" y="2618021"/>
            <a:ext cx="1376735" cy="4239979"/>
            <a:chOff x="10666412" y="2618021"/>
            <a:chExt cx="1376735" cy="4239979"/>
          </a:xfrm>
        </p:grpSpPr>
        <p:sp>
          <p:nvSpPr>
            <p:cNvPr id="82" name="Полилиния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3" name="Полилиния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Линия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ru-RU" noProof="0" dirty="0"/>
            </a:p>
          </p:txBody>
        </p:sp>
        <p:sp>
          <p:nvSpPr>
            <p:cNvPr id="46" name="Полилиния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2" name="Линия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3" name="Полилиния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59" name="Группа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Полилиния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6" name="Полилиния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7" name="Полилиния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60" name="Группа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Полилиния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2" name="Полилиния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3" name="Полилиния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4" name="Овал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1709738"/>
            <a:ext cx="9144000" cy="2862262"/>
          </a:xfrm>
        </p:spPr>
        <p:txBody>
          <a:bodyPr rtlCol="0" anchor="b">
            <a:normAutofit/>
          </a:bodyPr>
          <a:lstStyle>
            <a:lvl1pPr>
              <a:defRPr sz="5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4589463"/>
            <a:ext cx="9144000" cy="1280160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78880" y="1904999"/>
            <a:ext cx="4389120" cy="4114801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89171-9E1F-4E61-9224-1A954EF78D3B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400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78880" y="1905000"/>
            <a:ext cx="438912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78880" y="2588106"/>
            <a:ext cx="4389120" cy="343169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B30F42-D985-425D-89F1-79A72145FF71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C8E014-CA92-4A4A-A03E-8FEE94CC0112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116136-05AD-4C6A-A82B-D5B5BFF90120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6440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6400800" cy="5181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7724" y="4258426"/>
            <a:ext cx="3203448" cy="1761373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C7A7A03-FA5B-433B-B25A-E679BFE156B3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Полилиния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99248" y="1993392"/>
            <a:ext cx="3200400" cy="2194560"/>
          </a:xfrm>
        </p:spPr>
        <p:txBody>
          <a:bodyPr rtlCol="0" anchor="b">
            <a:normAutofit/>
          </a:bodyPr>
          <a:lstStyle>
            <a:lvl1pPr>
              <a:defRPr sz="34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838198" y="838200"/>
            <a:ext cx="64008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99248" y="4255008"/>
            <a:ext cx="3200400" cy="1764792"/>
          </a:xfrm>
        </p:spPr>
        <p:txBody>
          <a:bodyPr rtlCol="0"/>
          <a:lstStyle>
            <a:lvl1pPr marL="0" indent="0">
              <a:spcBef>
                <a:spcPts val="10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95E51-3C32-476D-AA5F-A9104A651FE6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62" descr="Один цветок в правой части слайда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38" name="Полилиния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Линия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3" name="Полилиния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2" name="Группа 61" descr="Несколько цветов в левой части слайда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9" name="Полилиния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Линия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Линия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Линия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28" name="Группа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Полилиния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0" name="Полилиния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sp>
          <p:nvSpPr>
            <p:cNvPr id="31" name="Овал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4" name="Полилиния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5" name="Полилиния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4" name="Овал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49" name="Группа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Полилиния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1" name="Линия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2" name="Полилиния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3" name="Полилиния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4" name="Полилиния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5" name="Овал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ru-RU" noProof="0" dirty="0"/>
              </a:p>
            </p:txBody>
          </p:sp>
        </p:grpSp>
        <p:grpSp>
          <p:nvGrpSpPr>
            <p:cNvPr id="56" name="Группа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Полилиния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8" name="Полилиния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9" name="Полилиния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0" name="Полилиния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61" name="Полилиния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ru-RU" noProof="0" dirty="0"/>
              </a:p>
            </p:txBody>
          </p: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56565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900823"/>
            <a:ext cx="9144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800100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9259887" y="6400800"/>
            <a:ext cx="2094705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6C87762-5E23-4D5F-9EE4-677E1671EE9A}" type="datetime1">
              <a:rPr lang="ru-RU" noProof="0" smtClean="0"/>
              <a:t>05.06.2020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737975" y="6400800"/>
            <a:ext cx="41863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484FD59D-33F1-4A76-843D-E67207CAFE54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9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uk-UA" b="1" dirty="0" smtClean="0">
                <a:solidFill>
                  <a:schemeClr val="bg2"/>
                </a:solidFill>
              </a:rPr>
              <a:t>Теорія і методика профілактичної роботи</a:t>
            </a:r>
            <a:endParaRPr lang="ru-RU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8113" y="218940"/>
            <a:ext cx="2854816" cy="639707"/>
          </a:xfrm>
        </p:spPr>
        <p:txBody>
          <a:bodyPr rtlCol="0">
            <a:normAutofit fontScale="90000"/>
          </a:bodyPr>
          <a:lstStyle/>
          <a:p>
            <a:pPr rtl="0"/>
            <a:r>
              <a:rPr lang="uk-UA" b="1" u="sng" dirty="0" smtClean="0"/>
              <a:t>Мета курсу:</a:t>
            </a:r>
            <a:endParaRPr lang="ru-RU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768958" y="1081825"/>
            <a:ext cx="72894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err="1">
                <a:solidFill>
                  <a:schemeClr val="tx2"/>
                </a:solidFill>
              </a:rPr>
              <a:t>сформувати</a:t>
            </a:r>
            <a:r>
              <a:rPr lang="ru-RU" sz="2000" dirty="0">
                <a:solidFill>
                  <a:schemeClr val="tx2"/>
                </a:solidFill>
              </a:rPr>
              <a:t> у </a:t>
            </a:r>
            <a:r>
              <a:rPr lang="ru-RU" sz="2000" dirty="0" err="1">
                <a:solidFill>
                  <a:schemeClr val="tx2"/>
                </a:solidFill>
              </a:rPr>
              <a:t>студентів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глибоке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розуміння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необхідності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підтримки</a:t>
            </a:r>
            <a:r>
              <a:rPr lang="ru-RU" sz="2000" dirty="0">
                <a:solidFill>
                  <a:schemeClr val="tx2"/>
                </a:solidFill>
              </a:rPr>
              <a:t> здорового способу </a:t>
            </a:r>
            <a:r>
              <a:rPr lang="ru-RU" sz="2000" dirty="0" err="1" smtClean="0">
                <a:solidFill>
                  <a:schemeClr val="tx2"/>
                </a:solidFill>
              </a:rPr>
              <a:t>життя</a:t>
            </a:r>
            <a:r>
              <a:rPr lang="ru-RU" sz="2000" dirty="0" smtClean="0">
                <a:solidFill>
                  <a:schemeClr val="tx2"/>
                </a:solidFill>
              </a:rPr>
              <a:t>, </a:t>
            </a:r>
            <a:r>
              <a:rPr lang="ru-RU" sz="2000" dirty="0" err="1" smtClean="0">
                <a:solidFill>
                  <a:schemeClr val="tx2"/>
                </a:solidFill>
              </a:rPr>
              <a:t>навчити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їх</a:t>
            </a:r>
            <a:r>
              <a:rPr lang="ru-RU" sz="2000" dirty="0">
                <a:solidFill>
                  <a:schemeClr val="tx2"/>
                </a:solidFill>
              </a:rPr>
              <a:t> практично </a:t>
            </a:r>
            <a:r>
              <a:rPr lang="ru-RU" sz="2000" dirty="0" err="1">
                <a:solidFill>
                  <a:schemeClr val="tx2"/>
                </a:solidFill>
              </a:rPr>
              <a:t>застосовувати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набуті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вміння</a:t>
            </a:r>
            <a:r>
              <a:rPr lang="ru-RU" sz="2000" dirty="0">
                <a:solidFill>
                  <a:schemeClr val="tx2"/>
                </a:solidFill>
              </a:rPr>
              <a:t> і </a:t>
            </a:r>
            <a:r>
              <a:rPr lang="ru-RU" sz="2000" dirty="0" err="1">
                <a:solidFill>
                  <a:schemeClr val="tx2"/>
                </a:solidFill>
              </a:rPr>
              <a:t>навички</a:t>
            </a:r>
            <a:r>
              <a:rPr lang="ru-RU" sz="2000" dirty="0">
                <a:solidFill>
                  <a:schemeClr val="tx2"/>
                </a:solidFill>
              </a:rPr>
              <a:t> в </a:t>
            </a:r>
            <a:r>
              <a:rPr lang="ru-RU" sz="2000" dirty="0" err="1">
                <a:solidFill>
                  <a:schemeClr val="tx2"/>
                </a:solidFill>
              </a:rPr>
              <a:t>своїй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професійній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діяльності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з метою </a:t>
            </a:r>
            <a:r>
              <a:rPr lang="ru-RU" sz="2000" dirty="0" err="1">
                <a:solidFill>
                  <a:schemeClr val="tx2"/>
                </a:solidFill>
              </a:rPr>
              <a:t>профілактики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захворювань</a:t>
            </a:r>
            <a:r>
              <a:rPr lang="ru-RU" sz="2000" dirty="0">
                <a:solidFill>
                  <a:schemeClr val="tx2"/>
                </a:solidFill>
              </a:rPr>
              <a:t>, </a:t>
            </a:r>
            <a:r>
              <a:rPr lang="ru-RU" sz="2000" dirty="0" err="1">
                <a:solidFill>
                  <a:schemeClr val="tx2"/>
                </a:solidFill>
              </a:rPr>
              <a:t>рекреації</a:t>
            </a:r>
            <a:r>
              <a:rPr lang="ru-RU" sz="2000" dirty="0">
                <a:solidFill>
                  <a:schemeClr val="tx2"/>
                </a:solidFill>
              </a:rPr>
              <a:t> та </a:t>
            </a:r>
            <a:r>
              <a:rPr lang="ru-RU" sz="2000" dirty="0" err="1">
                <a:solidFill>
                  <a:schemeClr val="tx2"/>
                </a:solidFill>
              </a:rPr>
              <a:t>оптимізації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здоров'я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особистості</a:t>
            </a:r>
            <a:r>
              <a:rPr lang="ru-RU" sz="2000" dirty="0">
                <a:solidFill>
                  <a:schemeClr val="tx2"/>
                </a:solidFill>
              </a:rPr>
              <a:t>, </a:t>
            </a:r>
            <a:r>
              <a:rPr lang="ru-RU" sz="2000" dirty="0" err="1">
                <a:solidFill>
                  <a:schemeClr val="tx2"/>
                </a:solidFill>
              </a:rPr>
              <a:t>орієнтації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її</a:t>
            </a:r>
            <a:r>
              <a:rPr lang="ru-RU" sz="2000" dirty="0">
                <a:solidFill>
                  <a:schemeClr val="tx2"/>
                </a:solidFill>
              </a:rPr>
              <a:t> на здоровий </a:t>
            </a:r>
            <a:r>
              <a:rPr lang="ru-RU" sz="2000" dirty="0" err="1">
                <a:solidFill>
                  <a:schemeClr val="tx2"/>
                </a:solidFill>
              </a:rPr>
              <a:t>спосіб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життя</a:t>
            </a:r>
            <a:r>
              <a:rPr lang="ru-RU" sz="2000" dirty="0">
                <a:solidFill>
                  <a:schemeClr val="tx2"/>
                </a:solidFill>
              </a:rPr>
              <a:t>; </a:t>
            </a:r>
            <a:r>
              <a:rPr lang="ru-RU" sz="2000" dirty="0" err="1">
                <a:solidFill>
                  <a:schemeClr val="tx2"/>
                </a:solidFill>
              </a:rPr>
              <a:t>формування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 smtClean="0">
                <a:solidFill>
                  <a:schemeClr val="tx2"/>
                </a:solidFill>
              </a:rPr>
              <a:t>свідомого</a:t>
            </a:r>
            <a:r>
              <a:rPr lang="ru-RU" sz="2000" dirty="0" smtClean="0">
                <a:solidFill>
                  <a:schemeClr val="tx2"/>
                </a:solidFill>
              </a:rPr>
              <a:t> </a:t>
            </a:r>
            <a:r>
              <a:rPr lang="ru-RU" sz="2000" dirty="0">
                <a:solidFill>
                  <a:schemeClr val="tx2"/>
                </a:solidFill>
              </a:rPr>
              <a:t>та </a:t>
            </a:r>
            <a:r>
              <a:rPr lang="ru-RU" sz="2000" dirty="0" err="1">
                <a:solidFill>
                  <a:schemeClr val="tx2"/>
                </a:solidFill>
              </a:rPr>
              <a:t>відповідального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ставлення</a:t>
            </a:r>
            <a:r>
              <a:rPr lang="ru-RU" sz="2000" dirty="0">
                <a:solidFill>
                  <a:schemeClr val="tx2"/>
                </a:solidFill>
              </a:rPr>
              <a:t> до </a:t>
            </a:r>
            <a:r>
              <a:rPr lang="ru-RU" sz="2000" dirty="0" err="1">
                <a:solidFill>
                  <a:schemeClr val="tx2"/>
                </a:solidFill>
              </a:rPr>
              <a:t>індивідуального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здоров'я</a:t>
            </a:r>
            <a:r>
              <a:rPr lang="ru-RU" sz="2000" dirty="0">
                <a:solidFill>
                  <a:schemeClr val="tx2"/>
                </a:solidFill>
              </a:rPr>
              <a:t> та </a:t>
            </a:r>
            <a:r>
              <a:rPr lang="ru-RU" sz="2000" dirty="0" err="1">
                <a:solidFill>
                  <a:schemeClr val="tx2"/>
                </a:solidFill>
              </a:rPr>
              <a:t>здоров'я</a:t>
            </a:r>
            <a:r>
              <a:rPr lang="ru-RU" sz="2000" dirty="0">
                <a:solidFill>
                  <a:schemeClr val="tx2"/>
                </a:solidFill>
              </a:rPr>
              <a:t> </a:t>
            </a:r>
            <a:r>
              <a:rPr lang="ru-RU" sz="2000" dirty="0" err="1">
                <a:solidFill>
                  <a:schemeClr val="tx2"/>
                </a:solidFill>
              </a:rPr>
              <a:t>нації</a:t>
            </a:r>
            <a:r>
              <a:rPr lang="ru-RU" sz="2000" dirty="0">
                <a:solidFill>
                  <a:schemeClr val="tx2"/>
                </a:solidFill>
              </a:rPr>
              <a:t>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816" y="4098499"/>
            <a:ext cx="4747410" cy="2559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157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3419" y="179287"/>
            <a:ext cx="3782095" cy="786629"/>
          </a:xfrm>
        </p:spPr>
        <p:txBody>
          <a:bodyPr rtlCol="0">
            <a:noAutofit/>
          </a:bodyPr>
          <a:lstStyle/>
          <a:p>
            <a:pPr rtl="0"/>
            <a:r>
              <a:rPr lang="uk-UA" sz="3200" b="1" u="sng" dirty="0" smtClean="0"/>
              <a:t>Завдання курсу:</a:t>
            </a:r>
            <a:endParaRPr lang="ru-RU" sz="3200" b="1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4739425" y="1390918"/>
            <a:ext cx="6362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формування у студентів ґрунтовних знань з профілактики різних уражень та захворювань;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створити у студентів систему знань про здоровий спосіб життя, глибокі переконання в необхідності його дотримання особистістю і розуміння головних проблем, які пов'язані із впровадженням його в життя;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допомогти студентам оволодіти основними методами діагностики рівня здоров'я і принципами підтримки здорового способу життя; </a:t>
            </a:r>
          </a:p>
          <a:p>
            <a:pPr marL="285750" indent="-285750">
              <a:buFontTx/>
              <a:buChar char="-"/>
            </a:pPr>
            <a:r>
              <a:rPr lang="uk-UA" sz="2000" dirty="0" smtClean="0">
                <a:solidFill>
                  <a:schemeClr val="tx2"/>
                </a:solidFill>
              </a:rPr>
              <a:t>розвинути у студентів розуміння основних факторів ризику розвитку захворювань та методів їх профілактики. </a:t>
            </a:r>
          </a:p>
        </p:txBody>
      </p:sp>
      <p:pic>
        <p:nvPicPr>
          <p:cNvPr id="2050" name="Picture 2" descr="https://lh3.googleusercontent.com/proxy/3KuEz11NnGR7K8fcs0xyNm4N2MjZHyz-2UbvjrYB76alzn3dTmXl7A4U3yA1A4O2aY-jFlVgATe26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3389"/>
            <a:ext cx="4649134" cy="3014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4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27031" y="269439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>Компетенції, якими повинні оволодіти студенти за час проходження курсу 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27031" y="1953351"/>
            <a:ext cx="92212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u="sng" dirty="0" smtClean="0">
                <a:solidFill>
                  <a:schemeClr val="tx2"/>
                </a:solidFill>
              </a:rPr>
              <a:t>Знати:</a:t>
            </a:r>
            <a:r>
              <a:rPr lang="uk-UA" dirty="0" smtClean="0">
                <a:solidFill>
                  <a:schemeClr val="tx2"/>
                </a:solidFill>
              </a:rPr>
              <a:t> сучасну концепцію здоров’я, безпеки і розвитку; перелік найважливіших життєвих навичок; методи моніторингу й оцінки профілактичних курсів і програм; основи діагностики фізичного та психічного здоров’я людини, його прогнозування; основи формування здоров’я людини в онтогенезі;</a:t>
            </a:r>
          </a:p>
          <a:p>
            <a:pPr algn="just"/>
            <a:r>
              <a:rPr lang="uk-UA" dirty="0" smtClean="0">
                <a:solidFill>
                  <a:schemeClr val="tx2"/>
                </a:solidFill>
              </a:rPr>
              <a:t>основи збереження здоров’я людини та збільшення його резервів.</a:t>
            </a:r>
          </a:p>
          <a:p>
            <a:pPr algn="just"/>
            <a:endParaRPr lang="uk-UA" dirty="0" smtClean="0">
              <a:solidFill>
                <a:schemeClr val="tx2"/>
              </a:solidFill>
            </a:endParaRPr>
          </a:p>
          <a:p>
            <a:pPr algn="just"/>
            <a:r>
              <a:rPr lang="uk-UA" b="1" u="sng" dirty="0" smtClean="0">
                <a:solidFill>
                  <a:schemeClr val="tx2"/>
                </a:solidFill>
              </a:rPr>
              <a:t>Вміти:</a:t>
            </a:r>
            <a:r>
              <a:rPr lang="uk-UA" u="sng" dirty="0" smtClean="0">
                <a:solidFill>
                  <a:schemeClr val="tx2"/>
                </a:solidFill>
              </a:rPr>
              <a:t> </a:t>
            </a:r>
            <a:r>
              <a:rPr lang="uk-UA" dirty="0" smtClean="0">
                <a:solidFill>
                  <a:schemeClr val="tx2"/>
                </a:solidFill>
              </a:rPr>
              <a:t>складати індивідуальну карту здоров’я; </a:t>
            </a:r>
            <a:r>
              <a:rPr lang="uk-UA" dirty="0" err="1" smtClean="0">
                <a:solidFill>
                  <a:schemeClr val="tx2"/>
                </a:solidFill>
              </a:rPr>
              <a:t>оцінюватии</a:t>
            </a:r>
            <a:r>
              <a:rPr lang="uk-UA" dirty="0" smtClean="0">
                <a:solidFill>
                  <a:schemeClr val="tx2"/>
                </a:solidFill>
              </a:rPr>
              <a:t> психотип та </a:t>
            </a:r>
            <a:r>
              <a:rPr lang="uk-UA" dirty="0" err="1" smtClean="0">
                <a:solidFill>
                  <a:schemeClr val="tx2"/>
                </a:solidFill>
              </a:rPr>
              <a:t>соціотип</a:t>
            </a:r>
            <a:r>
              <a:rPr lang="uk-UA" dirty="0" smtClean="0">
                <a:solidFill>
                  <a:schemeClr val="tx2"/>
                </a:solidFill>
              </a:rPr>
              <a:t> людини, рівень його психічної активності; складати прогноз індивідуального здоров’я на основі комплексного обстеження; здійснювати прогнозування «критичних періодів» у стані здоров’я і можливості кризисних ситуацій, означення біоритмів людини; оцінювати психотип людини та його схильність до </a:t>
            </a:r>
            <a:r>
              <a:rPr lang="uk-UA" dirty="0" err="1" smtClean="0">
                <a:solidFill>
                  <a:schemeClr val="tx2"/>
                </a:solidFill>
              </a:rPr>
              <a:t>хвороб</a:t>
            </a:r>
            <a:r>
              <a:rPr lang="uk-UA" dirty="0" smtClean="0">
                <a:solidFill>
                  <a:schemeClr val="tx2"/>
                </a:solidFill>
              </a:rPr>
              <a:t>; здійснювати оцінку стану здоров’я альтернативними методами; складати індивідуальну програму оздоровлення; визначати рівень фізичного стану людини, яка починає оздоровче фізичне тренування; складати індивідуальні рухові програми; складати індивідуальні програми харчування.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50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83696"/>
            <a:ext cx="5988677" cy="395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ealthy lifesty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351" y="3000777"/>
            <a:ext cx="5786650" cy="385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4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ЦВЕТЫ, 16 X 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550_TF03098890.potx" id="{84F5425E-01A3-4B5D-B6BB-23CED8E328A8}" vid="{0BE47F92-76B9-459C-8C4A-ACE2484F6DF8}"/>
    </a:ext>
  </a:extLst>
</a:theme>
</file>

<file path=ppt/theme/theme2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Сиреневые цветы на синем (широкоэкранный формат)</Template>
  <TotalTime>45</TotalTime>
  <Words>240</Words>
  <Application>Microsoft Office PowerPoint</Application>
  <PresentationFormat>Широкоэкранный</PresentationFormat>
  <Paragraphs>18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Century Schoolbook</vt:lpstr>
      <vt:lpstr>ЦВЕТЫ, 16 X 9</vt:lpstr>
      <vt:lpstr>Теорія і методика профілактичної роботи</vt:lpstr>
      <vt:lpstr>Мета курсу:</vt:lpstr>
      <vt:lpstr>Завдання курсу:</vt:lpstr>
      <vt:lpstr>Компетенції, якими повинні оволодіти студенти за час проходження курсу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4</cp:revision>
  <dcterms:created xsi:type="dcterms:W3CDTF">2020-06-05T08:34:13Z</dcterms:created>
  <dcterms:modified xsi:type="dcterms:W3CDTF">2020-06-05T09:19:51Z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