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1" r:id="rId3"/>
    <p:sldId id="273" r:id="rId4"/>
    <p:sldId id="274" r:id="rId5"/>
    <p:sldId id="272" r:id="rId6"/>
    <p:sldId id="260" r:id="rId7"/>
    <p:sldId id="275" r:id="rId8"/>
    <p:sldId id="276" r:id="rId9"/>
    <p:sldId id="286" r:id="rId10"/>
    <p:sldId id="277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7" r:id="rId19"/>
    <p:sldId id="288" r:id="rId20"/>
    <p:sldId id="267" r:id="rId21"/>
    <p:sldId id="290" r:id="rId22"/>
    <p:sldId id="289" r:id="rId23"/>
    <p:sldId id="278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1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860855E-569A-4B75-A349-DB2F31AE5494}" type="datetimeFigureOut">
              <a:rPr lang="ru-RU"/>
              <a:pPr>
                <a:defRPr/>
              </a:pPr>
              <a:t>30.03.2020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568ABB4-2D48-45D3-83DD-591E51C933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2777E-64CC-4612-ADCF-BC0C14EEF2AB}" type="datetimeFigureOut">
              <a:rPr lang="ru-RU"/>
              <a:pPr>
                <a:defRPr/>
              </a:pPr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0F93A-4A95-4883-B4C1-CA166355C9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9BFC0-50BB-4542-9C68-6AE2188AB6E5}" type="datetimeFigureOut">
              <a:rPr lang="ru-RU"/>
              <a:pPr>
                <a:defRPr/>
              </a:pPr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22928-6BE7-48F8-B7BD-582EB129A6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EB412-6865-4C85-957D-49FFD749B9F8}" type="datetimeFigureOut">
              <a:rPr lang="ru-RU"/>
              <a:pPr>
                <a:defRPr/>
              </a:pPr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F2E17-2C78-4483-B98B-816395A7E6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E8F4B-BE54-45B8-BAA5-2A988C704D03}" type="datetimeFigureOut">
              <a:rPr lang="ru-RU"/>
              <a:pPr>
                <a:defRPr/>
              </a:pPr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16CEC-5219-4248-93CA-65BF8CACD6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CBA2C-0B6B-40E4-9F2A-0EC3214EE501}" type="datetimeFigureOut">
              <a:rPr lang="ru-RU"/>
              <a:pPr>
                <a:defRPr/>
              </a:pPr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91AA2-2995-4878-B192-3176D5A793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F55D0-6CEC-4316-913C-A5A54A41DEB5}" type="datetimeFigureOut">
              <a:rPr lang="ru-RU"/>
              <a:pPr>
                <a:defRPr/>
              </a:pPr>
              <a:t>30.03.2020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04AC7-08F6-4D8E-B037-C6B18D6294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421C9-7817-4B80-A1A7-84EAFC100A01}" type="datetimeFigureOut">
              <a:rPr lang="ru-RU"/>
              <a:pPr>
                <a:defRPr/>
              </a:pPr>
              <a:t>30.03.2020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4B49E-FAB5-450B-847C-59F6A39083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BAADB-26BD-49E4-8C5E-CCF967E715F9}" type="datetimeFigureOut">
              <a:rPr lang="ru-RU"/>
              <a:pPr>
                <a:defRPr/>
              </a:pPr>
              <a:t>30.03.2020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37003-F07C-41C1-8882-944753EC89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6B6BF-D927-4844-903F-C08C9943DD6A}" type="datetimeFigureOut">
              <a:rPr lang="ru-RU"/>
              <a:pPr>
                <a:defRPr/>
              </a:pPr>
              <a:t>30.03.2020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0406C-B20E-4C02-8D8F-74EFF3417E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502EF-4788-48F2-A066-80FC0EA623E3}" type="datetimeFigureOut">
              <a:rPr lang="ru-RU"/>
              <a:pPr>
                <a:defRPr/>
              </a:pPr>
              <a:t>30.03.2020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8A923-7C61-47AF-9429-616E456956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815D4-3FAE-491A-BF38-9770CD65A7D4}" type="datetimeFigureOut">
              <a:rPr lang="ru-RU"/>
              <a:pPr>
                <a:defRPr/>
              </a:pPr>
              <a:t>30.03.2020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C94F7-05A9-4A1F-B400-9D8A5340BE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3D9A2B-B478-4417-8705-FE43615D21C8}" type="datetimeFigureOut">
              <a:rPr lang="ru-RU"/>
              <a:pPr>
                <a:defRPr/>
              </a:pPr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6C1965-5378-496E-BE2C-01A27BEE2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3" descr="220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276475"/>
            <a:ext cx="4329113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331640" y="1556792"/>
            <a:ext cx="6759992" cy="1754326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ТЕЛЕБА</a:t>
            </a:r>
            <a:r>
              <a:rPr lang="uk-UA" sz="4800" b="1" i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ЧЕННЯ І РАДІОМОВЛЕННЯ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i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НІМЕЧЧИНИ</a:t>
            </a:r>
            <a:endParaRPr lang="ru-RU" sz="4800" b="1" i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14339" name="Picture 2" descr="http://namonitore.ru/uploads/catalog/goroda/razvevayushiysya_flag_1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2276475"/>
            <a:ext cx="4465637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рямоугольник 1"/>
          <p:cNvSpPr>
            <a:spLocks noChangeArrowheads="1"/>
          </p:cNvSpPr>
          <p:nvPr/>
        </p:nvSpPr>
        <p:spPr bwMode="auto">
          <a:xfrm>
            <a:off x="5003800" y="404813"/>
            <a:ext cx="3924300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cs typeface="Arial" charset="0"/>
              </a:rPr>
              <a:t>Компанія </a:t>
            </a:r>
            <a:r>
              <a:rPr lang="en-US" sz="2000" b="1">
                <a:cs typeface="Arial" charset="0"/>
              </a:rPr>
              <a:t>ARD </a:t>
            </a:r>
            <a:r>
              <a:rPr lang="ru-RU" sz="2000">
                <a:cs typeface="Arial" charset="0"/>
              </a:rPr>
              <a:t>також керує такими каналами:</a:t>
            </a:r>
          </a:p>
          <a:p>
            <a:r>
              <a:rPr lang="ru-RU" sz="2000" b="1">
                <a:cs typeface="Arial" charset="0"/>
              </a:rPr>
              <a:t>- 3</a:t>
            </a:r>
            <a:r>
              <a:rPr lang="en-US" sz="2000" b="1">
                <a:cs typeface="Arial" charset="0"/>
              </a:rPr>
              <a:t>sat</a:t>
            </a:r>
            <a:r>
              <a:rPr lang="en-US" sz="2000">
                <a:cs typeface="Arial" charset="0"/>
              </a:rPr>
              <a:t> </a:t>
            </a:r>
            <a:r>
              <a:rPr lang="uk-UA" sz="2000">
                <a:cs typeface="Arial" charset="0"/>
              </a:rPr>
              <a:t>- </a:t>
            </a:r>
            <a:r>
              <a:rPr lang="ru-RU" sz="2000">
                <a:cs typeface="Arial" charset="0"/>
              </a:rPr>
              <a:t>спільний німецько-австрійсько-швейцарський телеканал, </a:t>
            </a:r>
          </a:p>
          <a:p>
            <a:pPr>
              <a:buFontTx/>
              <a:buChar char="-"/>
            </a:pPr>
            <a:r>
              <a:rPr lang="uk-UA" sz="2000" b="1">
                <a:cs typeface="Arial" charset="0"/>
              </a:rPr>
              <a:t> </a:t>
            </a:r>
            <a:r>
              <a:rPr lang="en-US" sz="2000" b="1">
                <a:cs typeface="Arial" charset="0"/>
              </a:rPr>
              <a:t>ARTE</a:t>
            </a:r>
            <a:r>
              <a:rPr lang="en-US" sz="2000">
                <a:cs typeface="Arial" charset="0"/>
              </a:rPr>
              <a:t> </a:t>
            </a:r>
            <a:r>
              <a:rPr lang="uk-UA" sz="2000">
                <a:cs typeface="Arial" charset="0"/>
              </a:rPr>
              <a:t>- </a:t>
            </a:r>
            <a:r>
              <a:rPr lang="ru-RU" sz="2000">
                <a:cs typeface="Arial" charset="0"/>
              </a:rPr>
              <a:t>спільний німецько-французький культурний канал,</a:t>
            </a:r>
          </a:p>
          <a:p>
            <a:pPr>
              <a:buFontTx/>
              <a:buChar char="-"/>
            </a:pPr>
            <a:r>
              <a:rPr lang="uk-UA" sz="2000" b="1">
                <a:cs typeface="Arial" charset="0"/>
              </a:rPr>
              <a:t> </a:t>
            </a:r>
            <a:r>
              <a:rPr lang="en-US" sz="2000" b="1">
                <a:cs typeface="Arial" charset="0"/>
              </a:rPr>
              <a:t>Phoenix</a:t>
            </a:r>
            <a:r>
              <a:rPr lang="en-US" sz="2000">
                <a:cs typeface="Arial" charset="0"/>
              </a:rPr>
              <a:t> </a:t>
            </a:r>
            <a:r>
              <a:rPr lang="uk-UA" sz="2000">
                <a:cs typeface="Arial" charset="0"/>
              </a:rPr>
              <a:t>- інформаційно-документальний канал, що спеціалізується на політичних темах,</a:t>
            </a:r>
            <a:endParaRPr lang="ru-RU" sz="2000">
              <a:cs typeface="Arial" charset="0"/>
            </a:endParaRPr>
          </a:p>
          <a:p>
            <a:pPr>
              <a:buFontTx/>
              <a:buChar char="-"/>
            </a:pPr>
            <a:r>
              <a:rPr lang="ru-RU" sz="2000">
                <a:cs typeface="Arial" charset="0"/>
              </a:rPr>
              <a:t> </a:t>
            </a:r>
            <a:r>
              <a:rPr lang="en-US" sz="2000" b="1">
                <a:cs typeface="Arial" charset="0"/>
              </a:rPr>
              <a:t>KiKA</a:t>
            </a:r>
            <a:r>
              <a:rPr lang="en-US" sz="2000">
                <a:cs typeface="Arial" charset="0"/>
              </a:rPr>
              <a:t> </a:t>
            </a:r>
            <a:r>
              <a:rPr lang="uk-UA" sz="2000">
                <a:cs typeface="Arial" charset="0"/>
              </a:rPr>
              <a:t>- </a:t>
            </a:r>
            <a:r>
              <a:rPr lang="ru-RU" sz="2000">
                <a:cs typeface="Arial" charset="0"/>
              </a:rPr>
              <a:t>канал для дітей.</a:t>
            </a:r>
          </a:p>
        </p:txBody>
      </p:sp>
      <p:pic>
        <p:nvPicPr>
          <p:cNvPr id="23554" name="Picture 2" descr="http://www.fernsehfilmfestival.de/tl_files/uploads/ffbb/3sat/3sat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33375"/>
            <a:ext cx="373538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4" descr="http://www.1nterval.com/wp-content/uploads/2011/04/couv_artetv-298x2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2276475"/>
            <a:ext cx="28384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6" descr="http://upload.wikimedia.org/wikipedia/commons/thumb/1/17/Phoenix_Logo_2012.svg/250px-Phoenix_Logo_2012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4652963"/>
            <a:ext cx="273526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8" descr="http://feinkostabteilung.de/wp-content/uploads/2013/11/KiKa-Log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1638" y="4724400"/>
            <a:ext cx="3522662" cy="190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рямоугольник 6"/>
          <p:cNvSpPr>
            <a:spLocks noChangeArrowheads="1"/>
          </p:cNvSpPr>
          <p:nvPr/>
        </p:nvSpPr>
        <p:spPr bwMode="auto">
          <a:xfrm>
            <a:off x="4500563" y="188913"/>
            <a:ext cx="4464050" cy="655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cs typeface="Arial" charset="0"/>
              </a:rPr>
              <a:t>3sat (</a:t>
            </a:r>
            <a:r>
              <a:rPr lang="ru-RU" sz="2000" b="1">
                <a:cs typeface="Arial" charset="0"/>
              </a:rPr>
              <a:t>драй зат) </a:t>
            </a:r>
            <a:r>
              <a:rPr lang="ru-RU" sz="2000">
                <a:cs typeface="Arial" charset="0"/>
              </a:rPr>
              <a:t>- громадський центральноєвропейський телеканал без реклами. Мовить на німецькій мові і звернений до аудиторії в Німеччині, Австрії та Швейцарії (основних країн німецькомовного світу).</a:t>
            </a:r>
          </a:p>
          <a:p>
            <a:endParaRPr lang="ru-RU" sz="2000">
              <a:cs typeface="Arial" charset="0"/>
            </a:endParaRPr>
          </a:p>
          <a:p>
            <a:r>
              <a:rPr lang="ru-RU" sz="2000" b="1">
                <a:cs typeface="Arial" charset="0"/>
              </a:rPr>
              <a:t>3</a:t>
            </a:r>
            <a:r>
              <a:rPr lang="en-US" sz="2000" b="1">
                <a:cs typeface="Arial" charset="0"/>
              </a:rPr>
              <a:t>sat </a:t>
            </a:r>
            <a:r>
              <a:rPr lang="ru-RU" sz="2000" b="1">
                <a:cs typeface="Arial" charset="0"/>
              </a:rPr>
              <a:t>був створений </a:t>
            </a:r>
            <a:r>
              <a:rPr lang="ru-RU" sz="2000">
                <a:cs typeface="Arial" charset="0"/>
              </a:rPr>
              <a:t>для трансляції культурних програм, спочатку з супутника.</a:t>
            </a:r>
          </a:p>
          <a:p>
            <a:r>
              <a:rPr lang="ru-RU" sz="2000">
                <a:cs typeface="Arial" charset="0"/>
              </a:rPr>
              <a:t>Канал був заснований як спільний телеканал </a:t>
            </a:r>
            <a:r>
              <a:rPr lang="ru-RU" sz="2000" b="1">
                <a:cs typeface="Arial" charset="0"/>
              </a:rPr>
              <a:t>німецького </a:t>
            </a:r>
            <a:r>
              <a:rPr lang="en-US" sz="2000" b="1">
                <a:cs typeface="Arial" charset="0"/>
              </a:rPr>
              <a:t>ZDF</a:t>
            </a:r>
            <a:r>
              <a:rPr lang="en-US" sz="2000">
                <a:cs typeface="Arial" charset="0"/>
              </a:rPr>
              <a:t>, </a:t>
            </a:r>
            <a:r>
              <a:rPr lang="ru-RU" sz="2000" b="1">
                <a:cs typeface="Arial" charset="0"/>
              </a:rPr>
              <a:t>австрійського </a:t>
            </a:r>
            <a:r>
              <a:rPr lang="en-US" sz="2000" b="1">
                <a:cs typeface="Arial" charset="0"/>
              </a:rPr>
              <a:t>ORF</a:t>
            </a:r>
            <a:r>
              <a:rPr lang="en-US" sz="2000">
                <a:cs typeface="Arial" charset="0"/>
              </a:rPr>
              <a:t> </a:t>
            </a:r>
            <a:r>
              <a:rPr lang="ru-RU" sz="2000">
                <a:cs typeface="Arial" charset="0"/>
              </a:rPr>
              <a:t>та </a:t>
            </a:r>
            <a:r>
              <a:rPr lang="ru-RU" sz="2000" b="1">
                <a:cs typeface="Arial" charset="0"/>
              </a:rPr>
              <a:t>швейцарського </a:t>
            </a:r>
            <a:r>
              <a:rPr lang="en-US" sz="2000" b="1">
                <a:cs typeface="Arial" charset="0"/>
              </a:rPr>
              <a:t>SRG SSR</a:t>
            </a:r>
            <a:r>
              <a:rPr lang="en-US" sz="2000">
                <a:cs typeface="Arial" charset="0"/>
              </a:rPr>
              <a:t>.</a:t>
            </a:r>
            <a:endParaRPr lang="uk-UA" sz="2000">
              <a:cs typeface="Arial" charset="0"/>
            </a:endParaRPr>
          </a:p>
          <a:p>
            <a:endParaRPr lang="uk-UA" sz="2000">
              <a:cs typeface="Arial" charset="0"/>
            </a:endParaRPr>
          </a:p>
          <a:p>
            <a:r>
              <a:rPr lang="en-US" sz="2000" b="1">
                <a:cs typeface="Arial" charset="0"/>
              </a:rPr>
              <a:t>3sat </a:t>
            </a:r>
            <a:r>
              <a:rPr lang="ru-RU" sz="2000">
                <a:cs typeface="Arial" charset="0"/>
              </a:rPr>
              <a:t>розпочав мовлення </a:t>
            </a:r>
            <a:r>
              <a:rPr lang="ru-RU" sz="2000" b="1">
                <a:cs typeface="Arial" charset="0"/>
              </a:rPr>
              <a:t>1 грудня 1984 р</a:t>
            </a:r>
            <a:r>
              <a:rPr lang="ru-RU" sz="2000">
                <a:cs typeface="Arial" charset="0"/>
              </a:rPr>
              <a:t>. На чолі спільного проекту стоїть </a:t>
            </a:r>
            <a:r>
              <a:rPr lang="en-US" sz="2000">
                <a:cs typeface="Arial" charset="0"/>
              </a:rPr>
              <a:t>ZDF, </a:t>
            </a:r>
            <a:r>
              <a:rPr lang="ru-RU" sz="2000">
                <a:cs typeface="Arial" charset="0"/>
              </a:rPr>
              <a:t>хоча рішення приймаються на основі консенсусу серед всіх партнерів.</a:t>
            </a:r>
          </a:p>
        </p:txBody>
      </p:sp>
      <p:pic>
        <p:nvPicPr>
          <p:cNvPr id="24578" name="Picture 7" descr="http://upload.wikimedia.org/wikipedia/commons/7/78/ZDF_Sendezentrum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88913"/>
            <a:ext cx="302418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9" descr="http://axelbuether.de/wp-content/uploads/2012/02/3sat-nano-fernsehbeitrag-farbe-bueth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860800"/>
            <a:ext cx="41052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1"/>
          <p:cNvSpPr>
            <a:spLocks noChangeArrowheads="1"/>
          </p:cNvSpPr>
          <p:nvPr/>
        </p:nvSpPr>
        <p:spPr bwMode="auto">
          <a:xfrm>
            <a:off x="4716463" y="260350"/>
            <a:ext cx="424815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cs typeface="Arial" charset="0"/>
              </a:rPr>
              <a:t>ARTE</a:t>
            </a:r>
            <a:r>
              <a:rPr lang="uk-UA" sz="2000" b="1">
                <a:cs typeface="Arial" charset="0"/>
              </a:rPr>
              <a:t> </a:t>
            </a:r>
            <a:r>
              <a:rPr lang="en-US" sz="2000">
                <a:cs typeface="Arial" charset="0"/>
              </a:rPr>
              <a:t> (Association Relative à la Télévision Européenne) - </a:t>
            </a:r>
            <a:r>
              <a:rPr lang="ru-RU" sz="2000">
                <a:cs typeface="Arial" charset="0"/>
              </a:rPr>
              <a:t>німецько-французький телеканал. Головний офіс </a:t>
            </a:r>
            <a:r>
              <a:rPr lang="en-US" sz="2000">
                <a:cs typeface="Arial" charset="0"/>
              </a:rPr>
              <a:t>ARTE </a:t>
            </a:r>
            <a:r>
              <a:rPr lang="uk-UA" sz="2000">
                <a:cs typeface="Arial" charset="0"/>
              </a:rPr>
              <a:t>- </a:t>
            </a:r>
            <a:r>
              <a:rPr lang="ru-RU" sz="2000" b="1">
                <a:cs typeface="Arial" charset="0"/>
              </a:rPr>
              <a:t>Страсбург.</a:t>
            </a:r>
          </a:p>
          <a:p>
            <a:r>
              <a:rPr lang="en-US" sz="2000" b="1">
                <a:cs typeface="Arial" charset="0"/>
              </a:rPr>
              <a:t>ARTE</a:t>
            </a:r>
            <a:r>
              <a:rPr lang="uk-UA" sz="2000" b="1">
                <a:cs typeface="Arial" charset="0"/>
              </a:rPr>
              <a:t> </a:t>
            </a:r>
            <a:r>
              <a:rPr lang="en-US" sz="2000">
                <a:cs typeface="Arial" charset="0"/>
              </a:rPr>
              <a:t> </a:t>
            </a:r>
            <a:r>
              <a:rPr lang="ru-RU" sz="2000">
                <a:cs typeface="Arial" charset="0"/>
              </a:rPr>
              <a:t>прагне надавати якісну програму </a:t>
            </a:r>
            <a:r>
              <a:rPr lang="en-US" sz="2000">
                <a:cs typeface="Arial" charset="0"/>
              </a:rPr>
              <a:t>c </a:t>
            </a:r>
            <a:r>
              <a:rPr lang="ru-RU" sz="2000">
                <a:cs typeface="Arial" charset="0"/>
              </a:rPr>
              <a:t>нахилом на культуру і мистецтво, теми пов'язані з Європою та Євросоюзом, високоякісні документальні фільми та інформативні передачі. </a:t>
            </a:r>
          </a:p>
          <a:p>
            <a:endParaRPr lang="ru-RU" sz="2000">
              <a:cs typeface="Arial" charset="0"/>
            </a:endParaRPr>
          </a:p>
          <a:p>
            <a:r>
              <a:rPr lang="ru-RU" sz="2000">
                <a:cs typeface="Arial" charset="0"/>
              </a:rPr>
              <a:t>Додатково до телевізійних програм випускається </a:t>
            </a:r>
            <a:r>
              <a:rPr lang="ru-RU" sz="2000" b="1">
                <a:cs typeface="Arial" charset="0"/>
              </a:rPr>
              <a:t>журнал «</a:t>
            </a:r>
            <a:r>
              <a:rPr lang="en-US" sz="2000" b="1">
                <a:cs typeface="Arial" charset="0"/>
              </a:rPr>
              <a:t>ARTE Magazin» </a:t>
            </a:r>
            <a:r>
              <a:rPr lang="ru-RU" sz="2000">
                <a:cs typeface="Arial" charset="0"/>
              </a:rPr>
              <a:t>і транслюється </a:t>
            </a:r>
            <a:r>
              <a:rPr lang="ru-RU" sz="2000" b="1">
                <a:cs typeface="Arial" charset="0"/>
              </a:rPr>
              <a:t>веб-радіо «</a:t>
            </a:r>
            <a:r>
              <a:rPr lang="en-US" sz="2000" b="1">
                <a:cs typeface="Arial" charset="0"/>
              </a:rPr>
              <a:t>Arte Radio».</a:t>
            </a:r>
          </a:p>
          <a:p>
            <a:endParaRPr lang="en-US" sz="2000">
              <a:cs typeface="Arial" charset="0"/>
            </a:endParaRPr>
          </a:p>
        </p:txBody>
      </p:sp>
      <p:sp>
        <p:nvSpPr>
          <p:cNvPr id="25602" name="AutoShape 4" descr="https://upload.wikimedia.org/wikipedia/commons/thumb/a/aa/Arte-Stra%C3%9Fburg.JPG/800px-Arte-Stra%C3%9Fbur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5603" name="Picture 6" descr="http://upload.wikimedia.org/wikipedia/commons/thumb/c/cd/Absolute_arte_02.jpg/1024px-Absolute_arte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88913"/>
            <a:ext cx="403225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8" descr="http://www.pdfmagazines.org/uploads/posts/2013-01/1357030495_arte-magazin-januar-20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500438"/>
            <a:ext cx="211137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0" descr="http://www.l-oeil-de-balthazar.com/images/radio/logo_arte_radio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5013325"/>
            <a:ext cx="333375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12" descr="http://pixhst.com/avaxhome/54/b6/0031b654_medium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84438" y="3500438"/>
            <a:ext cx="219075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рямоугольник 1"/>
          <p:cNvSpPr>
            <a:spLocks noChangeArrowheads="1"/>
          </p:cNvSpPr>
          <p:nvPr/>
        </p:nvSpPr>
        <p:spPr bwMode="auto">
          <a:xfrm>
            <a:off x="4427538" y="260350"/>
            <a:ext cx="453707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900">
                <a:cs typeface="Arial" charset="0"/>
              </a:rPr>
              <a:t>Одним з ключових елементів на каналі </a:t>
            </a:r>
            <a:r>
              <a:rPr lang="en-US" sz="2000" b="1">
                <a:cs typeface="Arial" charset="0"/>
              </a:rPr>
              <a:t>ARTE </a:t>
            </a:r>
            <a:r>
              <a:rPr lang="ru-RU" sz="1900">
                <a:cs typeface="Arial" charset="0"/>
              </a:rPr>
              <a:t>є  програма </a:t>
            </a:r>
            <a:r>
              <a:rPr lang="ru-RU" sz="1900" b="1">
                <a:cs typeface="Arial" charset="0"/>
              </a:rPr>
              <a:t>«Тема» (нім. </a:t>
            </a:r>
            <a:r>
              <a:rPr lang="en-US" sz="1900" b="1">
                <a:cs typeface="Arial" charset="0"/>
              </a:rPr>
              <a:t>Themenabend, </a:t>
            </a:r>
            <a:r>
              <a:rPr lang="ru-RU" sz="1900" b="1">
                <a:cs typeface="Arial" charset="0"/>
              </a:rPr>
              <a:t>фр. </a:t>
            </a:r>
            <a:r>
              <a:rPr lang="en-US" sz="1900" b="1">
                <a:cs typeface="Arial" charset="0"/>
              </a:rPr>
              <a:t>Thema</a:t>
            </a:r>
            <a:r>
              <a:rPr lang="en-US" sz="1900">
                <a:cs typeface="Arial" charset="0"/>
              </a:rPr>
              <a:t>) - </a:t>
            </a:r>
            <a:r>
              <a:rPr lang="ru-RU" sz="1900">
                <a:cs typeface="Arial" charset="0"/>
              </a:rPr>
              <a:t>вечірня програма передач, узагальнені єдиною темою, і складається з трьох або чотирьох елементів різних жанрів (художній фільм, документальний фільм, репортаж, дебати). Теми широко варіюються від історичних і культурних до соціальних і політичних.</a:t>
            </a:r>
          </a:p>
        </p:txBody>
      </p:sp>
      <p:pic>
        <p:nvPicPr>
          <p:cNvPr id="26626" name="Picture 2" descr="http://www.interference.me/img/photos/arte-the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549275"/>
            <a:ext cx="3995738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" descr="http://info.arte.tv/sites/default/files/thumbnails/image/thema_xl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716338"/>
            <a:ext cx="7850188" cy="291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Прямоугольник 1"/>
          <p:cNvSpPr>
            <a:spLocks noChangeArrowheads="1"/>
          </p:cNvSpPr>
          <p:nvPr/>
        </p:nvSpPr>
        <p:spPr bwMode="auto">
          <a:xfrm>
            <a:off x="5148263" y="260350"/>
            <a:ext cx="3779837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cs typeface="Arial" charset="0"/>
              </a:rPr>
              <a:t>«Phoenix» (</a:t>
            </a:r>
            <a:r>
              <a:rPr lang="ru-RU" sz="2000" b="1">
                <a:cs typeface="Arial" charset="0"/>
              </a:rPr>
              <a:t>Фенікс) </a:t>
            </a:r>
            <a:r>
              <a:rPr lang="ru-RU" sz="2000">
                <a:cs typeface="Arial" charset="0"/>
              </a:rPr>
              <a:t>- фінансований державою спільний канал громадських німецьких телемовників </a:t>
            </a:r>
            <a:r>
              <a:rPr lang="en-US" sz="2000" b="1">
                <a:cs typeface="Arial" charset="0"/>
              </a:rPr>
              <a:t>ARD </a:t>
            </a:r>
            <a:r>
              <a:rPr lang="ru-RU" sz="2000" b="1">
                <a:cs typeface="Arial" charset="0"/>
              </a:rPr>
              <a:t>і </a:t>
            </a:r>
            <a:r>
              <a:rPr lang="en-US" sz="2000" b="1">
                <a:cs typeface="Arial" charset="0"/>
              </a:rPr>
              <a:t>ZDF. </a:t>
            </a:r>
            <a:endParaRPr lang="uk-UA" sz="2000" b="1">
              <a:cs typeface="Arial" charset="0"/>
            </a:endParaRPr>
          </a:p>
          <a:p>
            <a:endParaRPr lang="uk-UA" sz="2000" b="1">
              <a:cs typeface="Arial" charset="0"/>
            </a:endParaRPr>
          </a:p>
          <a:p>
            <a:r>
              <a:rPr lang="ru-RU" sz="2000">
                <a:cs typeface="Arial" charset="0"/>
              </a:rPr>
              <a:t>Наповнення його програми мовлення складають </a:t>
            </a:r>
            <a:r>
              <a:rPr lang="ru-RU" sz="2000" b="1">
                <a:cs typeface="Arial" charset="0"/>
              </a:rPr>
              <a:t>документальні фільми, новинні випуски, огляди спеціальних подій і дискусійні програми</a:t>
            </a:r>
            <a:r>
              <a:rPr lang="ru-RU" sz="2000">
                <a:cs typeface="Arial" charset="0"/>
              </a:rPr>
              <a:t>. </a:t>
            </a:r>
          </a:p>
          <a:p>
            <a:endParaRPr lang="ru-RU" sz="2000">
              <a:cs typeface="Arial" charset="0"/>
            </a:endParaRPr>
          </a:p>
          <a:p>
            <a:r>
              <a:rPr lang="ru-RU" sz="2000" b="1">
                <a:cs typeface="Arial" charset="0"/>
              </a:rPr>
              <a:t>Штаб-квартира</a:t>
            </a:r>
            <a:r>
              <a:rPr lang="ru-RU" sz="2000">
                <a:cs typeface="Arial" charset="0"/>
              </a:rPr>
              <a:t> телеканалу розташовується в колишній столиці Західної Німеччини -  </a:t>
            </a:r>
            <a:r>
              <a:rPr lang="ru-RU" sz="2000" b="1">
                <a:cs typeface="Arial" charset="0"/>
              </a:rPr>
              <a:t>Бонні.</a:t>
            </a:r>
          </a:p>
        </p:txBody>
      </p:sp>
      <p:pic>
        <p:nvPicPr>
          <p:cNvPr id="27650" name="Picture 2" descr="http://static.panoramio.com/photos/large/32187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60350"/>
            <a:ext cx="41021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4" descr="http://i.ytimg.com/vi/ieJF6kmJfRc/maxres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644900"/>
            <a:ext cx="4713288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Прямоугольник 1"/>
          <p:cNvSpPr>
            <a:spLocks noChangeArrowheads="1"/>
          </p:cNvSpPr>
          <p:nvPr/>
        </p:nvSpPr>
        <p:spPr bwMode="auto">
          <a:xfrm>
            <a:off x="4572000" y="0"/>
            <a:ext cx="45720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cs typeface="Arial" charset="0"/>
              </a:rPr>
              <a:t>Основною новинною телепрограмою каналу </a:t>
            </a:r>
            <a:r>
              <a:rPr lang="en-US" b="1">
                <a:cs typeface="Arial" charset="0"/>
              </a:rPr>
              <a:t>Phoenix</a:t>
            </a:r>
            <a:r>
              <a:rPr lang="en-US">
                <a:cs typeface="Arial" charset="0"/>
              </a:rPr>
              <a:t> </a:t>
            </a:r>
            <a:r>
              <a:rPr lang="ru-RU">
                <a:cs typeface="Arial" charset="0"/>
              </a:rPr>
              <a:t>є </a:t>
            </a:r>
            <a:r>
              <a:rPr lang="ru-RU" b="1">
                <a:cs typeface="Arial" charset="0"/>
              </a:rPr>
              <a:t>«</a:t>
            </a:r>
            <a:r>
              <a:rPr lang="en-US" b="1">
                <a:cs typeface="Arial" charset="0"/>
              </a:rPr>
              <a:t>Der Tag» </a:t>
            </a:r>
            <a:r>
              <a:rPr lang="en-US">
                <a:cs typeface="Arial" charset="0"/>
              </a:rPr>
              <a:t>(</a:t>
            </a:r>
            <a:r>
              <a:rPr lang="ru-RU">
                <a:cs typeface="Arial" charset="0"/>
              </a:rPr>
              <a:t>день), яка виходить в ефір о 11 вечора до півночі. Це поєднання - розгорнутих звітів та інтерв'ю.</a:t>
            </a:r>
          </a:p>
          <a:p>
            <a:endParaRPr lang="ru-RU">
              <a:cs typeface="Arial" charset="0"/>
            </a:endParaRPr>
          </a:p>
          <a:p>
            <a:r>
              <a:rPr lang="ru-RU">
                <a:cs typeface="Arial" charset="0"/>
              </a:rPr>
              <a:t> У телешоу </a:t>
            </a:r>
            <a:r>
              <a:rPr lang="ru-RU" b="1">
                <a:cs typeface="Arial" charset="0"/>
              </a:rPr>
              <a:t>«</a:t>
            </a:r>
            <a:r>
              <a:rPr lang="en-US" b="1">
                <a:cs typeface="Arial" charset="0"/>
              </a:rPr>
              <a:t>Vor Ort»</a:t>
            </a:r>
            <a:r>
              <a:rPr lang="en-US">
                <a:cs typeface="Arial" charset="0"/>
              </a:rPr>
              <a:t> (</a:t>
            </a:r>
            <a:r>
              <a:rPr lang="ru-RU">
                <a:cs typeface="Arial" charset="0"/>
              </a:rPr>
              <a:t>на сцені) проходять прямі трансляції політичних подій, публічні виступи важливих особистостей, прес-конференції і показуються засідання Бундестагу та Бундесрату.</a:t>
            </a:r>
          </a:p>
          <a:p>
            <a:endParaRPr lang="ru-RU">
              <a:cs typeface="Arial" charset="0"/>
            </a:endParaRPr>
          </a:p>
          <a:p>
            <a:r>
              <a:rPr lang="ru-RU">
                <a:cs typeface="Arial" charset="0"/>
              </a:rPr>
              <a:t>В денних ток-шоу: </a:t>
            </a:r>
            <a:r>
              <a:rPr lang="en-US" b="1">
                <a:cs typeface="Arial" charset="0"/>
              </a:rPr>
              <a:t>Phoenix Runde - Phoenix Roundtable</a:t>
            </a:r>
            <a:r>
              <a:rPr lang="en-US">
                <a:cs typeface="Arial" charset="0"/>
              </a:rPr>
              <a:t> </a:t>
            </a:r>
            <a:r>
              <a:rPr lang="ru-RU">
                <a:cs typeface="Arial" charset="0"/>
              </a:rPr>
              <a:t>з Анне Гестайзен та Олександром Кёхлером, «</a:t>
            </a:r>
            <a:r>
              <a:rPr lang="en-US" b="1">
                <a:cs typeface="Arial" charset="0"/>
              </a:rPr>
              <a:t>Unter den Lind</a:t>
            </a:r>
            <a:r>
              <a:rPr lang="en-US">
                <a:cs typeface="Arial" charset="0"/>
              </a:rPr>
              <a:t>en» </a:t>
            </a:r>
            <a:r>
              <a:rPr lang="ru-RU">
                <a:cs typeface="Arial" charset="0"/>
              </a:rPr>
              <a:t>з Крістофом Мінхоффом або Мішелем Хірцом - проходять обговорення найбільш актуальних тем з експертами і політиками.</a:t>
            </a:r>
          </a:p>
          <a:p>
            <a:endParaRPr lang="ru-RU">
              <a:cs typeface="Arial" charset="0"/>
            </a:endParaRPr>
          </a:p>
          <a:p>
            <a:r>
              <a:rPr lang="ru-RU">
                <a:cs typeface="Arial" charset="0"/>
              </a:rPr>
              <a:t>В якості підвідної підсумки програми в 12 ночі по неділях виходить шоу «</a:t>
            </a:r>
            <a:r>
              <a:rPr lang="en-US" b="1">
                <a:cs typeface="Arial" charset="0"/>
              </a:rPr>
              <a:t>Internationaler Frühschoppen</a:t>
            </a:r>
            <a:r>
              <a:rPr lang="en-US">
                <a:cs typeface="Arial" charset="0"/>
              </a:rPr>
              <a:t>»</a:t>
            </a:r>
            <a:r>
              <a:rPr lang="uk-UA">
                <a:cs typeface="Arial" charset="0"/>
              </a:rPr>
              <a:t>.</a:t>
            </a:r>
            <a:endParaRPr lang="en-US">
              <a:cs typeface="Arial" charset="0"/>
            </a:endParaRPr>
          </a:p>
        </p:txBody>
      </p:sp>
      <p:pic>
        <p:nvPicPr>
          <p:cNvPr id="28674" name="Picture 2" descr="http://www.phoenix.de/fm/8/Bade_derTag_A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88913"/>
            <a:ext cx="3384550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4" descr="http://www.phoenix.de/fm/8/Baltes_Ina_vorOrt_A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2205038"/>
            <a:ext cx="31686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6" descr="http://i.ytimg.com/vi/YIOdMgQbNvM/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4149725"/>
            <a:ext cx="3275012" cy="245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Прямоугольник 1"/>
          <p:cNvSpPr>
            <a:spLocks noChangeArrowheads="1"/>
          </p:cNvSpPr>
          <p:nvPr/>
        </p:nvSpPr>
        <p:spPr bwMode="auto">
          <a:xfrm>
            <a:off x="4500563" y="260350"/>
            <a:ext cx="4643437" cy="591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cs typeface="Arial" charset="0"/>
              </a:rPr>
              <a:t>KiKA</a:t>
            </a:r>
            <a:r>
              <a:rPr lang="en-US">
                <a:cs typeface="Arial" charset="0"/>
              </a:rPr>
              <a:t> (</a:t>
            </a:r>
            <a:r>
              <a:rPr lang="ru-RU">
                <a:cs typeface="Arial" charset="0"/>
              </a:rPr>
              <a:t>від </a:t>
            </a:r>
            <a:r>
              <a:rPr lang="en-US">
                <a:cs typeface="Arial" charset="0"/>
              </a:rPr>
              <a:t>Kinder-Kanal - </a:t>
            </a:r>
            <a:r>
              <a:rPr lang="ru-RU">
                <a:cs typeface="Arial" charset="0"/>
              </a:rPr>
              <a:t>дослівно «дитячий канал», раніше називався </a:t>
            </a:r>
            <a:r>
              <a:rPr lang="en-US">
                <a:cs typeface="Arial" charset="0"/>
              </a:rPr>
              <a:t>KI.KA) - </a:t>
            </a:r>
            <a:r>
              <a:rPr lang="ru-RU" b="1">
                <a:cs typeface="Arial" charset="0"/>
              </a:rPr>
              <a:t>назва німецького дитячого телеканалу. </a:t>
            </a:r>
          </a:p>
          <a:p>
            <a:r>
              <a:rPr lang="en-US">
                <a:cs typeface="Arial" charset="0"/>
              </a:rPr>
              <a:t>KiKA </a:t>
            </a:r>
            <a:r>
              <a:rPr lang="ru-RU">
                <a:cs typeface="Arial" charset="0"/>
              </a:rPr>
              <a:t>є відгалуженням телеканалів </a:t>
            </a:r>
            <a:r>
              <a:rPr lang="en-US">
                <a:cs typeface="Arial" charset="0"/>
              </a:rPr>
              <a:t>ARD </a:t>
            </a:r>
            <a:r>
              <a:rPr lang="ru-RU">
                <a:cs typeface="Arial" charset="0"/>
              </a:rPr>
              <a:t>і </a:t>
            </a:r>
            <a:r>
              <a:rPr lang="en-US">
                <a:cs typeface="Arial" charset="0"/>
              </a:rPr>
              <a:t>ZDF, </a:t>
            </a:r>
            <a:r>
              <a:rPr lang="ru-RU">
                <a:cs typeface="Arial" charset="0"/>
              </a:rPr>
              <a:t>і відноситься до категорії суспільно-правового мовлення.</a:t>
            </a:r>
          </a:p>
          <a:p>
            <a:endParaRPr lang="ru-RU">
              <a:cs typeface="Arial" charset="0"/>
            </a:endParaRPr>
          </a:p>
          <a:p>
            <a:r>
              <a:rPr lang="ru-RU">
                <a:cs typeface="Arial" charset="0"/>
              </a:rPr>
              <a:t>Вперше вийшов в ефір під назвою «</a:t>
            </a:r>
            <a:r>
              <a:rPr lang="en-US">
                <a:cs typeface="Arial" charset="0"/>
              </a:rPr>
              <a:t>Der Kinderkanal von ARD / ZDF» </a:t>
            </a:r>
            <a:r>
              <a:rPr lang="en-US" b="1">
                <a:cs typeface="Arial" charset="0"/>
              </a:rPr>
              <a:t>1 </a:t>
            </a:r>
            <a:r>
              <a:rPr lang="ru-RU" b="1">
                <a:cs typeface="Arial" charset="0"/>
              </a:rPr>
              <a:t>січня 1997. </a:t>
            </a:r>
            <a:r>
              <a:rPr lang="ru-RU">
                <a:cs typeface="Arial" charset="0"/>
              </a:rPr>
              <a:t>З 1 травня 2000 носив назву </a:t>
            </a:r>
            <a:r>
              <a:rPr lang="en-US">
                <a:cs typeface="Arial" charset="0"/>
              </a:rPr>
              <a:t>KI.KA, </a:t>
            </a:r>
            <a:endParaRPr lang="uk-UA">
              <a:cs typeface="Arial" charset="0"/>
            </a:endParaRPr>
          </a:p>
          <a:p>
            <a:r>
              <a:rPr lang="en-US">
                <a:cs typeface="Arial" charset="0"/>
              </a:rPr>
              <a:t>14 </a:t>
            </a:r>
            <a:r>
              <a:rPr lang="ru-RU">
                <a:cs typeface="Arial" charset="0"/>
              </a:rPr>
              <a:t>лютого 2012 назва змінилася на </a:t>
            </a:r>
            <a:r>
              <a:rPr lang="en-US">
                <a:cs typeface="Arial" charset="0"/>
              </a:rPr>
              <a:t>KiKA.</a:t>
            </a:r>
            <a:endParaRPr lang="uk-UA">
              <a:cs typeface="Arial" charset="0"/>
            </a:endParaRPr>
          </a:p>
          <a:p>
            <a:r>
              <a:rPr lang="en-US">
                <a:cs typeface="Arial" charset="0"/>
              </a:rPr>
              <a:t> </a:t>
            </a:r>
            <a:r>
              <a:rPr lang="ru-RU">
                <a:cs typeface="Arial" charset="0"/>
              </a:rPr>
              <a:t>Щодня транслює програми для дітей з </a:t>
            </a:r>
            <a:r>
              <a:rPr lang="ru-RU" b="1">
                <a:cs typeface="Arial" charset="0"/>
              </a:rPr>
              <a:t>6:00 до 21:00 годин</a:t>
            </a:r>
            <a:r>
              <a:rPr lang="ru-RU">
                <a:cs typeface="Arial" charset="0"/>
              </a:rPr>
              <a:t>.</a:t>
            </a:r>
          </a:p>
          <a:p>
            <a:endParaRPr lang="ru-RU">
              <a:cs typeface="Arial" charset="0"/>
            </a:endParaRPr>
          </a:p>
          <a:p>
            <a:r>
              <a:rPr lang="ru-RU">
                <a:cs typeface="Arial" charset="0"/>
              </a:rPr>
              <a:t>Програма </a:t>
            </a:r>
            <a:r>
              <a:rPr lang="en-US">
                <a:cs typeface="Arial" charset="0"/>
              </a:rPr>
              <a:t>KiKA </a:t>
            </a:r>
            <a:r>
              <a:rPr lang="ru-RU">
                <a:cs typeface="Arial" charset="0"/>
              </a:rPr>
              <a:t>складається з </a:t>
            </a:r>
            <a:r>
              <a:rPr lang="ru-RU" i="1">
                <a:cs typeface="Arial" charset="0"/>
              </a:rPr>
              <a:t>мультфільмів, художніх фільмів / казок, телеігор, дитячих тележурналів та телесеріалів, випусків новин </a:t>
            </a:r>
            <a:r>
              <a:rPr lang="ru-RU">
                <a:cs typeface="Arial" charset="0"/>
              </a:rPr>
              <a:t>(тих же, що і «для дорослих», але в спеціальному викладі для дітей).</a:t>
            </a:r>
          </a:p>
        </p:txBody>
      </p:sp>
      <p:pic>
        <p:nvPicPr>
          <p:cNvPr id="29698" name="Picture 2" descr="http://www.pluriversum.com/wp-content/uploads/2014/01/kika_logo_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04813"/>
            <a:ext cx="3979863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http://www.pluriversum.com/wp-content/uploads/2014/01/7stein_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5434013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4" descr="http://www.dmcgroup.eu/wp-content/uploads/2014/07/KIKA_Kampagne2013_Maja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3357563"/>
            <a:ext cx="5734050" cy="321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6" descr="http://payload136.cargocollective.com/1/8/262851/5032635/beut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3789363"/>
            <a:ext cx="2879725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8" descr="http://www.pluriversum.com/wp-content/uploads/2014/01/kika_logo_thumb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0425" y="476250"/>
            <a:ext cx="2808288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Прямоугольник 1"/>
          <p:cNvSpPr>
            <a:spLocks noChangeArrowheads="1"/>
          </p:cNvSpPr>
          <p:nvPr/>
        </p:nvSpPr>
        <p:spPr bwMode="auto">
          <a:xfrm>
            <a:off x="5076825" y="260350"/>
            <a:ext cx="4067175" cy="591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cs typeface="Arial" charset="0"/>
              </a:rPr>
              <a:t>Deutsche Welle («</a:t>
            </a:r>
            <a:r>
              <a:rPr lang="ru-RU" b="1">
                <a:cs typeface="Arial" charset="0"/>
              </a:rPr>
              <a:t>Німецька хвиля», </a:t>
            </a:r>
            <a:r>
              <a:rPr lang="en-US" b="1">
                <a:cs typeface="Arial" charset="0"/>
              </a:rPr>
              <a:t>DW) </a:t>
            </a:r>
            <a:r>
              <a:rPr lang="en-US">
                <a:cs typeface="Arial" charset="0"/>
              </a:rPr>
              <a:t>- </a:t>
            </a:r>
            <a:r>
              <a:rPr lang="ru-RU">
                <a:cs typeface="Arial" charset="0"/>
              </a:rPr>
              <a:t>державна німецька міжнародна телерадіокомпанія, орієнтована на зарубіжних глядачів і слухачів. </a:t>
            </a:r>
          </a:p>
          <a:p>
            <a:endParaRPr lang="ru-RU">
              <a:cs typeface="Arial" charset="0"/>
            </a:endParaRPr>
          </a:p>
          <a:p>
            <a:r>
              <a:rPr lang="ru-RU">
                <a:cs typeface="Arial" charset="0"/>
              </a:rPr>
              <a:t>Крім теле- і радіомовлення «Німецька хвиля» підтримує сайт на 30 мовах і має власну академію. </a:t>
            </a:r>
          </a:p>
          <a:p>
            <a:r>
              <a:rPr lang="ru-RU" b="1">
                <a:cs typeface="Arial" charset="0"/>
              </a:rPr>
              <a:t>Штаб-квартир</a:t>
            </a:r>
            <a:r>
              <a:rPr lang="ru-RU">
                <a:cs typeface="Arial" charset="0"/>
              </a:rPr>
              <a:t>а розташована в </a:t>
            </a:r>
            <a:r>
              <a:rPr lang="ru-RU" b="1">
                <a:cs typeface="Arial" charset="0"/>
              </a:rPr>
              <a:t>Бонн</a:t>
            </a:r>
            <a:r>
              <a:rPr lang="ru-RU">
                <a:cs typeface="Arial" charset="0"/>
              </a:rPr>
              <a:t>і, основна </a:t>
            </a:r>
            <a:r>
              <a:rPr lang="ru-RU" b="1">
                <a:cs typeface="Arial" charset="0"/>
              </a:rPr>
              <a:t>студія - в Берліні</a:t>
            </a:r>
            <a:r>
              <a:rPr lang="ru-RU">
                <a:cs typeface="Arial" charset="0"/>
              </a:rPr>
              <a:t>. </a:t>
            </a:r>
          </a:p>
          <a:p>
            <a:r>
              <a:rPr lang="ru-RU">
                <a:cs typeface="Arial" charset="0"/>
              </a:rPr>
              <a:t>У </a:t>
            </a:r>
            <a:r>
              <a:rPr lang="en-US">
                <a:cs typeface="Arial" charset="0"/>
              </a:rPr>
              <a:t>Deutsche Welle </a:t>
            </a:r>
            <a:r>
              <a:rPr lang="ru-RU">
                <a:cs typeface="Arial" charset="0"/>
              </a:rPr>
              <a:t>працює близько </a:t>
            </a:r>
            <a:r>
              <a:rPr lang="ru-RU" b="1">
                <a:cs typeface="Arial" charset="0"/>
              </a:rPr>
              <a:t>3000 співробітників і фрілансерів з 60 країн</a:t>
            </a:r>
            <a:r>
              <a:rPr lang="ru-RU">
                <a:cs typeface="Arial" charset="0"/>
              </a:rPr>
              <a:t>. </a:t>
            </a:r>
          </a:p>
          <a:p>
            <a:endParaRPr lang="ru-RU">
              <a:cs typeface="Arial" charset="0"/>
            </a:endParaRPr>
          </a:p>
          <a:p>
            <a:r>
              <a:rPr lang="ru-RU">
                <a:cs typeface="Arial" charset="0"/>
              </a:rPr>
              <a:t>«</a:t>
            </a:r>
            <a:r>
              <a:rPr lang="ru-RU" b="1">
                <a:cs typeface="Arial" charset="0"/>
              </a:rPr>
              <a:t>Німецька хвиля</a:t>
            </a:r>
            <a:r>
              <a:rPr lang="ru-RU">
                <a:cs typeface="Arial" charset="0"/>
              </a:rPr>
              <a:t>» існує з </a:t>
            </a:r>
            <a:r>
              <a:rPr lang="ru-RU" b="1">
                <a:cs typeface="Arial" charset="0"/>
              </a:rPr>
              <a:t>3 травня 1953 </a:t>
            </a:r>
            <a:r>
              <a:rPr lang="ru-RU">
                <a:cs typeface="Arial" charset="0"/>
              </a:rPr>
              <a:t>року.</a:t>
            </a:r>
          </a:p>
          <a:p>
            <a:r>
              <a:rPr lang="ru-RU">
                <a:cs typeface="Arial" charset="0"/>
              </a:rPr>
              <a:t> До 2003 року штаб-квартира компанії перебувала в Кельні. У рік 50-річного ювілею вона переїхала в нову будівлю в </a:t>
            </a:r>
            <a:r>
              <a:rPr lang="ru-RU" b="1">
                <a:cs typeface="Arial" charset="0"/>
              </a:rPr>
              <a:t>Бонн.</a:t>
            </a:r>
          </a:p>
        </p:txBody>
      </p:sp>
      <p:pic>
        <p:nvPicPr>
          <p:cNvPr id="31746" name="Picture 2" descr="http://www.dw.de/image/0,,15688263_303,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71475"/>
            <a:ext cx="4537075" cy="277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AutoShape 4" descr="https://elongutenberg2web.files.wordpress.com/2013/01/img_043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48" name="AutoShape 6" descr="https://elongutenberg2web.files.wordpress.com/2013/01/img_043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31749" name="Picture 8" descr="http://media3.film-tv-video.de/pics/B_0910_DWTV_SM_Aussen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675" y="3429000"/>
            <a:ext cx="46164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Прямоугольник 3"/>
          <p:cNvSpPr>
            <a:spLocks noChangeArrowheads="1"/>
          </p:cNvSpPr>
          <p:nvPr/>
        </p:nvSpPr>
        <p:spPr bwMode="auto">
          <a:xfrm>
            <a:off x="5003800" y="260350"/>
            <a:ext cx="41402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cs typeface="Arial" charset="0"/>
              </a:rPr>
              <a:t>ZDF (</a:t>
            </a:r>
            <a:r>
              <a:rPr lang="ru-RU" sz="2000" b="1">
                <a:cs typeface="Arial" charset="0"/>
              </a:rPr>
              <a:t>нім. </a:t>
            </a:r>
            <a:r>
              <a:rPr lang="en-US" sz="2000" b="1">
                <a:cs typeface="Arial" charset="0"/>
              </a:rPr>
              <a:t>Zweites Deutsches Fernsehen</a:t>
            </a:r>
            <a:r>
              <a:rPr lang="en-US" sz="2000">
                <a:cs typeface="Arial" charset="0"/>
              </a:rPr>
              <a:t>) - </a:t>
            </a:r>
            <a:r>
              <a:rPr lang="ru-RU" sz="2000">
                <a:cs typeface="Arial" charset="0"/>
              </a:rPr>
              <a:t>другий канал німецького телебачення, суспільно-правова телекомпанія.</a:t>
            </a:r>
          </a:p>
          <a:p>
            <a:r>
              <a:rPr lang="ru-RU" sz="2000" b="1">
                <a:cs typeface="Arial" charset="0"/>
              </a:rPr>
              <a:t>Штаб-квартира</a:t>
            </a:r>
            <a:r>
              <a:rPr lang="ru-RU" sz="2000">
                <a:cs typeface="Arial" charset="0"/>
              </a:rPr>
              <a:t> знаходиться в </a:t>
            </a:r>
            <a:r>
              <a:rPr lang="ru-RU" sz="2000" b="1">
                <a:cs typeface="Arial" charset="0"/>
              </a:rPr>
              <a:t>Майнці</a:t>
            </a:r>
            <a:r>
              <a:rPr lang="ru-RU" sz="2000">
                <a:cs typeface="Arial" charset="0"/>
              </a:rPr>
              <a:t>.</a:t>
            </a:r>
          </a:p>
          <a:p>
            <a:endParaRPr lang="ru-RU" sz="2000">
              <a:cs typeface="Arial" charset="0"/>
            </a:endParaRPr>
          </a:p>
          <a:p>
            <a:r>
              <a:rPr lang="ru-RU" sz="2000">
                <a:cs typeface="Arial" charset="0"/>
              </a:rPr>
              <a:t>Телеканал почав своє мовлення </a:t>
            </a:r>
            <a:r>
              <a:rPr lang="ru-RU" sz="2000" b="1">
                <a:cs typeface="Arial" charset="0"/>
              </a:rPr>
              <a:t>1 квітня 1963 р. </a:t>
            </a:r>
            <a:r>
              <a:rPr lang="ru-RU" sz="2000">
                <a:cs typeface="Arial" charset="0"/>
              </a:rPr>
              <a:t>з м.Ешборн. </a:t>
            </a:r>
          </a:p>
          <a:p>
            <a:r>
              <a:rPr lang="ru-RU" sz="2000">
                <a:cs typeface="Arial" charset="0"/>
              </a:rPr>
              <a:t>Кольорове телемовлення почалося в </a:t>
            </a:r>
            <a:r>
              <a:rPr lang="ru-RU" sz="2000" b="1">
                <a:cs typeface="Arial" charset="0"/>
              </a:rPr>
              <a:t>1967</a:t>
            </a:r>
            <a:r>
              <a:rPr lang="ru-RU" sz="2000">
                <a:cs typeface="Arial" charset="0"/>
              </a:rPr>
              <a:t> році. </a:t>
            </a:r>
          </a:p>
          <a:p>
            <a:r>
              <a:rPr lang="ru-RU" sz="2000">
                <a:cs typeface="Arial" charset="0"/>
              </a:rPr>
              <a:t>У </a:t>
            </a:r>
            <a:r>
              <a:rPr lang="ru-RU" sz="2000" b="1">
                <a:cs typeface="Arial" charset="0"/>
              </a:rPr>
              <a:t>1974</a:t>
            </a:r>
            <a:r>
              <a:rPr lang="ru-RU" sz="2000">
                <a:cs typeface="Arial" charset="0"/>
              </a:rPr>
              <a:t> році, після короткого перебування у Вісбадені, </a:t>
            </a:r>
            <a:r>
              <a:rPr lang="en-US" sz="2000" b="1">
                <a:cs typeface="Arial" charset="0"/>
              </a:rPr>
              <a:t>ZDF </a:t>
            </a:r>
            <a:r>
              <a:rPr lang="ru-RU" sz="2000" b="1">
                <a:cs typeface="Arial" charset="0"/>
              </a:rPr>
              <a:t>переїхав до Майнц,</a:t>
            </a:r>
            <a:r>
              <a:rPr lang="ru-RU" sz="2000">
                <a:cs typeface="Arial" charset="0"/>
              </a:rPr>
              <a:t> звідки він веде мовлення й донині.</a:t>
            </a:r>
          </a:p>
          <a:p>
            <a:endParaRPr lang="uk-UA" sz="2000">
              <a:cs typeface="Arial" charset="0"/>
            </a:endParaRPr>
          </a:p>
          <a:p>
            <a:r>
              <a:rPr lang="ru-RU" sz="2000" b="1">
                <a:cs typeface="Arial" charset="0"/>
              </a:rPr>
              <a:t>ZDF</a:t>
            </a:r>
            <a:r>
              <a:rPr lang="ru-RU" sz="2000">
                <a:cs typeface="Arial" charset="0"/>
              </a:rPr>
              <a:t> канал має частку глядацької аудиторії - </a:t>
            </a:r>
            <a:r>
              <a:rPr lang="ru-RU" sz="2000" b="1">
                <a:cs typeface="Arial" charset="0"/>
              </a:rPr>
              <a:t>13%.</a:t>
            </a:r>
          </a:p>
        </p:txBody>
      </p:sp>
      <p:pic>
        <p:nvPicPr>
          <p:cNvPr id="32770" name="Picture 2" descr="http://journalismus.h-da.de/dateien/Rafael-Bujotzek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60350"/>
            <a:ext cx="4392613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4" descr="http://payload.cargocollective.com/1/0/7037/65409/FLINT_SKALLEN_ZDF_moderation_claus_kleber_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213100"/>
            <a:ext cx="4367213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3"/>
          <p:cNvSpPr>
            <a:spLocks noChangeArrowheads="1"/>
          </p:cNvSpPr>
          <p:nvPr/>
        </p:nvSpPr>
        <p:spPr bwMode="auto">
          <a:xfrm>
            <a:off x="4643438" y="260350"/>
            <a:ext cx="432117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cs typeface="Arial" charset="0"/>
              </a:rPr>
              <a:t>В країні існує </a:t>
            </a:r>
            <a:r>
              <a:rPr lang="ru-RU" sz="2000" b="1">
                <a:cs typeface="Arial" charset="0"/>
              </a:rPr>
              <a:t>два типи мовлення</a:t>
            </a:r>
            <a:r>
              <a:rPr lang="ru-RU" sz="2000">
                <a:cs typeface="Arial" charset="0"/>
              </a:rPr>
              <a:t>: </a:t>
            </a:r>
            <a:r>
              <a:rPr lang="ru-RU" sz="2000" i="1">
                <a:cs typeface="Arial" charset="0"/>
              </a:rPr>
              <a:t>суспільно-правове</a:t>
            </a:r>
            <a:r>
              <a:rPr lang="ru-RU" sz="2000">
                <a:cs typeface="Arial" charset="0"/>
              </a:rPr>
              <a:t> та </a:t>
            </a:r>
            <a:r>
              <a:rPr lang="ru-RU" sz="2000" i="1">
                <a:cs typeface="Arial" charset="0"/>
              </a:rPr>
              <a:t>приватне,</a:t>
            </a:r>
            <a:r>
              <a:rPr lang="ru-RU" sz="2000">
                <a:cs typeface="Arial" charset="0"/>
              </a:rPr>
              <a:t> їх діяльність підтримує і впорядковує </a:t>
            </a:r>
            <a:r>
              <a:rPr lang="en-US" sz="2000" b="1">
                <a:cs typeface="Arial" charset="0"/>
              </a:rPr>
              <a:t>GEZ (Die Gebühreneinzugszentrale). </a:t>
            </a:r>
          </a:p>
          <a:p>
            <a:endParaRPr lang="en-US" sz="2000" b="1">
              <a:cs typeface="Arial" charset="0"/>
            </a:endParaRPr>
          </a:p>
          <a:p>
            <a:r>
              <a:rPr lang="ru-RU" sz="2000" b="1">
                <a:cs typeface="Arial" charset="0"/>
              </a:rPr>
              <a:t>Приватні канали </a:t>
            </a:r>
            <a:r>
              <a:rPr lang="ru-RU" sz="2000">
                <a:cs typeface="Arial" charset="0"/>
              </a:rPr>
              <a:t>належать різноманітним медіамагнатам чи медіахолдингам. </a:t>
            </a:r>
            <a:endParaRPr lang="en-US" sz="2000">
              <a:cs typeface="Arial" charset="0"/>
            </a:endParaRPr>
          </a:p>
          <a:p>
            <a:endParaRPr lang="en-US" sz="2000">
              <a:cs typeface="Arial" charset="0"/>
            </a:endParaRPr>
          </a:p>
          <a:p>
            <a:r>
              <a:rPr lang="ru-RU" sz="2000">
                <a:cs typeface="Arial" charset="0"/>
              </a:rPr>
              <a:t>Забезпеченням населення суспільно-політичною інформацією займаються </a:t>
            </a:r>
            <a:r>
              <a:rPr lang="ru-RU" sz="2000" b="1">
                <a:cs typeface="Arial" charset="0"/>
              </a:rPr>
              <a:t>суспільно-правові мовники</a:t>
            </a:r>
            <a:r>
              <a:rPr lang="ru-RU" sz="2000">
                <a:cs typeface="Arial" charset="0"/>
              </a:rPr>
              <a:t>, яких існує двоє – </a:t>
            </a:r>
            <a:r>
              <a:rPr lang="en-US" sz="2000" b="1">
                <a:cs typeface="Arial" charset="0"/>
              </a:rPr>
              <a:t>ARD</a:t>
            </a:r>
            <a:r>
              <a:rPr lang="en-US" sz="2000">
                <a:cs typeface="Arial" charset="0"/>
              </a:rPr>
              <a:t> (Arbeitsgemeinschaft der öffentlich-rechtlichen Rundfunkanstalten der Bundesrepublik Deutschland) </a:t>
            </a:r>
            <a:r>
              <a:rPr lang="ru-RU" sz="2000">
                <a:cs typeface="Arial" charset="0"/>
              </a:rPr>
              <a:t>та </a:t>
            </a:r>
            <a:r>
              <a:rPr lang="en-US" sz="2000" b="1">
                <a:cs typeface="Arial" charset="0"/>
              </a:rPr>
              <a:t>ZDF</a:t>
            </a:r>
            <a:r>
              <a:rPr lang="en-US" sz="2000">
                <a:cs typeface="Arial" charset="0"/>
              </a:rPr>
              <a:t> (Zweites Deutsches Fernsehen).</a:t>
            </a:r>
            <a:endParaRPr lang="ru-RU" sz="2000">
              <a:cs typeface="Arial" charset="0"/>
            </a:endParaRPr>
          </a:p>
        </p:txBody>
      </p:sp>
      <p:pic>
        <p:nvPicPr>
          <p:cNvPr id="15362" name="Picture 2" descr="http://www.zuendel-branding.com/media/ARD_das_erste_2_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88913"/>
            <a:ext cx="407193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http://dota2.ingame.de/files/2014/06/ZDF-Logo_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429000"/>
            <a:ext cx="3887787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Содержимое 2"/>
          <p:cNvSpPr>
            <a:spLocks noGrp="1"/>
          </p:cNvSpPr>
          <p:nvPr>
            <p:ph idx="1"/>
          </p:nvPr>
        </p:nvSpPr>
        <p:spPr>
          <a:xfrm>
            <a:off x="4716463" y="1484313"/>
            <a:ext cx="4427537" cy="51847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uk-UA" sz="1900" smtClean="0">
                <a:latin typeface="Arial" charset="0"/>
                <a:cs typeface="Arial" charset="0"/>
              </a:rPr>
              <a:t>Найбільша радіокомпанія  </a:t>
            </a:r>
          </a:p>
          <a:p>
            <a:pPr>
              <a:buFont typeface="Arial" charset="0"/>
              <a:buNone/>
            </a:pPr>
            <a:r>
              <a:rPr lang="uk-UA" sz="1900" smtClean="0">
                <a:latin typeface="Arial" charset="0"/>
                <a:cs typeface="Arial" charset="0"/>
              </a:rPr>
              <a:t>Німеччини, що охоплює </a:t>
            </a:r>
          </a:p>
          <a:p>
            <a:pPr>
              <a:buFont typeface="Arial" charset="0"/>
              <a:buNone/>
            </a:pPr>
            <a:r>
              <a:rPr lang="uk-UA" sz="1900" smtClean="0">
                <a:latin typeface="Arial" charset="0"/>
                <a:cs typeface="Arial" charset="0"/>
              </a:rPr>
              <a:t>територію всієї країни </a:t>
            </a:r>
          </a:p>
          <a:p>
            <a:pPr>
              <a:buFont typeface="Arial" charset="0"/>
              <a:buNone/>
            </a:pPr>
            <a:r>
              <a:rPr lang="uk-UA" sz="1900" smtClean="0">
                <a:latin typeface="Arial" charset="0"/>
                <a:cs typeface="Arial" charset="0"/>
              </a:rPr>
              <a:t>Початок мовлення 1.01.1994 р.</a:t>
            </a:r>
          </a:p>
          <a:p>
            <a:pPr>
              <a:buFont typeface="Arial" charset="0"/>
              <a:buNone/>
            </a:pPr>
            <a:r>
              <a:rPr lang="uk-UA" sz="1900" smtClean="0">
                <a:latin typeface="Arial" charset="0"/>
                <a:cs typeface="Arial" charset="0"/>
              </a:rPr>
              <a:t>Штаб-квартири у </a:t>
            </a:r>
            <a:r>
              <a:rPr lang="uk-UA" sz="1900" b="1" smtClean="0">
                <a:latin typeface="Arial" charset="0"/>
                <a:cs typeface="Arial" charset="0"/>
              </a:rPr>
              <a:t>Берліні</a:t>
            </a:r>
            <a:r>
              <a:rPr lang="uk-UA" sz="1900" smtClean="0">
                <a:latin typeface="Arial" charset="0"/>
                <a:cs typeface="Arial" charset="0"/>
              </a:rPr>
              <a:t> та </a:t>
            </a:r>
          </a:p>
          <a:p>
            <a:pPr>
              <a:buFont typeface="Arial" charset="0"/>
              <a:buNone/>
            </a:pPr>
            <a:r>
              <a:rPr lang="uk-UA" sz="1900" b="1" smtClean="0">
                <a:latin typeface="Arial" charset="0"/>
                <a:cs typeface="Arial" charset="0"/>
              </a:rPr>
              <a:t>Кьольні.</a:t>
            </a:r>
          </a:p>
          <a:p>
            <a:pPr>
              <a:buFont typeface="Arial" charset="0"/>
              <a:buNone/>
            </a:pPr>
            <a:endParaRPr lang="uk-UA" sz="1900" b="1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uk-UA" sz="1900" b="1" smtClean="0">
                <a:latin typeface="Arial" charset="0"/>
                <a:cs typeface="Arial" charset="0"/>
              </a:rPr>
              <a:t>DeutschlandRadio</a:t>
            </a:r>
            <a:r>
              <a:rPr lang="uk-UA" sz="1900" smtClean="0">
                <a:latin typeface="Arial" charset="0"/>
                <a:cs typeface="Arial" charset="0"/>
              </a:rPr>
              <a:t> виробляє </a:t>
            </a:r>
          </a:p>
          <a:p>
            <a:pPr>
              <a:buFont typeface="Arial" charset="0"/>
              <a:buNone/>
            </a:pPr>
            <a:r>
              <a:rPr lang="uk-UA" sz="1900" smtClean="0">
                <a:latin typeface="Arial" charset="0"/>
                <a:cs typeface="Arial" charset="0"/>
              </a:rPr>
              <a:t>дві програми: </a:t>
            </a:r>
          </a:p>
          <a:p>
            <a:pPr>
              <a:buFont typeface="Arial" charset="0"/>
              <a:buNone/>
            </a:pPr>
            <a:r>
              <a:rPr lang="uk-UA" sz="1900" b="1" smtClean="0">
                <a:latin typeface="Arial" charset="0"/>
                <a:cs typeface="Arial" charset="0"/>
              </a:rPr>
              <a:t>Deutschlandfunk</a:t>
            </a:r>
            <a:r>
              <a:rPr lang="uk-UA" sz="1900" smtClean="0">
                <a:latin typeface="Arial" charset="0"/>
                <a:cs typeface="Arial" charset="0"/>
              </a:rPr>
              <a:t> (інформація,  новини)</a:t>
            </a:r>
          </a:p>
          <a:p>
            <a:pPr>
              <a:buFont typeface="Arial" charset="0"/>
              <a:buNone/>
            </a:pPr>
            <a:r>
              <a:rPr lang="uk-UA" sz="1900" b="1" smtClean="0">
                <a:latin typeface="Arial" charset="0"/>
                <a:cs typeface="Arial" charset="0"/>
              </a:rPr>
              <a:t>Deutschlandradio Kultur</a:t>
            </a:r>
            <a:r>
              <a:rPr lang="uk-UA" sz="1900" smtClean="0">
                <a:latin typeface="Arial" charset="0"/>
                <a:cs typeface="Arial" charset="0"/>
              </a:rPr>
              <a:t> (культура). </a:t>
            </a:r>
          </a:p>
          <a:p>
            <a:pPr>
              <a:buFont typeface="Arial" charset="0"/>
              <a:buNone/>
            </a:pPr>
            <a:endParaRPr lang="uk-UA" sz="190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uk-UA" sz="1900" smtClean="0">
                <a:latin typeface="Arial" charset="0"/>
                <a:cs typeface="Arial" charset="0"/>
              </a:rPr>
              <a:t>Повністю вільні від реклами та </a:t>
            </a:r>
          </a:p>
          <a:p>
            <a:pPr>
              <a:buFont typeface="Arial" charset="0"/>
              <a:buNone/>
            </a:pPr>
            <a:r>
              <a:rPr lang="uk-UA" sz="1900" smtClean="0">
                <a:latin typeface="Arial" charset="0"/>
                <a:cs typeface="Arial" charset="0"/>
              </a:rPr>
              <a:t>фінансуються за рахунок податків.</a:t>
            </a:r>
          </a:p>
          <a:p>
            <a:pPr>
              <a:buFont typeface="Wingdings" pitchFamily="2" charset="2"/>
              <a:buChar char="v"/>
            </a:pPr>
            <a:endParaRPr lang="uk-UA" sz="1800" smtClean="0"/>
          </a:p>
        </p:txBody>
      </p:sp>
      <p:pic>
        <p:nvPicPr>
          <p:cNvPr id="33794" name="Рисунок 3" descr="170px-Dlf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249237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2" descr="http://www.deutschlandradio.de/media/thumbs/1/1474612bbc0d1d73aab6bb5ab13d5141v2_max_440x150_b3535db83dc50e27c1bb1392364c95a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0"/>
            <a:ext cx="4191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http://www.opencaching.it/images/uploads/C773902E-E018-102B-B3FC-00163E35975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933825"/>
            <a:ext cx="3643313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AutoShape 6" descr="https://fbexternal-a.akamaihd.net/safe_image.php?d=AQAbV93yr8nMBihF&amp;w=470&amp;h=246&amp;url=http%3A%2F%2Fwww.deutschlandradio.de%2Fmedia%2Fthumbs%2F6%2F63e0ccb37f47793e4b0d80101dcdb264v1_abs_440x330_b3535db83dc50e27c1bb1392364c95a2.jpg&amp;cfs=1&amp;upscale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Прямоугольник 3"/>
          <p:cNvSpPr>
            <a:spLocks noChangeArrowheads="1"/>
          </p:cNvSpPr>
          <p:nvPr/>
        </p:nvSpPr>
        <p:spPr bwMode="auto">
          <a:xfrm>
            <a:off x="4284663" y="188913"/>
            <a:ext cx="4572000" cy="655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cs typeface="Arial" charset="0"/>
              </a:rPr>
              <a:t>Основні комерційні телеканали </a:t>
            </a:r>
            <a:r>
              <a:rPr lang="ru-RU" sz="2000">
                <a:cs typeface="Arial" charset="0"/>
              </a:rPr>
              <a:t>в Німеччині сьогодні розповсюджуються за допомогою систем кабельного і супутникового ТБ з </a:t>
            </a:r>
            <a:r>
              <a:rPr lang="ru-RU" sz="2000" b="1">
                <a:cs typeface="Arial" charset="0"/>
              </a:rPr>
              <a:t>1984 р</a:t>
            </a:r>
            <a:r>
              <a:rPr lang="uk-UA" sz="2000" b="1">
                <a:cs typeface="Arial" charset="0"/>
              </a:rPr>
              <a:t>.</a:t>
            </a:r>
            <a:endParaRPr lang="ru-RU" sz="2000" b="1">
              <a:cs typeface="Arial" charset="0"/>
            </a:endParaRPr>
          </a:p>
          <a:p>
            <a:r>
              <a:rPr lang="ru-RU" sz="2000">
                <a:cs typeface="Arial" charset="0"/>
              </a:rPr>
              <a:t>У 1990-2000-х роках на ринку комерційного ТБ Німеччині активно діяли два великих конгломерата. </a:t>
            </a:r>
          </a:p>
          <a:p>
            <a:r>
              <a:rPr lang="ru-RU" sz="2000">
                <a:cs typeface="Arial" charset="0"/>
              </a:rPr>
              <a:t>Це конгломерат </a:t>
            </a:r>
            <a:r>
              <a:rPr lang="ru-RU" sz="2000" b="1">
                <a:cs typeface="Arial" charset="0"/>
              </a:rPr>
              <a:t>Лео Кірха</a:t>
            </a:r>
            <a:r>
              <a:rPr lang="ru-RU" sz="2000">
                <a:cs typeface="Arial" charset="0"/>
              </a:rPr>
              <a:t> і концерн </a:t>
            </a:r>
            <a:r>
              <a:rPr lang="en-US" sz="2000" b="1">
                <a:cs typeface="Arial" charset="0"/>
              </a:rPr>
              <a:t>Berteismann</a:t>
            </a:r>
            <a:r>
              <a:rPr lang="en-US" sz="2000">
                <a:cs typeface="Arial" charset="0"/>
              </a:rPr>
              <a:t>. </a:t>
            </a:r>
            <a:endParaRPr lang="uk-UA" sz="2000">
              <a:cs typeface="Arial" charset="0"/>
            </a:endParaRPr>
          </a:p>
          <a:p>
            <a:r>
              <a:rPr lang="ru-RU" sz="2000" b="1">
                <a:cs typeface="Arial" charset="0"/>
              </a:rPr>
              <a:t>Група Кірха - </a:t>
            </a:r>
            <a:r>
              <a:rPr lang="en-US" sz="2000" b="1">
                <a:cs typeface="Arial" charset="0"/>
              </a:rPr>
              <a:t>ProSiebenSat1 Media AG</a:t>
            </a:r>
            <a:r>
              <a:rPr lang="en-US" sz="2000">
                <a:cs typeface="Arial" charset="0"/>
              </a:rPr>
              <a:t> </a:t>
            </a:r>
            <a:r>
              <a:rPr lang="ru-RU" sz="2000">
                <a:cs typeface="Arial" charset="0"/>
              </a:rPr>
              <a:t>знаходиться в Мюнхені,</a:t>
            </a:r>
            <a:r>
              <a:rPr lang="ru-RU" sz="2000" b="1">
                <a:cs typeface="Arial" charset="0"/>
              </a:rPr>
              <a:t> </a:t>
            </a:r>
            <a:r>
              <a:rPr lang="ru-RU" sz="2000">
                <a:cs typeface="Arial" charset="0"/>
              </a:rPr>
              <a:t>включала в себе </a:t>
            </a:r>
            <a:r>
              <a:rPr lang="en-US" sz="2000" b="1">
                <a:cs typeface="Arial" charset="0"/>
              </a:rPr>
              <a:t>Sat-1, PRO-7, DSF, Kabelkanal. </a:t>
            </a:r>
            <a:endParaRPr lang="uk-UA" sz="2000" b="1">
              <a:cs typeface="Arial" charset="0"/>
            </a:endParaRPr>
          </a:p>
          <a:p>
            <a:endParaRPr lang="uk-UA" sz="2000" b="1">
              <a:cs typeface="Arial" charset="0"/>
            </a:endParaRPr>
          </a:p>
          <a:p>
            <a:r>
              <a:rPr lang="ru-RU" sz="2000">
                <a:cs typeface="Arial" charset="0"/>
              </a:rPr>
              <a:t>Інший гігант комерційного ТБ Німеччині - компанія, що належить </a:t>
            </a:r>
            <a:r>
              <a:rPr lang="ru-RU" sz="2000" b="1">
                <a:cs typeface="Arial" charset="0"/>
              </a:rPr>
              <a:t>концерну </a:t>
            </a:r>
            <a:r>
              <a:rPr lang="en-US" sz="2000" b="1">
                <a:cs typeface="Arial" charset="0"/>
              </a:rPr>
              <a:t>Berteismann </a:t>
            </a:r>
            <a:r>
              <a:rPr lang="ru-RU" sz="2000">
                <a:cs typeface="Arial" charset="0"/>
              </a:rPr>
              <a:t>компанія </a:t>
            </a:r>
            <a:r>
              <a:rPr lang="en-US" sz="2000" b="1">
                <a:cs typeface="Arial" charset="0"/>
              </a:rPr>
              <a:t>RLT Group (</a:t>
            </a:r>
            <a:r>
              <a:rPr lang="uk-UA" sz="2000" b="1">
                <a:cs typeface="Arial" charset="0"/>
              </a:rPr>
              <a:t>Кьольні) </a:t>
            </a:r>
            <a:r>
              <a:rPr lang="uk-UA" sz="2000">
                <a:cs typeface="Arial" charset="0"/>
              </a:rPr>
              <a:t>- н</a:t>
            </a:r>
            <a:r>
              <a:rPr lang="ru-RU" sz="2000">
                <a:cs typeface="Arial" charset="0"/>
              </a:rPr>
              <a:t>ею здійснюється мовлення на каналах </a:t>
            </a:r>
            <a:r>
              <a:rPr lang="en-US" sz="2000" b="1">
                <a:cs typeface="Arial" charset="0"/>
              </a:rPr>
              <a:t>RTL, RTL2, SuperRTL, VOX.</a:t>
            </a:r>
            <a:endParaRPr lang="ru-RU" sz="2000" b="1">
              <a:cs typeface="Arial" charset="0"/>
            </a:endParaRPr>
          </a:p>
        </p:txBody>
      </p:sp>
      <p:pic>
        <p:nvPicPr>
          <p:cNvPr id="34818" name="Picture 6" descr="http://www.tutsi.de/wp-content/uploads/rtl-schaltet-dvbt-a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213100"/>
            <a:ext cx="3671888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AutoShape 8" descr="http://img3.wikia.nocookie.net/__cb20091204195154/logopedia/images/e/e2/Sat.1_logo_90s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4820" name="AutoShape 10" descr="http://img3.wikia.nocookie.net/__cb20091204195154/logopedia/images/e/e2/Sat.1_logo_90s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34821" name="Picture 12" descr="http://www.ringier.com/sites/default/files/upload/field_media_image/sat.1_rg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0891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AutoShape 14" descr="data:image/png;base64,iVBORw0KGgoAAAANSUhEUgAAAOEAAADhCAMAAAAJbSJIAAAAjVBMVEXZCCT////aAB3XAAD3ztPXAA3unqbZACHZAB/ZACLYABrYABbuoqrYABLYAA/XAAP/+vveOkriXGjzv8TqjJTyur/nfYbhUl/wrrTgRFT87e/bEi364OPsmaHnf4j529/kZ3LcLD70w8jmb3rbHDPwsbf30tbgSlf98vPeMkXjY2/cKTv65ujvqK7mdX6Q4gQQAAAE8ElEQVR4nO3daXuaQBSGYSqYokbFLVFcsHEJppr///MaEBUUlWWGOe/pPN/6rfcFs4a0xi/uGar/AtL7ETZrfGsehXaDa/ZRWGsYXGvUtBA9LcRPC/HTQvy0ED8txE8L8dNC/LQQPy3ETwvx00L8tBA/LcRPC/HTQvy0ED8txE8L8dNC/LQQPy3ETwvx00L8tBA/LcRPC/HTQvz+G6HJuVBoce4/+e085mkhflqInxbip4X4cRE6/n7meR+D0WvUYLT1ZnsHX+hao8Pia7JbG7VOsNPu1qOCP3TMV2DhzHpd9HedwNRu2rbdSDsD1l8ghb51WO0aHbPeatpPzod4Qt+aL3fmj83OdmqHEjr78ff6B/f0uWEKvfHX3+DJ5cABCfebVTPno0MSWsNdu9sqfFVGXOiOlrbZLvTsEITueNIq8fCoC93Du1kXcY1LU+iPJz8TS3kdVeFHv9ktNfRoC7eLltkU+TMGWkLn0Ou2Bf8IhZJw+92ti3s7yQmdTc8svTIQFu6HDVP846Mj3H6Z7d9yfCSEg4nZksUjIHTGa7Mm0ada6LxMZQ0/EkL/xZawOtAR+kO7Lm16ISB05na9mu8/1AgDXxXPT5lwvO5W5VMiHKylz59KhdtJpb7Khful5PVdsdAZdmTuz9QLN9OKFghFQq/qAVix0HnrCro7IyrcdNpqfBUJZ5+mui90qxAOTUUvaEVC609doU++0HlTM4NWJrSmHbU+2ULlD1CycDtVOwKPSRQOBf4AqUTShLNeV7XtmCzhpq1yDYwnSbhSuIm5SorQWyvbhd4mQ3jokJhioiQICb2hQcKFbo/CIhhLtPCjRWUOPSVYOCewTbtKrHBlqvbcJlJIbgiGCRR60+ovQzMkTjiiNwTDhAlfaK2Cl0QJFwTnmGOChEuyQDFCZ0JxEo0SIfR3JCfRKAFCd0pto5aovNDL/0selVZauG3QBpYWWkTX+UslhZa8ryZFVU44MMkDywlHVHdq8coIBwjAMkKIJ1hGaGEAiwstgEkmrKgQYJmIKiiclfutxyorJtz/hgEWE/rTqj8wLFERof+H9HHpqiLCT8oH3psKCPuEryxSyi+ke6uWXm7hHAyYWzhCA+YVeiq+Yy5XPqFL/NYprVxCp4e0EEblEvYJfUSSuTzCIZHvuPKVQ4g3jYZlF3qi/7GDisosdKZ402hYZuE71HY7VlbhEHMQGpmFoLNMUDbh3ka5d7otmxBxL3Mqk/AN68ybLIsQeBAamYT7Ju4gNDIJJ8CD0MgixNxvX3oqtKAHofFc6Big29Fzz4QrxENvoidC7IUi7LHQbUEvFGGPhX3UI1Osh8Ix/jv6WOgCnyguPRLCHusTPRBuOLyjj4Q83tFHQg7zaNBd4YDHO3pfCHs9etM94QL54iLRHeGWyzt6VzgB+iToSelCFtu1qFSh3+CxFIalCr/hj72x0oQeo3c0XfiJfX14VYqQwc1FvBQhp2nGSBPO2exmjt0IXaH/uQSBboSsVoqga+GM1zRj3AqXTM69l66EjM4Up66E76wW+7Ck8IPfI7wSMjoWnksI4X8amlZCyPERJoQcR2FS2ONygZgoJmQ5ChPCT46jMC5kuJ0Juwj7/LYzYWchr+unWGfhG7dz4amT0OX6CM9Cbrczl07CNcvVPigSjswG1yLhe7vGNVPx/39YTfyF/wA0k3nw5h4gQ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4823" name="AutoShape 16" descr="data:image/png;base64,iVBORw0KGgoAAAANSUhEUgAAAOEAAADhCAMAAAAJbSJIAAAAjVBMVEXZCCT////aAB3XAAD3ztPXAA3unqbZACHZAB/ZACLYABrYABbuoqrYABLYAA/XAAP/+vveOkriXGjzv8TqjJTyur/nfYbhUl/wrrTgRFT87e/bEi364OPsmaHnf4j529/kZ3LcLD70w8jmb3rbHDPwsbf30tbgSlf98vPeMkXjY2/cKTv65ujvqK7mdX6Q4gQQAAAE8ElEQVR4nO3daXuaQBSGYSqYokbFLVFcsHEJppr///MaEBUUlWWGOe/pPN/6rfcFs4a0xi/uGar/AtL7ETZrfGsehXaDa/ZRWGsYXGvUtBA9LcRPC/HTQvy0ED8txE8L8dNC/LQQPy3ETwvx00L8tBA/LcRPC/HTQvy0ED8txE8L8dNC/LQQPy3ETwvx00L8tBA/LcRPC/HTQvz+G6HJuVBoce4/+e085mkhflqInxbip4X4cRE6/n7meR+D0WvUYLT1ZnsHX+hao8Pia7JbG7VOsNPu1qOCP3TMV2DhzHpd9HedwNRu2rbdSDsD1l8ghb51WO0aHbPeatpPzod4Qt+aL3fmj83OdmqHEjr78ff6B/f0uWEKvfHX3+DJ5cABCfebVTPno0MSWsNdu9sqfFVGXOiOlrbZLvTsEITueNIq8fCoC93Du1kXcY1LU+iPJz8TS3kdVeFHv9ktNfRoC7eLltkU+TMGWkLn0Ou2Bf8IhZJw+92ti3s7yQmdTc8svTIQFu6HDVP846Mj3H6Z7d9yfCSEg4nZksUjIHTGa7Mm0ada6LxMZQ0/EkL/xZawOtAR+kO7Lm16ISB05na9mu8/1AgDXxXPT5lwvO5W5VMiHKylz59KhdtJpb7Khful5PVdsdAZdmTuz9QLN9OKFghFQq/qAVix0HnrCro7IyrcdNpqfBUJZ5+mui90qxAOTUUvaEVC609doU++0HlTM4NWJrSmHbU+2ULlD1CycDtVOwKPSRQOBf4AqUTShLNeV7XtmCzhpq1yDYwnSbhSuIm5SorQWyvbhd4mQ3jokJhioiQICb2hQcKFbo/CIhhLtPCjRWUOPSVYOCewTbtKrHBlqvbcJlJIbgiGCRR60+ovQzMkTjiiNwTDhAlfaK2Cl0QJFwTnmGOChEuyQDFCZ0JxEo0SIfR3JCfRKAFCd0pto5aovNDL/0selVZauG3QBpYWWkTX+UslhZa8ryZFVU44MMkDywlHVHdq8coIBwjAMkKIJ1hGaGEAiwstgEkmrKgQYJmIKiiclfutxyorJtz/hgEWE/rTqj8wLFERof+H9HHpqiLCT8oH3psKCPuEryxSyi+ke6uWXm7hHAyYWzhCA+YVeiq+Yy5XPqFL/NYprVxCp4e0EEblEvYJfUSSuTzCIZHvuPKVQ4g3jYZlF3qi/7GDisosdKZ402hYZuE71HY7VlbhEHMQGpmFoLNMUDbh3ka5d7otmxBxL3Mqk/AN68ybLIsQeBAamYT7Ju4gNDIJJ8CD0MgixNxvX3oqtKAHofFc6Big29Fzz4QrxENvoidC7IUi7LHQbUEvFGGPhX3UI1Osh8Ix/jv6WOgCnyguPRLCHusTPRBuOLyjj4Q83tFHQg7zaNBd4YDHO3pfCHs9etM94QL54iLRHeGWyzt6VzgB+iToSelCFtu1qFSh3+CxFIalCr/hj72x0oQeo3c0XfiJfX14VYqQwc1FvBQhp2nGSBPO2exmjt0IXaH/uQSBboSsVoqga+GM1zRj3AqXTM69l66EjM4Up66E76wW+7Ck8IPfI7wSMjoWnksI4X8amlZCyPERJoQcR2FS2ONygZgoJmQ5ChPCT46jMC5kuJ0Juwj7/LYzYWchr+unWGfhG7dz4amT0OX6CM9Cbrczl07CNcvVPigSjswG1yLhe7vGNVPx/39YTfyF/wA0k3nw5h4gQ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34824" name="Picture 18" descr="http://pur-life.de/userfiles/image/Images/pro7l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0338" y="188913"/>
            <a:ext cx="108585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20" descr="http://www.quotenmeter.de/pics/dsf/dsf_gross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341438"/>
            <a:ext cx="2592388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6" name="AutoShape 22" descr="https://i1.ytimg.com/vi/K7yYAcDUAL8/hq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34827" name="Picture 23" descr="C:\Users\User\Desktop\hqdefaul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68538" y="1484313"/>
            <a:ext cx="1925637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288" y="908050"/>
          <a:ext cx="8208962" cy="5599113"/>
        </p:xfrm>
        <a:graphic>
          <a:graphicData uri="http://schemas.openxmlformats.org/drawingml/2006/table">
            <a:tbl>
              <a:tblPr/>
              <a:tblGrid>
                <a:gridCol w="1193800"/>
                <a:gridCol w="1492250"/>
                <a:gridCol w="2090737"/>
                <a:gridCol w="3432175"/>
              </a:tblGrid>
              <a:tr h="57150">
                <a:tc>
                  <a:txBody>
                    <a:bodyPr/>
                    <a:lstStyle/>
                    <a:p>
                      <a:pPr marL="254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Початок </a:t>
                      </a: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трансляції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4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Назва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4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Штаб-квартира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4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Місце видачі ліцензії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25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01.01.1984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SAT 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Рейнланд-Пфальц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Рейнальд-Пфальц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25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02.01.1984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RTL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Північний Рейн-Вестфалия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Північний Рейн-Вестфалия, Нижня Саксонія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25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01.01.1989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PRO-7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Баварія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Шлезвиг-Гольштейн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25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28.02.1991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ProSieben</a:t>
                      </a:r>
                    </a:p>
                    <a:p>
                      <a:pPr marL="25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Гамбург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Гамбург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25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29.02.1992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Kabelkanal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Баварія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Баварія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25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31.11.1992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TV</a:t>
                      </a: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- новинний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Берлін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Берлін-Бранденбург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1375">
                <a:tc>
                  <a:txBody>
                    <a:bodyPr/>
                    <a:lstStyle/>
                    <a:p>
                      <a:pPr marL="25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01.01.1993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DSF</a:t>
                      </a:r>
                    </a:p>
                    <a:p>
                      <a:pPr marL="25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Дойчес Спортфернзен – спортивний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Баварія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Баварія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25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25.01.1993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VOX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Північний Рейн-Вестфалія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Північний Рейн-Вестфалія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25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06.03.1993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RTL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-2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Північний Рейн-Вестфалія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Гессен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25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01.12.1993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VIVA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- </a:t>
                      </a: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музичний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Північний Рейн-Вестфалія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Північний Рейн-Вестфалія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886" name="Rectangle 2"/>
          <p:cNvSpPr>
            <a:spLocks noChangeArrowheads="1"/>
          </p:cNvSpPr>
          <p:nvPr/>
        </p:nvSpPr>
        <p:spPr bwMode="auto">
          <a:xfrm>
            <a:off x="2339975" y="260350"/>
            <a:ext cx="4967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304800" algn="ctr"/>
            <a:r>
              <a:rPr lang="ru-RU" b="1" u="sng">
                <a:ea typeface="Times New Roman" pitchFamily="18" charset="0"/>
                <a:cs typeface="Arial" charset="0"/>
              </a:rPr>
              <a:t>Приватні</a:t>
            </a:r>
            <a:r>
              <a:rPr lang="ru-RU" b="1" u="sng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телерадіокомпанії Німеччин</a:t>
            </a:r>
            <a:r>
              <a:rPr lang="uk-UA" b="1" u="sng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и</a:t>
            </a:r>
            <a:endParaRPr lang="uk-UA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AutoShape 2" descr="https://www.agf.de/showfile.phtml/agf/mitglieder/agf_mitglieder_09-2013.jpg?foid=5861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36866" name="Picture 3" descr="C:\Users\User\Desktop\agf_mitglieder_09-2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525" y="620713"/>
            <a:ext cx="836295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427538" y="87313"/>
            <a:ext cx="4537075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900">
                <a:solidFill>
                  <a:srgbClr val="000000"/>
                </a:solidFill>
                <a:cs typeface="Arial" charset="0"/>
              </a:rPr>
              <a:t>Всередині німецьке громадське мовлення контролюється </a:t>
            </a:r>
            <a:r>
              <a:rPr lang="ru-RU" sz="1900" b="1">
                <a:solidFill>
                  <a:srgbClr val="000000"/>
                </a:solidFill>
                <a:cs typeface="Arial" charset="0"/>
              </a:rPr>
              <a:t>Радами мовників з дев'яти членів</a:t>
            </a:r>
            <a:r>
              <a:rPr lang="ru-RU" sz="1900">
                <a:solidFill>
                  <a:srgbClr val="000000"/>
                </a:solidFill>
                <a:cs typeface="Arial" charset="0"/>
              </a:rPr>
              <a:t>, яких змінюють раз на чотири роки. Рада консультує з питань розробки програм, контролює дотримання стандартів у програмах та затверджує бюджет і підсумкову щорічну доповідь. Вони розробляють </a:t>
            </a:r>
            <a:r>
              <a:rPr lang="ru-RU" sz="1900" b="1">
                <a:solidFill>
                  <a:srgbClr val="000000"/>
                </a:solidFill>
                <a:cs typeface="Arial" charset="0"/>
              </a:rPr>
              <a:t>«ґайдлай</a:t>
            </a:r>
            <a:r>
              <a:rPr lang="ru-RU" sz="1900">
                <a:solidFill>
                  <a:srgbClr val="000000"/>
                </a:solidFill>
                <a:cs typeface="Arial" charset="0"/>
              </a:rPr>
              <a:t>ни» (керівництво зі стандартів) з програмування для громадських каналів.</a:t>
            </a:r>
          </a:p>
          <a:p>
            <a:pPr algn="just"/>
            <a:endParaRPr lang="ru-RU" sz="1900">
              <a:cs typeface="Arial" charset="0"/>
            </a:endParaRPr>
          </a:p>
          <a:p>
            <a:pPr algn="just" eaLnBrk="0" hangingPunct="0"/>
            <a:r>
              <a:rPr lang="ru-RU" sz="1900">
                <a:solidFill>
                  <a:srgbClr val="000000"/>
                </a:solidFill>
                <a:cs typeface="Arial" charset="0"/>
              </a:rPr>
              <a:t>Відповідальними за виконання цих основних вимог є контролюючі органи </a:t>
            </a:r>
            <a:r>
              <a:rPr lang="ru-RU" sz="1900" b="1">
                <a:solidFill>
                  <a:srgbClr val="000000"/>
                </a:solidFill>
                <a:cs typeface="Arial" charset="0"/>
              </a:rPr>
              <a:t>− Рада з питань мовлення </a:t>
            </a:r>
            <a:r>
              <a:rPr lang="ru-RU" sz="1900">
                <a:solidFill>
                  <a:srgbClr val="000000"/>
                </a:solidFill>
                <a:cs typeface="Arial" charset="0"/>
              </a:rPr>
              <a:t>(іноді називають </a:t>
            </a:r>
            <a:r>
              <a:rPr lang="ru-RU" sz="1900" b="1">
                <a:solidFill>
                  <a:srgbClr val="000000"/>
                </a:solidFill>
                <a:cs typeface="Arial" charset="0"/>
              </a:rPr>
              <a:t>Наглядова Рада</a:t>
            </a:r>
            <a:r>
              <a:rPr lang="ru-RU" sz="1900">
                <a:solidFill>
                  <a:srgbClr val="000000"/>
                </a:solidFill>
                <a:cs typeface="Arial" charset="0"/>
              </a:rPr>
              <a:t>), що формує політику станції. Члени цієї Ради вибирають у свою чергу </a:t>
            </a:r>
            <a:r>
              <a:rPr lang="ru-RU" sz="1900" b="1">
                <a:solidFill>
                  <a:srgbClr val="000000"/>
                </a:solidFill>
                <a:cs typeface="Arial" charset="0"/>
              </a:rPr>
              <a:t>Адміністративну Раду</a:t>
            </a:r>
            <a:r>
              <a:rPr lang="ru-RU" sz="1900">
                <a:solidFill>
                  <a:srgbClr val="000000"/>
                </a:solidFill>
                <a:cs typeface="Arial" charset="0"/>
              </a:rPr>
              <a:t>, яка здійснює нагляд за фінансовою діяльністю громадських мовників.</a:t>
            </a:r>
            <a:endParaRPr lang="ru-RU" sz="1900">
              <a:cs typeface="Arial" charset="0"/>
            </a:endParaRPr>
          </a:p>
        </p:txBody>
      </p:sp>
      <p:pic>
        <p:nvPicPr>
          <p:cNvPr id="16386" name="Picture 3" descr="http://www.chip.de/ii/2/5/9/8/0/8/8/5/ARD_ZDF-81b38abe3efa2b6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60350"/>
            <a:ext cx="37433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5" descr="http://www.broadbandtvnews.com/wp-content/uploads/2010/02/ARD+ZD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789363"/>
            <a:ext cx="396398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50825" y="188913"/>
            <a:ext cx="8893175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u="sng">
                <a:solidFill>
                  <a:srgbClr val="000000"/>
                </a:solidFill>
                <a:cs typeface="Arial" charset="0"/>
              </a:rPr>
              <a:t>Суспільні мовники Німеччини в основу покладають такі принципи та правила мовлення</a:t>
            </a:r>
            <a:r>
              <a:rPr lang="ru-RU" u="sng">
                <a:solidFill>
                  <a:srgbClr val="000000"/>
                </a:solidFill>
                <a:cs typeface="Arial" charset="0"/>
              </a:rPr>
              <a:t>:</a:t>
            </a:r>
            <a:endParaRPr lang="ru-RU" u="sng">
              <a:cs typeface="Arial" charset="0"/>
            </a:endParaRPr>
          </a:p>
          <a:p>
            <a:pPr eaLnBrk="0" hangingPunct="0"/>
            <a:r>
              <a:rPr lang="ru-RU">
                <a:solidFill>
                  <a:srgbClr val="000000"/>
                </a:solidFill>
                <a:cs typeface="Arial" charset="0"/>
              </a:rPr>
              <a:t>1.     Мовлення має вестися в </a:t>
            </a:r>
            <a:r>
              <a:rPr lang="ru-RU" b="1">
                <a:solidFill>
                  <a:srgbClr val="000000"/>
                </a:solidFill>
                <a:cs typeface="Arial" charset="0"/>
              </a:rPr>
              <a:t>рамках конституційного порядку</a:t>
            </a:r>
            <a:r>
              <a:rPr lang="ru-RU">
                <a:solidFill>
                  <a:srgbClr val="000000"/>
                </a:solidFill>
                <a:cs typeface="Arial" charset="0"/>
              </a:rPr>
              <a:t>.</a:t>
            </a:r>
            <a:endParaRPr lang="ru-RU">
              <a:cs typeface="Arial" charset="0"/>
            </a:endParaRPr>
          </a:p>
          <a:p>
            <a:pPr eaLnBrk="0" hangingPunct="0"/>
            <a:r>
              <a:rPr lang="ru-RU">
                <a:solidFill>
                  <a:srgbClr val="000000"/>
                </a:solidFill>
                <a:cs typeface="Arial" charset="0"/>
              </a:rPr>
              <a:t>2.     Особливу увагу потрібно </a:t>
            </a:r>
            <a:r>
              <a:rPr lang="ru-RU" b="1">
                <a:solidFill>
                  <a:srgbClr val="000000"/>
                </a:solidFill>
                <a:cs typeface="Arial" charset="0"/>
              </a:rPr>
              <a:t>приділяти міжнародним, науковим і культурним темам.</a:t>
            </a:r>
            <a:endParaRPr lang="ru-RU" b="1">
              <a:cs typeface="Arial" charset="0"/>
            </a:endParaRPr>
          </a:p>
          <a:p>
            <a:pPr algn="just" eaLnBrk="0" hangingPunct="0"/>
            <a:r>
              <a:rPr lang="ru-RU">
                <a:solidFill>
                  <a:srgbClr val="000000"/>
                </a:solidFill>
                <a:cs typeface="Arial" charset="0"/>
              </a:rPr>
              <a:t>3.     Слід </a:t>
            </a:r>
            <a:r>
              <a:rPr lang="ru-RU" b="1">
                <a:solidFill>
                  <a:srgbClr val="000000"/>
                </a:solidFill>
                <a:cs typeface="Arial" charset="0"/>
              </a:rPr>
              <a:t>враховувати моральні і релігійні</a:t>
            </a:r>
            <a:r>
              <a:rPr lang="ru-RU">
                <a:solidFill>
                  <a:srgbClr val="000000"/>
                </a:solidFill>
                <a:cs typeface="Arial" charset="0"/>
              </a:rPr>
              <a:t> переконання населення.</a:t>
            </a:r>
            <a:endParaRPr lang="ru-RU">
              <a:cs typeface="Arial" charset="0"/>
            </a:endParaRPr>
          </a:p>
          <a:p>
            <a:pPr eaLnBrk="0" hangingPunct="0"/>
            <a:r>
              <a:rPr lang="ru-RU">
                <a:solidFill>
                  <a:srgbClr val="000000"/>
                </a:solidFill>
                <a:cs typeface="Arial" charset="0"/>
              </a:rPr>
              <a:t>4.     Приймати в розрахунок ту частину аудиторії, </a:t>
            </a:r>
            <a:r>
              <a:rPr lang="ru-RU" b="1">
                <a:solidFill>
                  <a:srgbClr val="000000"/>
                </a:solidFill>
                <a:cs typeface="Arial" charset="0"/>
              </a:rPr>
              <a:t>яка зайнята в сільському господарстві.</a:t>
            </a:r>
            <a:endParaRPr lang="ru-RU" b="1">
              <a:cs typeface="Arial" charset="0"/>
            </a:endParaRPr>
          </a:p>
          <a:p>
            <a:pPr eaLnBrk="0" hangingPunct="0"/>
            <a:r>
              <a:rPr lang="ru-RU">
                <a:solidFill>
                  <a:srgbClr val="000000"/>
                </a:solidFill>
                <a:cs typeface="Arial" charset="0"/>
              </a:rPr>
              <a:t>5.     Подача </a:t>
            </a:r>
            <a:r>
              <a:rPr lang="ru-RU" b="1">
                <a:solidFill>
                  <a:srgbClr val="000000"/>
                </a:solidFill>
                <a:cs typeface="Arial" charset="0"/>
              </a:rPr>
              <a:t>новин має бути спільною, незалежної і об'єктивної</a:t>
            </a:r>
            <a:r>
              <a:rPr lang="ru-RU">
                <a:solidFill>
                  <a:srgbClr val="000000"/>
                </a:solidFill>
                <a:cs typeface="Arial" charset="0"/>
              </a:rPr>
              <a:t>.</a:t>
            </a:r>
            <a:endParaRPr lang="ru-RU">
              <a:cs typeface="Arial" charset="0"/>
            </a:endParaRPr>
          </a:p>
          <a:p>
            <a:pPr eaLnBrk="0" hangingPunct="0"/>
            <a:r>
              <a:rPr lang="ru-RU">
                <a:solidFill>
                  <a:srgbClr val="000000"/>
                </a:solidFill>
                <a:cs typeface="Arial" charset="0"/>
              </a:rPr>
              <a:t>6.     Мовлення має </a:t>
            </a:r>
            <a:r>
              <a:rPr lang="ru-RU" b="1">
                <a:solidFill>
                  <a:srgbClr val="000000"/>
                </a:solidFill>
                <a:cs typeface="Arial" charset="0"/>
              </a:rPr>
              <a:t>сприяти міжнародному вза</a:t>
            </a:r>
            <a:r>
              <a:rPr lang="ru-RU">
                <a:solidFill>
                  <a:srgbClr val="000000"/>
                </a:solidFill>
                <a:cs typeface="Arial" charset="0"/>
              </a:rPr>
              <a:t>єморозумінню, закликати </a:t>
            </a:r>
            <a:r>
              <a:rPr lang="ru-RU" b="1">
                <a:solidFill>
                  <a:srgbClr val="000000"/>
                </a:solidFill>
                <a:cs typeface="Arial" charset="0"/>
              </a:rPr>
              <a:t>до миру і соціальної справедливості</a:t>
            </a:r>
            <a:r>
              <a:rPr lang="ru-RU">
                <a:solidFill>
                  <a:srgbClr val="000000"/>
                </a:solidFill>
                <a:cs typeface="Arial" charset="0"/>
              </a:rPr>
              <a:t>, захищати </a:t>
            </a:r>
            <a:r>
              <a:rPr lang="ru-RU" b="1">
                <a:solidFill>
                  <a:srgbClr val="000000"/>
                </a:solidFill>
                <a:cs typeface="Arial" charset="0"/>
              </a:rPr>
              <a:t>демократичні свободи і служити тільки правді.</a:t>
            </a:r>
            <a:endParaRPr lang="ru-RU" b="1">
              <a:cs typeface="Arial" charset="0"/>
            </a:endParaRPr>
          </a:p>
          <a:p>
            <a:pPr algn="just" eaLnBrk="0" hangingPunct="0"/>
            <a:r>
              <a:rPr lang="ru-RU">
                <a:solidFill>
                  <a:srgbClr val="000000"/>
                </a:solidFill>
                <a:cs typeface="Arial" charset="0"/>
              </a:rPr>
              <a:t>7.     </a:t>
            </a:r>
            <a:r>
              <a:rPr lang="ru-RU" b="1">
                <a:solidFill>
                  <a:srgbClr val="000000"/>
                </a:solidFill>
                <a:cs typeface="Arial" charset="0"/>
              </a:rPr>
              <a:t>Забороняється служити небудь політичної партії або угру</a:t>
            </a:r>
            <a:r>
              <a:rPr lang="ru-RU">
                <a:solidFill>
                  <a:srgbClr val="000000"/>
                </a:solidFill>
                <a:cs typeface="Arial" charset="0"/>
              </a:rPr>
              <a:t>пованню, якої-небудь профспілкової організації, якомусь віровченню або світобачення.</a:t>
            </a:r>
          </a:p>
          <a:p>
            <a:pPr eaLnBrk="0" hangingPunct="0"/>
            <a:endParaRPr lang="ru-RU">
              <a:cs typeface="Arial" charset="0"/>
            </a:endParaRPr>
          </a:p>
          <a:p>
            <a:pPr eaLnBrk="0" hangingPunct="0"/>
            <a:r>
              <a:rPr lang="ru-RU" b="1">
                <a:solidFill>
                  <a:srgbClr val="000000"/>
                </a:solidFill>
                <a:cs typeface="Arial" charset="0"/>
              </a:rPr>
              <a:t>Фінансування</a:t>
            </a:r>
            <a:r>
              <a:rPr lang="ru-RU">
                <a:solidFill>
                  <a:srgbClr val="000000"/>
                </a:solidFill>
                <a:cs typeface="Arial" charset="0"/>
              </a:rPr>
              <a:t> таких мовників відбувається за схемою - </a:t>
            </a:r>
            <a:r>
              <a:rPr lang="ru-RU" b="1">
                <a:solidFill>
                  <a:srgbClr val="000000"/>
                </a:solidFill>
                <a:cs typeface="Arial" charset="0"/>
              </a:rPr>
              <a:t>86% абонентська плата </a:t>
            </a:r>
            <a:r>
              <a:rPr lang="ru-RU">
                <a:solidFill>
                  <a:srgbClr val="000000"/>
                </a:solidFill>
                <a:cs typeface="Arial" charset="0"/>
              </a:rPr>
              <a:t>(телеподаток) + </a:t>
            </a:r>
            <a:r>
              <a:rPr lang="ru-RU" b="1">
                <a:solidFill>
                  <a:srgbClr val="000000"/>
                </a:solidFill>
                <a:cs typeface="Arial" charset="0"/>
              </a:rPr>
              <a:t>реклама, спонсорство та продаж програм</a:t>
            </a:r>
            <a:r>
              <a:rPr lang="ru-RU">
                <a:solidFill>
                  <a:srgbClr val="000000"/>
                </a:solidFill>
                <a:cs typeface="Arial" charset="0"/>
              </a:rPr>
              <a:t>. </a:t>
            </a:r>
          </a:p>
          <a:p>
            <a:pPr algn="just" eaLnBrk="0" hangingPunct="0"/>
            <a:r>
              <a:rPr lang="ru-RU">
                <a:solidFill>
                  <a:srgbClr val="000000"/>
                </a:solidFill>
                <a:cs typeface="Arial" charset="0"/>
              </a:rPr>
              <a:t>Німеччина з 2013 року змінила фінансування за принципом «</a:t>
            </a:r>
            <a:r>
              <a:rPr lang="ru-RU" b="1">
                <a:solidFill>
                  <a:srgbClr val="000000"/>
                </a:solidFill>
                <a:cs typeface="Arial" charset="0"/>
              </a:rPr>
              <a:t>один телевізор – один платіж</a:t>
            </a:r>
            <a:r>
              <a:rPr lang="ru-RU">
                <a:solidFill>
                  <a:srgbClr val="000000"/>
                </a:solidFill>
                <a:cs typeface="Arial" charset="0"/>
              </a:rPr>
              <a:t>» на загальний телеподаток, який муситиме сплачувати кожна родина незалежно від наявності чи відсутності телевізору. Це мотивувалося тим, що зараз теле- та радіопередачі можна сприймати й за допомогою Інтернету. </a:t>
            </a:r>
            <a:r>
              <a:rPr lang="ru-RU" b="1">
                <a:solidFill>
                  <a:srgbClr val="000000"/>
                </a:solidFill>
                <a:cs typeface="Arial" charset="0"/>
              </a:rPr>
              <a:t>Податок становить 18 євро на місяць.</a:t>
            </a:r>
            <a:endParaRPr lang="ru-RU" b="1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1"/>
          <p:cNvSpPr>
            <a:spLocks noChangeArrowheads="1"/>
          </p:cNvSpPr>
          <p:nvPr/>
        </p:nvSpPr>
        <p:spPr bwMode="auto">
          <a:xfrm>
            <a:off x="5076825" y="333375"/>
            <a:ext cx="3816350" cy="627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 i="1">
                <a:cs typeface="Arial" charset="0"/>
              </a:rPr>
              <a:t>Arbeitsgemeinschaft der öffentlich-rechtlichen Rundfunkanstalten der Bundesrepublik Deutschland</a:t>
            </a:r>
            <a:r>
              <a:rPr lang="uk-UA" b="1">
                <a:cs typeface="Arial" charset="0"/>
              </a:rPr>
              <a:t> –</a:t>
            </a:r>
            <a:r>
              <a:rPr lang="en-US" b="1">
                <a:cs typeface="Arial" charset="0"/>
              </a:rPr>
              <a:t> </a:t>
            </a:r>
            <a:r>
              <a:rPr lang="uk-UA" b="1">
                <a:cs typeface="Arial" charset="0"/>
              </a:rPr>
              <a:t>Робоча співдружність суспільно-правових мовленнєвих станцій Федеративної Республіки Німеччина</a:t>
            </a:r>
          </a:p>
          <a:p>
            <a:endParaRPr lang="en-US" sz="2000" b="1">
              <a:cs typeface="Arial" charset="0"/>
            </a:endParaRPr>
          </a:p>
          <a:p>
            <a:r>
              <a:rPr lang="en-US" sz="2000" b="1">
                <a:cs typeface="Arial" charset="0"/>
              </a:rPr>
              <a:t>ARD</a:t>
            </a:r>
            <a:r>
              <a:rPr lang="en-US" sz="2000">
                <a:cs typeface="Arial" charset="0"/>
              </a:rPr>
              <a:t> </a:t>
            </a:r>
            <a:r>
              <a:rPr lang="ru-RU" sz="2000">
                <a:cs typeface="Arial" charset="0"/>
              </a:rPr>
              <a:t>була заснована у </a:t>
            </a:r>
            <a:r>
              <a:rPr lang="ru-RU" sz="2000" b="1">
                <a:cs typeface="Arial" charset="0"/>
              </a:rPr>
              <a:t>1950</a:t>
            </a:r>
            <a:r>
              <a:rPr lang="ru-RU" sz="2000">
                <a:cs typeface="Arial" charset="0"/>
              </a:rPr>
              <a:t> році як регіональна мережа і нині має частку </a:t>
            </a:r>
            <a:r>
              <a:rPr lang="ru-RU" sz="2000" b="1">
                <a:cs typeface="Arial" charset="0"/>
              </a:rPr>
              <a:t>27% </a:t>
            </a:r>
            <a:r>
              <a:rPr lang="ru-RU" sz="2000">
                <a:cs typeface="Arial" charset="0"/>
              </a:rPr>
              <a:t>аудиторії.</a:t>
            </a:r>
            <a:endParaRPr lang="en-US" sz="2000">
              <a:cs typeface="Arial" charset="0"/>
            </a:endParaRPr>
          </a:p>
          <a:p>
            <a:endParaRPr lang="en-US" sz="2000">
              <a:cs typeface="Arial" charset="0"/>
            </a:endParaRPr>
          </a:p>
          <a:p>
            <a:r>
              <a:rPr lang="ru-RU" sz="2000">
                <a:cs typeface="Arial" charset="0"/>
              </a:rPr>
              <a:t> Це об’єднання </a:t>
            </a:r>
            <a:r>
              <a:rPr lang="ru-RU" sz="2000" b="1">
                <a:cs typeface="Arial" charset="0"/>
              </a:rPr>
              <a:t>дев’яти регіональних каналів</a:t>
            </a:r>
            <a:r>
              <a:rPr lang="ru-RU" sz="2000">
                <a:cs typeface="Arial" charset="0"/>
              </a:rPr>
              <a:t>, які, окрім земельних програм, спільно використовують </a:t>
            </a:r>
            <a:r>
              <a:rPr lang="ru-RU" sz="2000" b="1">
                <a:cs typeface="Arial" charset="0"/>
              </a:rPr>
              <a:t>національний канал «</a:t>
            </a:r>
            <a:r>
              <a:rPr lang="en-US" sz="2000" b="1">
                <a:cs typeface="Arial" charset="0"/>
              </a:rPr>
              <a:t>Das Erste</a:t>
            </a:r>
            <a:r>
              <a:rPr lang="en-US" sz="2000">
                <a:cs typeface="Arial" charset="0"/>
              </a:rPr>
              <a:t>» </a:t>
            </a:r>
            <a:r>
              <a:rPr lang="ru-RU" sz="2000">
                <a:cs typeface="Arial" charset="0"/>
              </a:rPr>
              <a:t>та охоплюють близько </a:t>
            </a:r>
            <a:r>
              <a:rPr lang="ru-RU" sz="2000" b="1">
                <a:cs typeface="Arial" charset="0"/>
              </a:rPr>
              <a:t>35 млн. глядачів </a:t>
            </a:r>
            <a:r>
              <a:rPr lang="ru-RU" sz="2000">
                <a:cs typeface="Arial" charset="0"/>
              </a:rPr>
              <a:t>Німеччини. </a:t>
            </a:r>
          </a:p>
        </p:txBody>
      </p:sp>
      <p:pic>
        <p:nvPicPr>
          <p:cNvPr id="18434" name="Picture 2" descr="http://www.fineart-factory.com/sites/default/public/content/Fineart%20Factory/Refrenzen/ARDStudio/TR090913_006_1200P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150" y="260350"/>
            <a:ext cx="463867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 descr="http://www.fr-online.de/image/view/3128430,1816695,highRes,Das+ARD-Logo+%2528media_689973%25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806825"/>
            <a:ext cx="3959225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4"/>
          <p:cNvSpPr txBox="1">
            <a:spLocks noChangeArrowheads="1"/>
          </p:cNvSpPr>
          <p:nvPr/>
        </p:nvSpPr>
        <p:spPr bwMode="auto">
          <a:xfrm>
            <a:off x="827088" y="3284538"/>
            <a:ext cx="7921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uk-UA"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endParaRPr lang="uk-UA"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endParaRPr lang="ru-RU">
              <a:latin typeface="Calibri" pitchFamily="34" charset="0"/>
            </a:endParaRPr>
          </a:p>
        </p:txBody>
      </p:sp>
      <p:sp>
        <p:nvSpPr>
          <p:cNvPr id="19458" name="Прямоугольник 6"/>
          <p:cNvSpPr>
            <a:spLocks noChangeArrowheads="1"/>
          </p:cNvSpPr>
          <p:nvPr/>
        </p:nvSpPr>
        <p:spPr bwMode="auto">
          <a:xfrm>
            <a:off x="5148263" y="188913"/>
            <a:ext cx="3995737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cs typeface="Arial" charset="0"/>
              </a:rPr>
              <a:t>До складу </a:t>
            </a:r>
            <a:r>
              <a:rPr lang="en-US" sz="2000" b="1">
                <a:cs typeface="Arial" charset="0"/>
              </a:rPr>
              <a:t>ARD</a:t>
            </a:r>
            <a:r>
              <a:rPr lang="ru-RU" sz="2000">
                <a:cs typeface="Arial" charset="0"/>
              </a:rPr>
              <a:t> входять земельні телерадіокомпанії: </a:t>
            </a:r>
            <a:endParaRPr lang="en-US" sz="2000">
              <a:cs typeface="Arial" charset="0"/>
            </a:endParaRPr>
          </a:p>
          <a:p>
            <a:r>
              <a:rPr lang="ru-RU" sz="2000" i="1">
                <a:cs typeface="Arial" charset="0"/>
              </a:rPr>
              <a:t>Баварська ТРК, </a:t>
            </a:r>
          </a:p>
          <a:p>
            <a:r>
              <a:rPr lang="ru-RU" sz="2000" i="1">
                <a:cs typeface="Arial" charset="0"/>
              </a:rPr>
              <a:t>Гессенська ТРК, </a:t>
            </a:r>
          </a:p>
          <a:p>
            <a:r>
              <a:rPr lang="ru-RU" sz="2000" i="1">
                <a:cs typeface="Arial" charset="0"/>
              </a:rPr>
              <a:t>Середньо-німецька ТРК, Північнонімецька ТРК, Східнонімецька ТРК, </a:t>
            </a:r>
          </a:p>
          <a:p>
            <a:r>
              <a:rPr lang="ru-RU" sz="2000" i="1">
                <a:cs typeface="Arial" charset="0"/>
              </a:rPr>
              <a:t>Радіо Бремен, </a:t>
            </a:r>
          </a:p>
          <a:p>
            <a:r>
              <a:rPr lang="ru-RU" sz="2000" i="1">
                <a:cs typeface="Arial" charset="0"/>
              </a:rPr>
              <a:t>Саарская ТРК, </a:t>
            </a:r>
          </a:p>
          <a:p>
            <a:r>
              <a:rPr lang="ru-RU" sz="2000" i="1">
                <a:cs typeface="Arial" charset="0"/>
              </a:rPr>
              <a:t>Радіо Вільний Берлін, </a:t>
            </a:r>
          </a:p>
          <a:p>
            <a:r>
              <a:rPr lang="ru-RU" sz="2000" i="1">
                <a:cs typeface="Arial" charset="0"/>
              </a:rPr>
              <a:t>Південно-Німецька ТРК,</a:t>
            </a:r>
          </a:p>
          <a:p>
            <a:r>
              <a:rPr lang="ru-RU" sz="2000" i="1">
                <a:cs typeface="Arial" charset="0"/>
              </a:rPr>
              <a:t> Південно-Західна ТРК, </a:t>
            </a:r>
          </a:p>
          <a:p>
            <a:r>
              <a:rPr lang="ru-RU" sz="2000" i="1">
                <a:cs typeface="Arial" charset="0"/>
              </a:rPr>
              <a:t>Західно-Німецька ТРК.</a:t>
            </a:r>
          </a:p>
          <a:p>
            <a:endParaRPr lang="ru-RU" sz="2000">
              <a:cs typeface="Arial" charset="0"/>
            </a:endParaRPr>
          </a:p>
          <a:p>
            <a:r>
              <a:rPr lang="ru-RU" sz="2000">
                <a:cs typeface="Arial" charset="0"/>
              </a:rPr>
              <a:t>Крім земельних компаний у структуру </a:t>
            </a:r>
            <a:r>
              <a:rPr lang="en-US" sz="2000" b="1">
                <a:cs typeface="Arial" charset="0"/>
              </a:rPr>
              <a:t>ARD</a:t>
            </a:r>
            <a:r>
              <a:rPr lang="ru-RU" sz="2000">
                <a:cs typeface="Arial" charset="0"/>
              </a:rPr>
              <a:t> включена </a:t>
            </a:r>
            <a:r>
              <a:rPr lang="en-US" sz="2000" b="1">
                <a:cs typeface="Arial" charset="0"/>
              </a:rPr>
              <a:t>DeutschlandRadio </a:t>
            </a:r>
            <a:r>
              <a:rPr lang="ru-RU" sz="2000">
                <a:cs typeface="Arial" charset="0"/>
              </a:rPr>
              <a:t>«Дойчландрадіо», </a:t>
            </a:r>
            <a:r>
              <a:rPr lang="en-US" sz="2000" b="1">
                <a:cs typeface="Arial" charset="0"/>
              </a:rPr>
              <a:t>Deutsche Welle </a:t>
            </a:r>
            <a:r>
              <a:rPr lang="en-US" sz="2000">
                <a:cs typeface="Arial" charset="0"/>
              </a:rPr>
              <a:t>DW</a:t>
            </a:r>
            <a:r>
              <a:rPr lang="uk-UA" sz="2000">
                <a:cs typeface="Arial" charset="0"/>
              </a:rPr>
              <a:t> (</a:t>
            </a:r>
            <a:r>
              <a:rPr lang="ru-RU" sz="2000">
                <a:cs typeface="Arial" charset="0"/>
              </a:rPr>
              <a:t>«Німецька хвиля»).</a:t>
            </a:r>
          </a:p>
        </p:txBody>
      </p:sp>
      <p:pic>
        <p:nvPicPr>
          <p:cNvPr id="19459" name="Picture 2" descr="http://www.radioszene.de/wp-content/uploads/2010/07/Funkhaus_Koeln_DL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4481513"/>
            <a:ext cx="345757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http://www.deutschlandradio.de/media/thumbs/1/1474612bbc0d1d73aab6bb5ab13d5141v2_max_440x150_b3535db83dc50e27c1bb1392364c95a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500438"/>
            <a:ext cx="359092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 descr="http://international-tree-broker.de/wp-content/uploads/2013/08/deutsche-welle-l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2060575"/>
            <a:ext cx="28797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8" descr="http://www.dw.de/image/0,,15688263_303,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188913"/>
            <a:ext cx="3284538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AutoShape 2" descr="http://upload.wikimedia.org/wikipedia/commons/2/24/ARD-Karte-BLAU3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82" name="AutoShape 4" descr="http://upload.wikimedia.org/wikipedia/commons/2/24/ARD-Karte-BLAU3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0483" name="Picture 6" descr="http://www.ard.de/static/ard/intern/karten/img/kar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88913"/>
            <a:ext cx="4248150" cy="614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Прямоугольник 4"/>
          <p:cNvSpPr>
            <a:spLocks noChangeArrowheads="1"/>
          </p:cNvSpPr>
          <p:nvPr/>
        </p:nvSpPr>
        <p:spPr bwMode="auto">
          <a:xfrm>
            <a:off x="179388" y="6308725"/>
            <a:ext cx="66246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cs typeface="Arial" charset="0"/>
              </a:rPr>
              <a:t>Карта 9-ти регіональних земельних каналів ARD</a:t>
            </a:r>
          </a:p>
        </p:txBody>
      </p:sp>
      <p:sp>
        <p:nvSpPr>
          <p:cNvPr id="20485" name="Прямоугольник 5"/>
          <p:cNvSpPr>
            <a:spLocks noChangeArrowheads="1"/>
          </p:cNvSpPr>
          <p:nvPr/>
        </p:nvSpPr>
        <p:spPr bwMode="auto">
          <a:xfrm>
            <a:off x="4787900" y="188913"/>
            <a:ext cx="4176713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cs typeface="Arial" charset="0"/>
              </a:rPr>
              <a:t>До асоціації входять 9 регіональних (земельних) компаній мовлення:</a:t>
            </a:r>
          </a:p>
          <a:p>
            <a:r>
              <a:rPr lang="en-US" sz="1600" b="1">
                <a:cs typeface="Arial" charset="0"/>
              </a:rPr>
              <a:t>NDR</a:t>
            </a:r>
            <a:r>
              <a:rPr lang="en-US" sz="1600">
                <a:cs typeface="Arial" charset="0"/>
              </a:rPr>
              <a:t> (Norddeutscher Rundfunk — «</a:t>
            </a:r>
            <a:r>
              <a:rPr lang="ru-RU" sz="1600">
                <a:cs typeface="Arial" charset="0"/>
              </a:rPr>
              <a:t>Північно-німецьке мовлення») - штаб-квартира редакції: Гамбург</a:t>
            </a:r>
          </a:p>
          <a:p>
            <a:r>
              <a:rPr lang="en-US" sz="1600" b="1">
                <a:cs typeface="Arial" charset="0"/>
              </a:rPr>
              <a:t>RBB</a:t>
            </a:r>
            <a:r>
              <a:rPr lang="en-US" sz="1600">
                <a:cs typeface="Arial" charset="0"/>
              </a:rPr>
              <a:t> (Rundfunk Berlin-Brandenburg) — </a:t>
            </a:r>
            <a:r>
              <a:rPr lang="ru-RU" sz="1600">
                <a:cs typeface="Arial" charset="0"/>
              </a:rPr>
              <a:t>редакції: Берлін, Потсдам</a:t>
            </a:r>
          </a:p>
          <a:p>
            <a:r>
              <a:rPr lang="en-US" sz="1600" b="1">
                <a:cs typeface="Arial" charset="0"/>
              </a:rPr>
              <a:t>mdr</a:t>
            </a:r>
            <a:r>
              <a:rPr lang="en-US" sz="1600">
                <a:cs typeface="Arial" charset="0"/>
              </a:rPr>
              <a:t> (Mitteldeutscher Rundfunk — «</a:t>
            </a:r>
            <a:r>
              <a:rPr lang="ru-RU" sz="1600">
                <a:cs typeface="Arial" charset="0"/>
              </a:rPr>
              <a:t>Середньо-німецьке мовлення») - редакція:Лейпціг </a:t>
            </a:r>
          </a:p>
          <a:p>
            <a:r>
              <a:rPr lang="en-US" sz="1600" b="1">
                <a:cs typeface="Arial" charset="0"/>
              </a:rPr>
              <a:t>BR</a:t>
            </a:r>
            <a:r>
              <a:rPr lang="en-US" sz="1600">
                <a:cs typeface="Arial" charset="0"/>
              </a:rPr>
              <a:t> (Bayerischer Rundfunk — «</a:t>
            </a:r>
            <a:r>
              <a:rPr lang="ru-RU" sz="1600">
                <a:cs typeface="Arial" charset="0"/>
              </a:rPr>
              <a:t>Баварське мовлення») — Мюнхен</a:t>
            </a:r>
          </a:p>
          <a:p>
            <a:r>
              <a:rPr lang="en-US" sz="1600" b="1">
                <a:cs typeface="Arial" charset="0"/>
              </a:rPr>
              <a:t>SWR</a:t>
            </a:r>
            <a:r>
              <a:rPr lang="en-US" sz="1600">
                <a:cs typeface="Arial" charset="0"/>
              </a:rPr>
              <a:t> (Südwestrundfunk — «</a:t>
            </a:r>
            <a:r>
              <a:rPr lang="ru-RU" sz="1600">
                <a:cs typeface="Arial" charset="0"/>
              </a:rPr>
              <a:t>Південно-західне мовлення») — редакції: Штутгарт, Баден-Баден, Майнц</a:t>
            </a:r>
          </a:p>
          <a:p>
            <a:r>
              <a:rPr lang="ru-RU" sz="1600">
                <a:cs typeface="Arial" charset="0"/>
              </a:rPr>
              <a:t> </a:t>
            </a:r>
            <a:r>
              <a:rPr lang="en-US" sz="1600" b="1">
                <a:cs typeface="Arial" charset="0"/>
              </a:rPr>
              <a:t>Hr</a:t>
            </a:r>
            <a:r>
              <a:rPr lang="en-US" sz="1600">
                <a:cs typeface="Arial" charset="0"/>
              </a:rPr>
              <a:t> (Hessischer Rundfunk — «</a:t>
            </a:r>
            <a:r>
              <a:rPr lang="ru-RU" sz="1600">
                <a:cs typeface="Arial" charset="0"/>
              </a:rPr>
              <a:t>Гессенське мовлення») — редакція: Франкфурт-на-Майні</a:t>
            </a:r>
          </a:p>
          <a:p>
            <a:r>
              <a:rPr lang="en-US" sz="1600" b="1">
                <a:cs typeface="Arial" charset="0"/>
              </a:rPr>
              <a:t>SR</a:t>
            </a:r>
            <a:r>
              <a:rPr lang="en-US" sz="1600">
                <a:cs typeface="Arial" charset="0"/>
              </a:rPr>
              <a:t> (Saarländischer Rundfunk — «</a:t>
            </a:r>
            <a:r>
              <a:rPr lang="ru-RU" sz="1600">
                <a:cs typeface="Arial" charset="0"/>
              </a:rPr>
              <a:t>Саарландське мовлення») — редакції: Хальберг та Саарбрюкен</a:t>
            </a:r>
          </a:p>
          <a:p>
            <a:r>
              <a:rPr lang="en-US" sz="1600" b="1">
                <a:cs typeface="Arial" charset="0"/>
              </a:rPr>
              <a:t>WDR</a:t>
            </a:r>
            <a:r>
              <a:rPr lang="en-US" sz="1600">
                <a:cs typeface="Arial" charset="0"/>
              </a:rPr>
              <a:t> (Westdeutscher Rundfunk «</a:t>
            </a:r>
            <a:r>
              <a:rPr lang="ru-RU" sz="1600">
                <a:cs typeface="Arial" charset="0"/>
              </a:rPr>
              <a:t>Західно-німецьке мовлення») — редакція: Кьольн</a:t>
            </a:r>
          </a:p>
          <a:p>
            <a:r>
              <a:rPr lang="ru-RU" sz="1600">
                <a:cs typeface="Arial" charset="0"/>
              </a:rPr>
              <a:t> </a:t>
            </a:r>
            <a:r>
              <a:rPr lang="en-US" sz="1600" b="1">
                <a:cs typeface="Arial" charset="0"/>
              </a:rPr>
              <a:t>RB</a:t>
            </a:r>
            <a:r>
              <a:rPr lang="en-US" sz="1600">
                <a:cs typeface="Arial" charset="0"/>
              </a:rPr>
              <a:t> (Radio Bremen) — </a:t>
            </a:r>
            <a:r>
              <a:rPr lang="ru-RU" sz="1600">
                <a:cs typeface="Arial" charset="0"/>
              </a:rPr>
              <a:t>редакція: Бремен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1"/>
          <p:cNvSpPr>
            <a:spLocks noChangeArrowheads="1"/>
          </p:cNvSpPr>
          <p:nvPr/>
        </p:nvSpPr>
        <p:spPr bwMode="auto">
          <a:xfrm>
            <a:off x="4356100" y="188913"/>
            <a:ext cx="4608513" cy="624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cs typeface="Arial" charset="0"/>
              </a:rPr>
              <a:t>До асоціації </a:t>
            </a:r>
            <a:r>
              <a:rPr lang="en-US" sz="2000" b="1">
                <a:cs typeface="Arial" charset="0"/>
              </a:rPr>
              <a:t>ARD </a:t>
            </a:r>
            <a:r>
              <a:rPr lang="ru-RU" sz="2000">
                <a:cs typeface="Arial" charset="0"/>
              </a:rPr>
              <a:t>входять кілька теле- та радіоканалів та відповідних редакцій Німеччини, в першу чергу:</a:t>
            </a:r>
          </a:p>
          <a:p>
            <a:endParaRPr lang="ru-RU" sz="2000">
              <a:cs typeface="Arial" charset="0"/>
            </a:endParaRPr>
          </a:p>
          <a:p>
            <a:r>
              <a:rPr lang="en-US" sz="2000" b="1">
                <a:cs typeface="Arial" charset="0"/>
              </a:rPr>
              <a:t>Das Erste</a:t>
            </a:r>
            <a:r>
              <a:rPr lang="en-US" sz="2000">
                <a:cs typeface="Arial" charset="0"/>
              </a:rPr>
              <a:t> — </a:t>
            </a:r>
            <a:r>
              <a:rPr lang="uk-UA" sz="2000">
                <a:cs typeface="Arial" charset="0"/>
              </a:rPr>
              <a:t>п</a:t>
            </a:r>
            <a:r>
              <a:rPr lang="ru-RU" sz="2000">
                <a:cs typeface="Arial" charset="0"/>
              </a:rPr>
              <a:t>ерший суспільний канал телебачення та радіомовлення Німеччини або скорочено: </a:t>
            </a:r>
            <a:r>
              <a:rPr lang="ru-RU" sz="2000" b="1">
                <a:cs typeface="Arial" charset="0"/>
              </a:rPr>
              <a:t>«1-й» </a:t>
            </a:r>
          </a:p>
          <a:p>
            <a:endParaRPr lang="ru-RU" sz="2000">
              <a:cs typeface="Arial" charset="0"/>
            </a:endParaRPr>
          </a:p>
          <a:p>
            <a:r>
              <a:rPr lang="en-US" sz="2000" b="1">
                <a:cs typeface="Arial" charset="0"/>
              </a:rPr>
              <a:t>EinsPlus</a:t>
            </a:r>
            <a:r>
              <a:rPr lang="en-US" sz="2000">
                <a:cs typeface="Arial" charset="0"/>
              </a:rPr>
              <a:t> </a:t>
            </a:r>
            <a:r>
              <a:rPr lang="uk-UA" sz="2000">
                <a:cs typeface="Arial" charset="0"/>
              </a:rPr>
              <a:t>- </a:t>
            </a:r>
            <a:r>
              <a:rPr lang="ru-RU" sz="2000">
                <a:cs typeface="Arial" charset="0"/>
              </a:rPr>
              <a:t>канал для молоді: концерти, шоу, фестивалі, кінофільми</a:t>
            </a:r>
          </a:p>
          <a:p>
            <a:endParaRPr lang="ru-RU" sz="2000">
              <a:cs typeface="Arial" charset="0"/>
            </a:endParaRPr>
          </a:p>
          <a:p>
            <a:r>
              <a:rPr lang="en-US" sz="2000" b="1">
                <a:cs typeface="Arial" charset="0"/>
              </a:rPr>
              <a:t>Einsfestival</a:t>
            </a:r>
            <a:r>
              <a:rPr lang="en-US" sz="2000">
                <a:cs typeface="Arial" charset="0"/>
              </a:rPr>
              <a:t> </a:t>
            </a:r>
            <a:r>
              <a:rPr lang="uk-UA" sz="2000">
                <a:cs typeface="Arial" charset="0"/>
              </a:rPr>
              <a:t>- </a:t>
            </a:r>
            <a:r>
              <a:rPr lang="ru-RU" sz="2000">
                <a:cs typeface="Arial" charset="0"/>
              </a:rPr>
              <a:t>кіно-, телефільми та серіали, музика</a:t>
            </a:r>
          </a:p>
          <a:p>
            <a:endParaRPr lang="ru-RU" sz="2000">
              <a:cs typeface="Arial" charset="0"/>
            </a:endParaRPr>
          </a:p>
          <a:p>
            <a:r>
              <a:rPr lang="en-US" sz="2000" b="1">
                <a:cs typeface="Arial" charset="0"/>
              </a:rPr>
              <a:t>Tagesschau</a:t>
            </a:r>
            <a:r>
              <a:rPr lang="uk-UA" sz="2000" b="1">
                <a:cs typeface="Arial" charset="0"/>
              </a:rPr>
              <a:t> </a:t>
            </a:r>
            <a:r>
              <a:rPr lang="en-US" sz="2000" b="1">
                <a:cs typeface="Arial" charset="0"/>
              </a:rPr>
              <a:t>24</a:t>
            </a:r>
            <a:r>
              <a:rPr lang="en-US" sz="2000">
                <a:cs typeface="Arial" charset="0"/>
              </a:rPr>
              <a:t> </a:t>
            </a:r>
            <a:r>
              <a:rPr lang="uk-UA" sz="2000">
                <a:cs typeface="Arial" charset="0"/>
              </a:rPr>
              <a:t>- </a:t>
            </a:r>
            <a:r>
              <a:rPr lang="ru-RU" sz="2000">
                <a:cs typeface="Arial" charset="0"/>
              </a:rPr>
              <a:t>цілодобові новини</a:t>
            </a:r>
          </a:p>
          <a:p>
            <a:endParaRPr lang="ru-RU" sz="2000">
              <a:cs typeface="Arial" charset="0"/>
            </a:endParaRPr>
          </a:p>
          <a:p>
            <a:r>
              <a:rPr lang="en-US" sz="2000" b="1">
                <a:cs typeface="Arial" charset="0"/>
              </a:rPr>
              <a:t>Deutsche Welle</a:t>
            </a:r>
            <a:r>
              <a:rPr lang="en-US" sz="2000">
                <a:cs typeface="Arial" charset="0"/>
              </a:rPr>
              <a:t> </a:t>
            </a:r>
            <a:r>
              <a:rPr lang="uk-UA" sz="2000">
                <a:cs typeface="Arial" charset="0"/>
              </a:rPr>
              <a:t>- </a:t>
            </a:r>
            <a:r>
              <a:rPr lang="en-US" sz="2000">
                <a:cs typeface="Arial" charset="0"/>
              </a:rPr>
              <a:t>«</a:t>
            </a:r>
            <a:r>
              <a:rPr lang="ru-RU" sz="2000">
                <a:cs typeface="Arial" charset="0"/>
              </a:rPr>
              <a:t>Німецька хвиля» — закордонне мовлення</a:t>
            </a:r>
          </a:p>
        </p:txBody>
      </p:sp>
      <p:sp>
        <p:nvSpPr>
          <p:cNvPr id="21506" name="AutoShape 2" descr="https://staseve.files.wordpress.com/2011/12/ard-das-erste-logo_01_7c8982887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1507" name="Picture 4" descr="http://seeklogo.com/images/1/1_ARD-logo-F25526CDA9-seeklogo.com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188913"/>
            <a:ext cx="17287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AutoShape 6" descr="https://encrypted-tbn1.gstatic.com/images?q=tbn:ANd9GcT7trbav4jbu5KeaCMQcBgAwoheBvD4-YVflpYuV4uAkTuP6T9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1509" name="Picture 8" descr="http://www.ard.de/image/537686/16x9/4788495574138824637/3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2060575"/>
            <a:ext cx="3048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AutoShape 10" descr="https://pbs.twimg.com/profile_images/459308786998452224/szQfY2PZ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11" name="AutoShape 12" descr="https://pbs.twimg.com/profile_images/459308786998452224/szQfY2PZ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12" name="AutoShape 14" descr="https://pbs.twimg.com/profile_images/459308786998452224/szQfY2PZ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1513" name="Picture 16" descr="http://image1.hoerzu.de/files/station_logos/14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196975"/>
            <a:ext cx="21605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8" descr="http://www.designtagebuch.de/wp-content/uploads/2012/05/tagesschau24-logo-bla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3429000"/>
            <a:ext cx="3214687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20" descr="http://international-tree-broker.de/wp-content/uploads/2013/08/deutsche-welle-log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2988" y="5157788"/>
            <a:ext cx="32416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1"/>
          <p:cNvSpPr>
            <a:spLocks noChangeArrowheads="1"/>
          </p:cNvSpPr>
          <p:nvPr/>
        </p:nvSpPr>
        <p:spPr bwMode="auto">
          <a:xfrm>
            <a:off x="4932363" y="333375"/>
            <a:ext cx="3924300" cy="593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cs typeface="Arial" charset="0"/>
              </a:rPr>
              <a:t>Das Erste </a:t>
            </a:r>
            <a:r>
              <a:rPr lang="en-US" sz="2000">
                <a:cs typeface="Arial" charset="0"/>
              </a:rPr>
              <a:t>(</a:t>
            </a:r>
            <a:r>
              <a:rPr lang="ru-RU" sz="2000">
                <a:cs typeface="Arial" charset="0"/>
              </a:rPr>
              <a:t>у перекладі з нім. «Перший»), повна назва </a:t>
            </a:r>
            <a:r>
              <a:rPr lang="en-US" sz="2000">
                <a:cs typeface="Arial" charset="0"/>
              </a:rPr>
              <a:t>Erstes Deutsches Fernsehen («</a:t>
            </a:r>
            <a:r>
              <a:rPr lang="ru-RU" sz="2000">
                <a:cs typeface="Arial" charset="0"/>
              </a:rPr>
              <a:t>Перше німецьке телебачення») - телеканал, що входить в </a:t>
            </a:r>
            <a:r>
              <a:rPr lang="ru-RU" sz="2000" b="1">
                <a:cs typeface="Arial" charset="0"/>
              </a:rPr>
              <a:t>мережу </a:t>
            </a:r>
            <a:r>
              <a:rPr lang="en-US" sz="2000" b="1">
                <a:cs typeface="Arial" charset="0"/>
              </a:rPr>
              <a:t>ARD</a:t>
            </a:r>
            <a:r>
              <a:rPr lang="ru-RU" sz="2000" b="1">
                <a:cs typeface="Arial" charset="0"/>
              </a:rPr>
              <a:t>. </a:t>
            </a:r>
          </a:p>
          <a:p>
            <a:endParaRPr lang="ru-RU" sz="2000" b="1">
              <a:cs typeface="Arial" charset="0"/>
            </a:endParaRPr>
          </a:p>
          <a:p>
            <a:r>
              <a:rPr lang="ru-RU" sz="2000">
                <a:cs typeface="Arial" charset="0"/>
              </a:rPr>
              <a:t>Канал є спільним продуктом всіх телеканалів, що входять в мережу </a:t>
            </a:r>
            <a:r>
              <a:rPr lang="en-US" sz="2000">
                <a:cs typeface="Arial" charset="0"/>
              </a:rPr>
              <a:t>ARD. </a:t>
            </a:r>
            <a:endParaRPr lang="uk-UA" sz="2000">
              <a:cs typeface="Arial" charset="0"/>
            </a:endParaRPr>
          </a:p>
          <a:p>
            <a:r>
              <a:rPr lang="ru-RU" sz="2000">
                <a:cs typeface="Arial" charset="0"/>
              </a:rPr>
              <a:t>У Німеччині телеканал часто називають «</a:t>
            </a:r>
            <a:r>
              <a:rPr lang="ru-RU" sz="2000" b="1">
                <a:cs typeface="Arial" charset="0"/>
              </a:rPr>
              <a:t>першою програмою</a:t>
            </a:r>
            <a:r>
              <a:rPr lang="ru-RU" sz="2000">
                <a:cs typeface="Arial" charset="0"/>
              </a:rPr>
              <a:t>» або </a:t>
            </a:r>
            <a:r>
              <a:rPr lang="en-US" sz="2000">
                <a:cs typeface="Arial" charset="0"/>
              </a:rPr>
              <a:t>ARD </a:t>
            </a:r>
            <a:r>
              <a:rPr lang="ru-RU" sz="2000">
                <a:cs typeface="Arial" charset="0"/>
              </a:rPr>
              <a:t>за назвою мережі.</a:t>
            </a:r>
          </a:p>
          <a:p>
            <a:endParaRPr lang="uk-UA" sz="2000">
              <a:cs typeface="Arial" charset="0"/>
            </a:endParaRPr>
          </a:p>
          <a:p>
            <a:r>
              <a:rPr lang="ru-RU" sz="2000">
                <a:cs typeface="Arial" charset="0"/>
              </a:rPr>
              <a:t>З 12 лютого 2010 року в постійному режимі працює HD-версія телеканалу </a:t>
            </a:r>
            <a:r>
              <a:rPr lang="ru-RU" sz="2000" b="1">
                <a:cs typeface="Arial" charset="0"/>
              </a:rPr>
              <a:t>Das Erste HD.</a:t>
            </a:r>
          </a:p>
        </p:txBody>
      </p:sp>
      <p:pic>
        <p:nvPicPr>
          <p:cNvPr id="22530" name="Picture 4" descr="http://seeklogo.com/images/1/1_ARD-logo-F25526CDA9-seeklogo.com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0"/>
            <a:ext cx="12954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2" descr="http://wscont2.apps.microsoft.com/winstore/1x/5a002039-8fb8-4336-90f6-eead76a8ba50/Screenshot.303747.100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860800"/>
            <a:ext cx="4392613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http://images02.futurezone.at/24480167-daserste/626x352/24.490.169?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341438"/>
            <a:ext cx="435451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1290</Words>
  <Application>Microsoft Office PowerPoint</Application>
  <PresentationFormat>On-screen Show (4:3)</PresentationFormat>
  <Paragraphs>183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Calibri</vt:lpstr>
      <vt:lpstr>Arial</vt:lpstr>
      <vt:lpstr>Wingdings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OPopkova</cp:lastModifiedBy>
  <cp:revision>100</cp:revision>
  <dcterms:created xsi:type="dcterms:W3CDTF">2013-04-07T15:41:57Z</dcterms:created>
  <dcterms:modified xsi:type="dcterms:W3CDTF">2020-03-30T06:46:01Z</dcterms:modified>
</cp:coreProperties>
</file>