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31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312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016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0746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464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5805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011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623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294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55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452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9148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172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162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920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073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296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90113-A620-49EE-BC1A-9E254BA58C76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37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1165" y="872837"/>
            <a:ext cx="11374580" cy="1413164"/>
          </a:xfrm>
        </p:spPr>
        <p:txBody>
          <a:bodyPr>
            <a:normAutofit/>
          </a:bodyPr>
          <a:lstStyle/>
          <a:p>
            <a:r>
              <a:rPr lang="uk-UA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Лабораторна робота №16.</a:t>
            </a:r>
            <a:r>
              <a:rPr lang="uk-UA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Кількісні та якісні </a:t>
            </a:r>
            <a:r>
              <a:rPr lang="uk-UA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показники </a:t>
            </a:r>
            <a:r>
              <a:rPr lang="uk-UA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фотосинтезу: «крохмальна проба</a:t>
            </a:r>
            <a:r>
              <a:rPr lang="uk-UA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2673928"/>
            <a:ext cx="8915399" cy="2479964"/>
          </a:xfrm>
        </p:spPr>
        <p:txBody>
          <a:bodyPr>
            <a:normAutofit/>
          </a:bodyPr>
          <a:lstStyle/>
          <a:p>
            <a:r>
              <a:rPr lang="uk-UA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</a:t>
            </a: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Ознайомитися з методикою якісного визначення </a:t>
            </a: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інтенсивності фотосинтезу</a:t>
            </a:r>
          </a:p>
          <a:p>
            <a:endParaRPr lang="uk-UA" sz="2400" i="1" dirty="0" smtClean="0"/>
          </a:p>
          <a:p>
            <a:r>
              <a:rPr lang="uk-UA" sz="2400" i="1" dirty="0" smtClean="0">
                <a:solidFill>
                  <a:srgbClr val="813139"/>
                </a:solidFill>
              </a:rPr>
              <a:t>Завдання </a:t>
            </a:r>
            <a:r>
              <a:rPr lang="uk-UA" sz="2400" i="1" dirty="0">
                <a:solidFill>
                  <a:srgbClr val="813139"/>
                </a:solidFill>
              </a:rPr>
              <a:t>1. </a:t>
            </a:r>
            <a:r>
              <a:rPr lang="uk-UA" sz="2400" b="1" dirty="0" smtClean="0">
                <a:solidFill>
                  <a:srgbClr val="813139"/>
                </a:solidFill>
              </a:rPr>
              <a:t>Виявити процес проходження фотосинтезу </a:t>
            </a:r>
            <a:r>
              <a:rPr lang="uk-UA" sz="2400" b="1" dirty="0">
                <a:solidFill>
                  <a:srgbClr val="813139"/>
                </a:solidFill>
              </a:rPr>
              <a:t>методом крохмальної </a:t>
            </a:r>
            <a:r>
              <a:rPr lang="uk-UA" sz="2400" b="1" dirty="0" smtClean="0">
                <a:solidFill>
                  <a:srgbClr val="813139"/>
                </a:solidFill>
              </a:rPr>
              <a:t>проби</a:t>
            </a:r>
            <a:endParaRPr lang="ru-RU" sz="2400" dirty="0">
              <a:solidFill>
                <a:srgbClr val="813139"/>
              </a:solidFill>
            </a:endParaRPr>
          </a:p>
        </p:txBody>
      </p:sp>
      <p:sp>
        <p:nvSpPr>
          <p:cNvPr id="4" name="Заголовок 5"/>
          <p:cNvSpPr txBox="1">
            <a:spLocks/>
          </p:cNvSpPr>
          <p:nvPr/>
        </p:nvSpPr>
        <p:spPr>
          <a:xfrm>
            <a:off x="409575" y="304800"/>
            <a:ext cx="8154988" cy="172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63945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1356314" y="459802"/>
            <a:ext cx="10391217" cy="593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400" b="1" dirty="0" smtClean="0">
                <a:solidFill>
                  <a:srgbClr val="813139"/>
                </a:solidFill>
              </a:rPr>
              <a:t>Залишаємо рослини на 2-3 дні</a:t>
            </a:r>
            <a:endParaRPr lang="uk-UA" sz="2400" b="1" dirty="0">
              <a:solidFill>
                <a:srgbClr val="813139"/>
              </a:solidFill>
            </a:endParaRPr>
          </a:p>
          <a:p>
            <a:pPr algn="just"/>
            <a:endParaRPr lang="uk-UA" sz="24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8056" y="1052945"/>
            <a:ext cx="9600621" cy="516774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661436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1288472" y="155285"/>
            <a:ext cx="10390910" cy="8560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400" dirty="0"/>
              <a:t>Через 2 – 3 дні </a:t>
            </a:r>
            <a:r>
              <a:rPr lang="uk-UA" sz="2400" dirty="0" smtClean="0"/>
              <a:t>відкриваємо ковпаки, зрізаємо частково закриті листки</a:t>
            </a:r>
            <a:endParaRPr lang="uk-UA" sz="2000" dirty="0">
              <a:solidFill>
                <a:srgbClr val="813139"/>
              </a:solidFill>
            </a:endParaRPr>
          </a:p>
          <a:p>
            <a:endParaRPr lang="ru-RU" sz="22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727" y="1011384"/>
            <a:ext cx="2549237" cy="169382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Объект 2"/>
          <p:cNvSpPr txBox="1">
            <a:spLocks/>
          </p:cNvSpPr>
          <p:nvPr/>
        </p:nvSpPr>
        <p:spPr>
          <a:xfrm>
            <a:off x="5915890" y="1072810"/>
            <a:ext cx="5763492" cy="11993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dirty="0" smtClean="0"/>
              <a:t>Обробляємо їх: </a:t>
            </a:r>
            <a:r>
              <a:rPr lang="uk-UA" sz="2200" dirty="0">
                <a:solidFill>
                  <a:schemeClr val="bg2">
                    <a:lumMod val="25000"/>
                  </a:schemeClr>
                </a:solidFill>
              </a:rPr>
              <a:t>кип</a:t>
            </a:r>
            <a:r>
              <a:rPr lang="en-US" sz="2200" dirty="0">
                <a:solidFill>
                  <a:schemeClr val="bg2">
                    <a:lumMod val="25000"/>
                  </a:schemeClr>
                </a:solidFill>
              </a:rPr>
              <a:t>’</a:t>
            </a:r>
            <a:r>
              <a:rPr lang="uk-UA" sz="2200" dirty="0" err="1">
                <a:solidFill>
                  <a:schemeClr val="bg2">
                    <a:lumMod val="25000"/>
                  </a:schemeClr>
                </a:solidFill>
              </a:rPr>
              <a:t>ятіння</a:t>
            </a:r>
            <a:r>
              <a:rPr lang="uk-UA" sz="2200" dirty="0">
                <a:solidFill>
                  <a:schemeClr val="bg2">
                    <a:lumMod val="25000"/>
                  </a:schemeClr>
                </a:solidFill>
              </a:rPr>
              <a:t> у воді, кип</a:t>
            </a:r>
            <a:r>
              <a:rPr lang="en-US" sz="2200" dirty="0">
                <a:solidFill>
                  <a:schemeClr val="bg2">
                    <a:lumMod val="25000"/>
                  </a:schemeClr>
                </a:solidFill>
              </a:rPr>
              <a:t>’</a:t>
            </a:r>
            <a:r>
              <a:rPr lang="uk-UA" sz="2200" dirty="0" err="1">
                <a:solidFill>
                  <a:schemeClr val="bg2">
                    <a:lumMod val="25000"/>
                  </a:schemeClr>
                </a:solidFill>
              </a:rPr>
              <a:t>ятіння</a:t>
            </a:r>
            <a:r>
              <a:rPr lang="uk-UA" sz="2200" dirty="0">
                <a:solidFill>
                  <a:schemeClr val="bg2">
                    <a:lumMod val="25000"/>
                  </a:schemeClr>
                </a:solidFill>
              </a:rPr>
              <a:t> у спирті, промивання водою та обробка розчином </a:t>
            </a:r>
            <a:r>
              <a:rPr lang="uk-UA" sz="2000" dirty="0" smtClean="0">
                <a:solidFill>
                  <a:srgbClr val="813139"/>
                </a:solidFill>
              </a:rPr>
              <a:t>І+КІ</a:t>
            </a:r>
            <a:endParaRPr lang="ru-RU" sz="2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4838700" y="3237968"/>
            <a:ext cx="1797626" cy="5100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400" b="1" dirty="0" smtClean="0">
                <a:solidFill>
                  <a:srgbClr val="813139"/>
                </a:solidFill>
              </a:rPr>
              <a:t>Результат</a:t>
            </a:r>
            <a:endParaRPr lang="uk-UA" sz="2400" b="1" dirty="0">
              <a:solidFill>
                <a:srgbClr val="813139"/>
              </a:solidFill>
            </a:endParaRPr>
          </a:p>
          <a:p>
            <a:pPr algn="just"/>
            <a:endParaRPr lang="uk-UA" sz="24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726" y="3237968"/>
            <a:ext cx="3140619" cy="287312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Объект 2"/>
          <p:cNvSpPr txBox="1">
            <a:spLocks/>
          </p:cNvSpPr>
          <p:nvPr/>
        </p:nvSpPr>
        <p:spPr>
          <a:xfrm>
            <a:off x="1406237" y="6029313"/>
            <a:ext cx="2376054" cy="5100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400" b="1" dirty="0" smtClean="0">
                <a:solidFill>
                  <a:srgbClr val="813139"/>
                </a:solidFill>
              </a:rPr>
              <a:t>Ковпак з КОН</a:t>
            </a:r>
            <a:endParaRPr lang="uk-UA" sz="2400" b="1" dirty="0">
              <a:solidFill>
                <a:srgbClr val="813139"/>
              </a:solidFill>
            </a:endParaRPr>
          </a:p>
          <a:p>
            <a:pPr algn="just"/>
            <a:endParaRPr lang="uk-UA" sz="24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6762" y="3237968"/>
            <a:ext cx="3200401" cy="287312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9" name="Объект 2"/>
          <p:cNvSpPr txBox="1">
            <a:spLocks/>
          </p:cNvSpPr>
          <p:nvPr/>
        </p:nvSpPr>
        <p:spPr>
          <a:xfrm>
            <a:off x="6771407" y="6070860"/>
            <a:ext cx="4371109" cy="5100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400" b="1" dirty="0" smtClean="0">
                <a:solidFill>
                  <a:srgbClr val="813139"/>
                </a:solidFill>
              </a:rPr>
              <a:t>Ковпак з крейдою та </a:t>
            </a:r>
            <a:r>
              <a:rPr lang="en-US" sz="2400" b="1" dirty="0" err="1" smtClean="0">
                <a:solidFill>
                  <a:srgbClr val="813139"/>
                </a:solidFill>
              </a:rPr>
              <a:t>HCl</a:t>
            </a:r>
            <a:endParaRPr lang="uk-UA" sz="24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" name="Стрелка вправо 9"/>
          <p:cNvSpPr/>
          <p:nvPr/>
        </p:nvSpPr>
        <p:spPr>
          <a:xfrm rot="9287142">
            <a:off x="4081706" y="3406126"/>
            <a:ext cx="710045" cy="469792"/>
          </a:xfrm>
          <a:prstGeom prst="rightArrow">
            <a:avLst/>
          </a:prstGeom>
          <a:solidFill>
            <a:srgbClr val="FF0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640760">
            <a:off x="6640940" y="3416491"/>
            <a:ext cx="720458" cy="469792"/>
          </a:xfrm>
          <a:prstGeom prst="rightArrow">
            <a:avLst/>
          </a:prstGeom>
          <a:solidFill>
            <a:srgbClr val="FF0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11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1091" y="624110"/>
            <a:ext cx="9703521" cy="664363"/>
          </a:xfrm>
        </p:spPr>
        <p:txBody>
          <a:bodyPr/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 для самостійного виконання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2545" y="1510145"/>
            <a:ext cx="9634248" cy="3851564"/>
          </a:xfrm>
        </p:spPr>
        <p:txBody>
          <a:bodyPr>
            <a:noAutofit/>
          </a:bodyPr>
          <a:lstStyle/>
          <a:p>
            <a:r>
              <a:rPr lang="uk-UA" sz="2200" dirty="0"/>
              <a:t>З</a:t>
            </a:r>
            <a:r>
              <a:rPr lang="uk-UA" sz="2200" dirty="0" smtClean="0"/>
              <a:t>амалювати в зошит підсумковий варіант досліду(результати </a:t>
            </a:r>
            <a:r>
              <a:rPr lang="uk-UA" sz="2200" dirty="0"/>
              <a:t>обробки різних листків І в КІ), малюнки </a:t>
            </a:r>
            <a:r>
              <a:rPr lang="uk-UA" sz="2200" dirty="0" smtClean="0"/>
              <a:t>підписати, вказавши, який листок був під яким ковпаком, та позначивши ділянки листків, що були закриті чорним папером.</a:t>
            </a:r>
          </a:p>
          <a:p>
            <a:r>
              <a:rPr lang="uk-UA" sz="2200" dirty="0" smtClean="0"/>
              <a:t>Спираючись на результати продемонстрованих експериментів, зробити висновок про те, наявність яких факторів НАВКОЛИШНЬОГО середовища є умовою утворення в листках зелених </a:t>
            </a:r>
            <a:r>
              <a:rPr lang="uk-UA" sz="2200" dirty="0"/>
              <a:t>р</a:t>
            </a:r>
            <a:r>
              <a:rPr lang="uk-UA" sz="2200" dirty="0" smtClean="0"/>
              <a:t>ослин крохмалю. Висновок записати в зошит</a:t>
            </a:r>
          </a:p>
          <a:p>
            <a:r>
              <a:rPr lang="uk-UA" sz="2200" dirty="0" smtClean="0"/>
              <a:t>Дати відповідь на контрольні запитання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395701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Література для самопідготовки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90448" y="2161309"/>
            <a:ext cx="8915400" cy="2147455"/>
          </a:xfrm>
        </p:spPr>
        <p:txBody>
          <a:bodyPr/>
          <a:lstStyle/>
          <a:p>
            <a:r>
              <a:rPr lang="uk-UA" sz="2400" dirty="0" smtClean="0"/>
              <a:t>Фізіологія </a:t>
            </a:r>
            <a:r>
              <a:rPr lang="uk-UA" sz="2400" dirty="0"/>
              <a:t>рослин. Практикум /за ред. проф. М.М. Мусієнка. – Київ: Вища школа, 1995. – 191 с. – робота №40, </a:t>
            </a:r>
            <a:r>
              <a:rPr lang="uk-UA" sz="2400" dirty="0" smtClean="0"/>
              <a:t>41</a:t>
            </a:r>
          </a:p>
          <a:p>
            <a:pPr lvl="0"/>
            <a:r>
              <a:rPr lang="uk-UA" sz="2400" dirty="0"/>
              <a:t>Мусієнко М.М. Фізіологія рослин. – К.: Фітосоціоцентр, 2001. – 392 с</a:t>
            </a:r>
            <a:r>
              <a:rPr lang="uk-UA" sz="2400" dirty="0" smtClean="0"/>
              <a:t>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046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8873" y="180154"/>
            <a:ext cx="658090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b="1" i="1" dirty="0" smtClean="0">
                <a:solidFill>
                  <a:schemeClr val="accent3"/>
                </a:solidFill>
              </a:rPr>
              <a:t>Трохи теорії</a:t>
            </a:r>
            <a:r>
              <a:rPr lang="uk-UA" sz="2000" dirty="0" smtClean="0"/>
              <a:t>: Є кілька способів зафіксувати факт проходження </a:t>
            </a:r>
            <a:r>
              <a:rPr lang="uk-UA" sz="2000" dirty="0" err="1" smtClean="0"/>
              <a:t>фітофізіологічного</a:t>
            </a:r>
            <a:r>
              <a:rPr lang="uk-UA" sz="2000" dirty="0" smtClean="0"/>
              <a:t> процесу. Досить широкий спектр методик спирається на виявлення кінцевих продуктів того перетворення, яке відбувається в організмі рослин. Нерідко при цьому застосовуються специфічні якісні реакції, коли показником появи необхідної речовини є зміна забарвлення індикатора.</a:t>
            </a:r>
          </a:p>
          <a:p>
            <a:pPr algn="just"/>
            <a:r>
              <a:rPr lang="uk-UA" sz="2000" dirty="0" smtClean="0"/>
              <a:t>Кінцевий </a:t>
            </a:r>
            <a:r>
              <a:rPr lang="uk-UA" sz="2000" dirty="0"/>
              <a:t>результат фотосинтезу - відновлення вуглецю до органічної </a:t>
            </a:r>
            <a:r>
              <a:rPr lang="uk-UA" sz="2000" dirty="0" smtClean="0"/>
              <a:t>речовини, фруктози, яка через ряд перетворень конденсується у вигляді </a:t>
            </a:r>
            <a:r>
              <a:rPr lang="uk-UA" sz="2000" b="1" i="1" dirty="0" smtClean="0"/>
              <a:t>первинного крохмалю</a:t>
            </a:r>
            <a:r>
              <a:rPr lang="uk-UA" sz="2000" dirty="0" smtClean="0"/>
              <a:t>. Відповідно, досить простим </a:t>
            </a:r>
            <a:r>
              <a:rPr lang="uk-UA" sz="2000" dirty="0"/>
              <a:t>методом виявлення </a:t>
            </a:r>
            <a:r>
              <a:rPr lang="uk-UA" sz="2000" dirty="0" smtClean="0"/>
              <a:t>фотосинтезу, як такого, </a:t>
            </a:r>
            <a:r>
              <a:rPr lang="uk-UA" sz="2000" dirty="0"/>
              <a:t>є </a:t>
            </a:r>
            <a:r>
              <a:rPr lang="uk-UA" sz="2000" dirty="0" smtClean="0"/>
              <a:t>«</a:t>
            </a:r>
            <a:r>
              <a:rPr lang="uk-UA" sz="2000" b="1" dirty="0" smtClean="0">
                <a:solidFill>
                  <a:schemeClr val="accent5">
                    <a:lumMod val="50000"/>
                  </a:schemeClr>
                </a:solidFill>
              </a:rPr>
              <a:t>крохмальна проба»</a:t>
            </a:r>
            <a:r>
              <a:rPr lang="uk-UA" sz="2000" dirty="0" smtClean="0"/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6714" y="296451"/>
            <a:ext cx="4224339" cy="2816226"/>
          </a:xfrm>
          <a:prstGeom prst="rect">
            <a:avLst/>
          </a:prstGeom>
          <a:ln w="44450">
            <a:solidFill>
              <a:srgbClr val="FFFF00"/>
            </a:solidFill>
          </a:ln>
        </p:spPr>
      </p:pic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7676713" y="3304308"/>
            <a:ext cx="4224339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1600" b="1" dirty="0" smtClean="0">
                <a:solidFill>
                  <a:schemeClr val="bg2">
                    <a:lumMod val="25000"/>
                  </a:schemeClr>
                </a:solidFill>
              </a:rPr>
              <a:t>Крохмальну пробу можна провести в домашніх умовах, скориставшись спиртовим розчином йоду з аптечки (наприклад, нанести краплину на бульбу картоплі)</a:t>
            </a:r>
            <a:endParaRPr lang="ru-RU" sz="1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8473" y="4819378"/>
            <a:ext cx="1061257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dirty="0" smtClean="0"/>
              <a:t>В процесі використовується відомий вам розчин </a:t>
            </a:r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I+KI</a:t>
            </a:r>
            <a:r>
              <a:rPr lang="uk-UA" sz="2000" dirty="0" smtClean="0"/>
              <a:t> (розчин кристалічного </a:t>
            </a:r>
            <a:r>
              <a:rPr lang="uk-UA" sz="2000" dirty="0" err="1" smtClean="0"/>
              <a:t>іоду</a:t>
            </a:r>
            <a:r>
              <a:rPr lang="uk-UA" sz="2000" dirty="0" smtClean="0"/>
              <a:t> у водному розчині </a:t>
            </a:r>
            <a:r>
              <a:rPr lang="uk-UA" sz="2000" dirty="0" err="1" smtClean="0"/>
              <a:t>іодиду</a:t>
            </a:r>
            <a:r>
              <a:rPr lang="uk-UA" sz="2000" dirty="0" smtClean="0"/>
              <a:t> калію), який при контакті з крохмалем утворює специфічну комплексну сполуку, забарвлену в </a:t>
            </a:r>
            <a:r>
              <a:rPr lang="uk-UA" sz="2000" b="1" dirty="0" smtClean="0">
                <a:solidFill>
                  <a:schemeClr val="accent6">
                    <a:lumMod val="50000"/>
                  </a:schemeClr>
                </a:solidFill>
              </a:rPr>
              <a:t>темно-синій</a:t>
            </a:r>
            <a:r>
              <a:rPr lang="uk-UA" sz="2000" dirty="0" smtClean="0"/>
              <a:t> колір. Ми використовували дану реакцію при дослідженні особливостей гідролізу крохмалю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73239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1" y="139201"/>
            <a:ext cx="10437812" cy="1024581"/>
          </a:xfrm>
        </p:spPr>
        <p:txBody>
          <a:bodyPr>
            <a:normAutofit/>
          </a:bodyPr>
          <a:lstStyle/>
          <a:p>
            <a:r>
              <a:rPr lang="uk-UA" sz="2800" i="1" dirty="0">
                <a:solidFill>
                  <a:srgbClr val="813139"/>
                </a:solidFill>
              </a:rPr>
              <a:t>Завдання 1. </a:t>
            </a:r>
            <a:r>
              <a:rPr lang="uk-UA" sz="2800" b="1" dirty="0">
                <a:solidFill>
                  <a:srgbClr val="813139"/>
                </a:solidFill>
              </a:rPr>
              <a:t>Виявити процес проходження фотосинтезу методом крохмальної проби</a:t>
            </a:r>
            <a:endParaRPr lang="ru-RU" sz="2800" dirty="0">
              <a:solidFill>
                <a:srgbClr val="813139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08765" y="1615496"/>
            <a:ext cx="7357072" cy="2374613"/>
          </a:xfrm>
        </p:spPr>
        <p:txBody>
          <a:bodyPr>
            <a:noAutofit/>
          </a:bodyPr>
          <a:lstStyle/>
          <a:p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</a:rPr>
              <a:t>Крохмальна </a:t>
            </a:r>
            <a:r>
              <a:rPr lang="uk-UA" sz="2400" dirty="0">
                <a:solidFill>
                  <a:schemeClr val="bg2">
                    <a:lumMod val="25000"/>
                  </a:schemeClr>
                </a:solidFill>
              </a:rPr>
              <a:t>проба </a:t>
            </a:r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</a:rPr>
              <a:t>- дослід </a:t>
            </a:r>
            <a:r>
              <a:rPr lang="uk-UA" sz="2400" dirty="0">
                <a:solidFill>
                  <a:schemeClr val="bg2">
                    <a:lumMod val="25000"/>
                  </a:schemeClr>
                </a:solidFill>
              </a:rPr>
              <a:t>відомий також як отримання фігур </a:t>
            </a:r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</a:rPr>
              <a:t>Ю. Сакса. В якості піддослідних рослин найкраще використовувати кімнатні квіти невеликого розміру. Нашим піддослідним об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’</a:t>
            </a:r>
            <a:r>
              <a:rPr lang="uk-UA" sz="2400" dirty="0" err="1" smtClean="0">
                <a:solidFill>
                  <a:schemeClr val="bg2">
                    <a:lumMod val="25000"/>
                  </a:schemeClr>
                </a:solidFill>
              </a:rPr>
              <a:t>єктом</a:t>
            </a:r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</a:rPr>
              <a:t> є пеларгонія зональна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37" y="1241423"/>
            <a:ext cx="3331037" cy="2610141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  <p:sp>
        <p:nvSpPr>
          <p:cNvPr id="7" name="Объект 2"/>
          <p:cNvSpPr txBox="1">
            <a:spLocks/>
          </p:cNvSpPr>
          <p:nvPr/>
        </p:nvSpPr>
        <p:spPr>
          <a:xfrm>
            <a:off x="1274619" y="4538806"/>
            <a:ext cx="10391217" cy="16126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</a:rPr>
              <a:t>У </a:t>
            </a:r>
            <a:r>
              <a:rPr lang="uk-UA" sz="2400" dirty="0" err="1" smtClean="0">
                <a:solidFill>
                  <a:schemeClr val="bg2">
                    <a:lumMod val="25000"/>
                  </a:schemeClr>
                </a:solidFill>
              </a:rPr>
              <a:t>вегетуючій</a:t>
            </a:r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</a:rPr>
              <a:t> зеленій рослині за нормальних для її життя умов відбувається фотосинтез. Відповідно, в листках – наявний крохмаль, і його присутність ми можемо перевірити – за допомогою реактиву І+КІ.</a:t>
            </a:r>
          </a:p>
        </p:txBody>
      </p:sp>
    </p:spTree>
    <p:extLst>
      <p:ext uri="{BB962C8B-B14F-4D97-AF65-F5344CB8AC3E}">
        <p14:creationId xmlns:p14="http://schemas.microsoft.com/office/powerpoint/2010/main" val="66469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498765" y="133062"/>
            <a:ext cx="11457707" cy="8644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200" b="1" dirty="0" smtClean="0">
                <a:solidFill>
                  <a:srgbClr val="C00000"/>
                </a:solidFill>
              </a:rPr>
              <a:t>Щоб реактив міг пройти крізь всі бар</a:t>
            </a:r>
            <a:r>
              <a:rPr lang="en-US" sz="2200" b="1" dirty="0" smtClean="0">
                <a:solidFill>
                  <a:srgbClr val="C00000"/>
                </a:solidFill>
              </a:rPr>
              <a:t>’</a:t>
            </a:r>
            <a:r>
              <a:rPr lang="uk-UA" sz="2200" b="1" dirty="0" err="1" smtClean="0">
                <a:solidFill>
                  <a:srgbClr val="C00000"/>
                </a:solidFill>
              </a:rPr>
              <a:t>єри</a:t>
            </a:r>
            <a:r>
              <a:rPr lang="uk-UA" sz="2200" b="1" dirty="0" smtClean="0">
                <a:solidFill>
                  <a:srgbClr val="C00000"/>
                </a:solidFill>
              </a:rPr>
              <a:t> </a:t>
            </a:r>
            <a:r>
              <a:rPr lang="uk-UA" sz="2200" b="1" dirty="0" err="1" smtClean="0">
                <a:solidFill>
                  <a:srgbClr val="C00000"/>
                </a:solidFill>
              </a:rPr>
              <a:t>рослиної</a:t>
            </a:r>
            <a:r>
              <a:rPr lang="uk-UA" sz="2200" b="1" dirty="0" smtClean="0">
                <a:solidFill>
                  <a:srgbClr val="C00000"/>
                </a:solidFill>
              </a:rPr>
              <a:t> клітини і взаємодіяти з крохмалем, листок необхідно обробити</a:t>
            </a: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387929" y="1426880"/>
            <a:ext cx="6927272" cy="21753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sz="2200" dirty="0" smtClean="0">
                <a:solidFill>
                  <a:schemeClr val="tx1"/>
                </a:solidFill>
              </a:rPr>
              <a:t>Спочатку – кип</a:t>
            </a:r>
            <a:r>
              <a:rPr lang="en-US" sz="2200" dirty="0" smtClean="0">
                <a:solidFill>
                  <a:schemeClr val="tx1"/>
                </a:solidFill>
              </a:rPr>
              <a:t>’</a:t>
            </a:r>
            <a:r>
              <a:rPr lang="uk-UA" sz="2200" dirty="0" err="1" smtClean="0">
                <a:solidFill>
                  <a:schemeClr val="tx1"/>
                </a:solidFill>
              </a:rPr>
              <a:t>ятіння</a:t>
            </a:r>
            <a:r>
              <a:rPr lang="uk-UA" sz="2200" dirty="0" smtClean="0">
                <a:solidFill>
                  <a:schemeClr val="tx1"/>
                </a:solidFill>
              </a:rPr>
              <a:t> у воді, аби вбити клітини. Це рекомендують робити в пробірці або порцеляновій чашці над спиртівкою, ми ж скористались </a:t>
            </a:r>
            <a:r>
              <a:rPr lang="uk-UA" sz="2200" dirty="0" err="1" smtClean="0">
                <a:solidFill>
                  <a:schemeClr val="tx1"/>
                </a:solidFill>
              </a:rPr>
              <a:t>киплячею</a:t>
            </a:r>
            <a:r>
              <a:rPr lang="uk-UA" sz="2200" dirty="0" smtClean="0">
                <a:solidFill>
                  <a:schemeClr val="tx1"/>
                </a:solidFill>
              </a:rPr>
              <a:t> водяною банею. Етап завершено, коли листок стає буро-коричневим і втрачає пружність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3794" y="997528"/>
            <a:ext cx="3765673" cy="2604654"/>
          </a:xfrm>
          <a:prstGeom prst="rect">
            <a:avLst/>
          </a:prstGeom>
          <a:ln w="31750">
            <a:solidFill>
              <a:schemeClr val="accent1"/>
            </a:solidFill>
          </a:ln>
        </p:spPr>
      </p:pic>
      <p:sp>
        <p:nvSpPr>
          <p:cNvPr id="5" name="Объект 2"/>
          <p:cNvSpPr txBox="1">
            <a:spLocks/>
          </p:cNvSpPr>
          <p:nvPr/>
        </p:nvSpPr>
        <p:spPr>
          <a:xfrm>
            <a:off x="498765" y="4288160"/>
            <a:ext cx="6927272" cy="175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sz="2200" dirty="0">
                <a:solidFill>
                  <a:schemeClr val="tx1"/>
                </a:solidFill>
              </a:rPr>
              <a:t>Потім воду зливають і кип'ятять в </a:t>
            </a:r>
            <a:r>
              <a:rPr lang="uk-UA" sz="2200" dirty="0" smtClean="0">
                <a:solidFill>
                  <a:schemeClr val="tx1"/>
                </a:solidFill>
              </a:rPr>
              <a:t>96% етиловому </a:t>
            </a:r>
            <a:r>
              <a:rPr lang="uk-UA" sz="2200" dirty="0">
                <a:solidFill>
                  <a:schemeClr val="tx1"/>
                </a:solidFill>
              </a:rPr>
              <a:t>спирті на </a:t>
            </a:r>
            <a:r>
              <a:rPr lang="uk-UA" sz="2200" dirty="0" smtClean="0">
                <a:solidFill>
                  <a:schemeClr val="tx1"/>
                </a:solidFill>
              </a:rPr>
              <a:t>тій же водяній </a:t>
            </a:r>
            <a:r>
              <a:rPr lang="uk-UA" sz="2200" dirty="0">
                <a:solidFill>
                  <a:schemeClr val="tx1"/>
                </a:solidFill>
              </a:rPr>
              <a:t>бані до повного виходу пігментів з листка. </a:t>
            </a:r>
            <a:r>
              <a:rPr lang="uk-UA" sz="2200" dirty="0" smtClean="0">
                <a:solidFill>
                  <a:schemeClr val="tx1"/>
                </a:solidFill>
              </a:rPr>
              <a:t>Спирт при цьому забарвлюється в буро-зелений колір. Даний етап повторюють двічі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3794" y="3948408"/>
            <a:ext cx="3765673" cy="2550005"/>
          </a:xfrm>
          <a:prstGeom prst="rect">
            <a:avLst/>
          </a:prstGeom>
          <a:ln w="3175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917781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1039092" y="133061"/>
            <a:ext cx="10391217" cy="12385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200" b="1" dirty="0" smtClean="0">
                <a:solidFill>
                  <a:srgbClr val="813139"/>
                </a:solidFill>
              </a:rPr>
              <a:t>Листок викладають в чашку Петрі нижньою (черевною) стороною вгору, промивають водою і розправляють. Після чого заливають розчином І+КІ</a:t>
            </a:r>
            <a:endParaRPr lang="uk-UA" sz="2200" b="1" dirty="0">
              <a:solidFill>
                <a:srgbClr val="813139"/>
              </a:solidFill>
            </a:endParaRPr>
          </a:p>
          <a:p>
            <a:pPr algn="just"/>
            <a:endParaRPr lang="uk-UA" sz="2200" b="1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055" y="1488254"/>
            <a:ext cx="3809999" cy="3764095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1233055" y="5252349"/>
            <a:ext cx="380999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b="1" dirty="0" smtClean="0">
                <a:solidFill>
                  <a:schemeClr val="bg2">
                    <a:lumMod val="25000"/>
                  </a:schemeClr>
                </a:solidFill>
              </a:rPr>
              <a:t>Такий вигляд повинен мати правильно оброблений листок, готовий для фінальної реакції «крохмальної проби»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95454" y="2678852"/>
            <a:ext cx="15240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 smtClean="0">
                <a:solidFill>
                  <a:srgbClr val="8131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І+КІ</a:t>
            </a:r>
          </a:p>
        </p:txBody>
      </p:sp>
      <p:sp>
        <p:nvSpPr>
          <p:cNvPr id="6" name="Стрелка вправо 5"/>
          <p:cNvSpPr/>
          <p:nvPr/>
        </p:nvSpPr>
        <p:spPr>
          <a:xfrm>
            <a:off x="5320145" y="3129396"/>
            <a:ext cx="1399311" cy="39157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7682" y="1488254"/>
            <a:ext cx="4072627" cy="3764095"/>
          </a:xfrm>
          <a:prstGeom prst="rect">
            <a:avLst/>
          </a:prstGeom>
          <a:ln w="31750">
            <a:solidFill>
              <a:schemeClr val="accent1"/>
            </a:solidFill>
          </a:ln>
        </p:spPr>
      </p:pic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7357682" y="5369003"/>
            <a:ext cx="407262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b="1" dirty="0" smtClean="0">
                <a:solidFill>
                  <a:schemeClr val="bg2">
                    <a:lumMod val="25000"/>
                  </a:schemeClr>
                </a:solidFill>
              </a:rPr>
              <a:t>Цей же листок після обробки реактивом. Крохмаль – є!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405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5" grpId="0"/>
      <p:bldP spid="6" grpId="0" animBg="1"/>
      <p:bldP spid="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775855" y="1291356"/>
            <a:ext cx="4738254" cy="49708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200" dirty="0" smtClean="0">
                <a:solidFill>
                  <a:schemeClr val="bg2">
                    <a:lumMod val="25000"/>
                  </a:schemeClr>
                </a:solidFill>
              </a:rPr>
              <a:t>Далі піддослідну рослину витримують не менш ніж 3 –4 доби в темряві. Протягом цього часу крохмаль у листку перетворюється у цукор, який частково витрачається при диханні, а частково переходить в стебло. </a:t>
            </a:r>
          </a:p>
          <a:p>
            <a:r>
              <a:rPr lang="uk-UA" sz="2200" dirty="0" smtClean="0">
                <a:solidFill>
                  <a:schemeClr val="bg2">
                    <a:lumMod val="25000"/>
                  </a:schemeClr>
                </a:solidFill>
              </a:rPr>
              <a:t>Роль темної камери відіграє апарат ФЛОРА-2 з затемненими стінками, передню прозору панель якого закрили чорним папером</a:t>
            </a:r>
            <a:endParaRPr lang="ru-RU" sz="22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910" y="1695159"/>
            <a:ext cx="6049668" cy="4061231"/>
          </a:xfrm>
          <a:prstGeom prst="rect">
            <a:avLst/>
          </a:prstGeom>
          <a:ln w="31750">
            <a:solidFill>
              <a:schemeClr val="accent1"/>
            </a:solidFill>
          </a:ln>
        </p:spPr>
      </p:pic>
      <p:sp>
        <p:nvSpPr>
          <p:cNvPr id="4" name="Объект 2"/>
          <p:cNvSpPr txBox="1">
            <a:spLocks/>
          </p:cNvSpPr>
          <p:nvPr/>
        </p:nvSpPr>
        <p:spPr>
          <a:xfrm>
            <a:off x="1066801" y="257752"/>
            <a:ext cx="10391217" cy="9337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400" b="1" dirty="0" smtClean="0">
                <a:solidFill>
                  <a:srgbClr val="C00000"/>
                </a:solidFill>
              </a:rPr>
              <a:t>Які ж умови необхідні для проходження фотосинтезу і утворення крохмалю? Це ми і з</a:t>
            </a:r>
            <a:r>
              <a:rPr lang="en-US" sz="2400" b="1" dirty="0" smtClean="0">
                <a:solidFill>
                  <a:srgbClr val="C00000"/>
                </a:solidFill>
              </a:rPr>
              <a:t>’</a:t>
            </a:r>
            <a:r>
              <a:rPr lang="uk-UA" sz="2400" b="1" dirty="0" smtClean="0">
                <a:solidFill>
                  <a:srgbClr val="C00000"/>
                </a:solidFill>
              </a:rPr>
              <a:t>ясуємо</a:t>
            </a:r>
            <a:endParaRPr lang="uk-UA" sz="2400" b="1" dirty="0">
              <a:solidFill>
                <a:srgbClr val="C00000"/>
              </a:solidFill>
            </a:endParaRPr>
          </a:p>
          <a:p>
            <a:pPr algn="just"/>
            <a:endParaRPr lang="uk-UA" sz="24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684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6830290" y="599656"/>
            <a:ext cx="5209309" cy="31005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200" dirty="0" smtClean="0">
                <a:solidFill>
                  <a:schemeClr val="bg2">
                    <a:lumMod val="25000"/>
                  </a:schemeClr>
                </a:solidFill>
              </a:rPr>
              <a:t>Через 4 дні камеру відкрили. З листками піддослідних пеларгоній провели всі маніпуляції, описані вище: кип</a:t>
            </a:r>
            <a:r>
              <a:rPr lang="en-US" sz="2200" dirty="0" smtClean="0">
                <a:solidFill>
                  <a:schemeClr val="bg2">
                    <a:lumMod val="25000"/>
                  </a:schemeClr>
                </a:solidFill>
              </a:rPr>
              <a:t>’</a:t>
            </a:r>
            <a:r>
              <a:rPr lang="uk-UA" sz="2200" dirty="0" err="1" smtClean="0">
                <a:solidFill>
                  <a:schemeClr val="bg2">
                    <a:lumMod val="25000"/>
                  </a:schemeClr>
                </a:solidFill>
              </a:rPr>
              <a:t>ятіння</a:t>
            </a:r>
            <a:r>
              <a:rPr lang="uk-UA" sz="2200" dirty="0" smtClean="0">
                <a:solidFill>
                  <a:schemeClr val="bg2">
                    <a:lumMod val="25000"/>
                  </a:schemeClr>
                </a:solidFill>
              </a:rPr>
              <a:t> у воді, кип</a:t>
            </a:r>
            <a:r>
              <a:rPr lang="en-US" sz="2200" dirty="0" smtClean="0">
                <a:solidFill>
                  <a:schemeClr val="bg2">
                    <a:lumMod val="25000"/>
                  </a:schemeClr>
                </a:solidFill>
              </a:rPr>
              <a:t>’</a:t>
            </a:r>
            <a:r>
              <a:rPr lang="uk-UA" sz="2200" dirty="0" err="1" smtClean="0">
                <a:solidFill>
                  <a:schemeClr val="bg2">
                    <a:lumMod val="25000"/>
                  </a:schemeClr>
                </a:solidFill>
              </a:rPr>
              <a:t>ятіння</a:t>
            </a:r>
            <a:r>
              <a:rPr lang="uk-UA" sz="2200" dirty="0" smtClean="0">
                <a:solidFill>
                  <a:schemeClr val="bg2">
                    <a:lumMod val="25000"/>
                  </a:schemeClr>
                </a:solidFill>
              </a:rPr>
              <a:t> у спирті, промивання водою та обробка розчином </a:t>
            </a:r>
            <a:r>
              <a:rPr lang="uk-UA" sz="2000" dirty="0" smtClean="0">
                <a:solidFill>
                  <a:srgbClr val="813139"/>
                </a:solidFill>
              </a:rPr>
              <a:t>І+КІ</a:t>
            </a:r>
          </a:p>
          <a:p>
            <a:r>
              <a:rPr lang="uk-UA" sz="2200" dirty="0" smtClean="0">
                <a:solidFill>
                  <a:schemeClr val="bg2">
                    <a:lumMod val="25000"/>
                  </a:schemeClr>
                </a:solidFill>
              </a:rPr>
              <a:t>Результат має наступний вигляд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5464" y="501648"/>
            <a:ext cx="4572386" cy="3545932"/>
          </a:xfrm>
          <a:prstGeom prst="rect">
            <a:avLst/>
          </a:prstGeom>
          <a:ln w="31750">
            <a:solidFill>
              <a:schemeClr val="accent1"/>
            </a:solidFill>
          </a:ln>
        </p:spPr>
      </p:pic>
      <p:sp>
        <p:nvSpPr>
          <p:cNvPr id="4" name="Стрелка вправо 3"/>
          <p:cNvSpPr/>
          <p:nvPr/>
        </p:nvSpPr>
        <p:spPr>
          <a:xfrm rot="10800000">
            <a:off x="6177850" y="2964873"/>
            <a:ext cx="652440" cy="62345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982241" y="4505329"/>
            <a:ext cx="10391217" cy="19074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400" b="1" dirty="0" smtClean="0">
                <a:solidFill>
                  <a:srgbClr val="813139"/>
                </a:solidFill>
              </a:rPr>
              <a:t>Рожевий відтінок – показник присутності в клітинах листка декстринів, продуктів неповного розщеплення крохмалю. Відсутність синіх та фіолетових кольорів вказує на те, що піддослідні рослини </a:t>
            </a:r>
            <a:r>
              <a:rPr lang="uk-UA" sz="2400" b="1" dirty="0" err="1" smtClean="0">
                <a:solidFill>
                  <a:srgbClr val="813139"/>
                </a:solidFill>
              </a:rPr>
              <a:t>обезкрохмалені</a:t>
            </a:r>
            <a:r>
              <a:rPr lang="uk-UA" sz="2400" b="1" dirty="0" smtClean="0">
                <a:solidFill>
                  <a:srgbClr val="813139"/>
                </a:solidFill>
              </a:rPr>
              <a:t> і готові до подальших експериментів</a:t>
            </a:r>
            <a:endParaRPr lang="uk-UA" sz="2400" b="1" dirty="0">
              <a:solidFill>
                <a:srgbClr val="813139"/>
              </a:solidFill>
            </a:endParaRPr>
          </a:p>
          <a:p>
            <a:pPr algn="just"/>
            <a:endParaRPr lang="uk-UA" sz="24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492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1343890" y="196847"/>
            <a:ext cx="10712123" cy="24197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200" dirty="0" smtClean="0">
                <a:solidFill>
                  <a:schemeClr val="bg2">
                    <a:lumMod val="25000"/>
                  </a:schemeClr>
                </a:solidFill>
              </a:rPr>
              <a:t>Для наступної роботи нам потрібні два скляних ковпаки (для створення під ними специфічного середовища), шматочки чорного паперу та скріпки, сухі гранули КОН, 20% водний розчин </a:t>
            </a:r>
            <a:r>
              <a:rPr lang="en-US" sz="2200" dirty="0" err="1" smtClean="0">
                <a:solidFill>
                  <a:schemeClr val="bg2">
                    <a:lumMod val="25000"/>
                  </a:schemeClr>
                </a:solidFill>
              </a:rPr>
              <a:t>HCl</a:t>
            </a:r>
            <a:r>
              <a:rPr lang="uk-UA" sz="2200" dirty="0" smtClean="0">
                <a:solidFill>
                  <a:schemeClr val="bg2">
                    <a:lumMod val="25000"/>
                  </a:schemeClr>
                </a:solidFill>
              </a:rPr>
              <a:t>, сухий </a:t>
            </a:r>
            <a:r>
              <a:rPr lang="en-US" sz="2200" dirty="0" smtClean="0">
                <a:solidFill>
                  <a:schemeClr val="bg2">
                    <a:lumMod val="25000"/>
                  </a:schemeClr>
                </a:solidFill>
              </a:rPr>
              <a:t>CaCO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</a:rPr>
              <a:t>3</a:t>
            </a:r>
            <a:r>
              <a:rPr lang="uk-UA" sz="1400" dirty="0" smtClean="0">
                <a:solidFill>
                  <a:schemeClr val="bg2">
                    <a:lumMod val="25000"/>
                  </a:schemeClr>
                </a:solidFill>
              </a:rPr>
              <a:t>. </a:t>
            </a:r>
          </a:p>
          <a:p>
            <a:r>
              <a:rPr lang="uk-UA" sz="2400" dirty="0" smtClean="0"/>
              <a:t>Частину </a:t>
            </a:r>
            <a:r>
              <a:rPr lang="uk-UA" sz="2400" dirty="0"/>
              <a:t>листових пластинок </a:t>
            </a:r>
            <a:r>
              <a:rPr lang="uk-UA" sz="2400" dirty="0" smtClean="0"/>
              <a:t>пеларгонії закриваємо </a:t>
            </a:r>
            <a:r>
              <a:rPr lang="uk-UA" sz="2400" dirty="0"/>
              <a:t>знизу і зверху чорним </a:t>
            </a:r>
            <a:r>
              <a:rPr lang="uk-UA" sz="2400" dirty="0" smtClean="0"/>
              <a:t>папером, укріплюємо все за </a:t>
            </a:r>
            <a:r>
              <a:rPr lang="uk-UA" sz="2400" dirty="0"/>
              <a:t>допомогою скріпок</a:t>
            </a:r>
            <a:r>
              <a:rPr lang="uk-UA" sz="2400" dirty="0" smtClean="0"/>
              <a:t>. Виставляємо рослини на пластини скла</a:t>
            </a:r>
            <a:endParaRPr lang="ru-RU" sz="2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6528049" y="3575573"/>
            <a:ext cx="4529797" cy="25758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200" dirty="0" smtClean="0"/>
              <a:t>Поряд </a:t>
            </a:r>
            <a:r>
              <a:rPr lang="uk-UA" sz="2200" dirty="0"/>
              <a:t>з </a:t>
            </a:r>
            <a:r>
              <a:rPr lang="uk-UA" sz="2200" dirty="0" smtClean="0"/>
              <a:t>першою рослиною ставимо порцелянову чашку </a:t>
            </a:r>
            <a:r>
              <a:rPr lang="uk-UA" sz="2200" dirty="0"/>
              <a:t>з </a:t>
            </a:r>
            <a:r>
              <a:rPr lang="uk-UA" sz="2200" dirty="0" smtClean="0"/>
              <a:t>КОН.</a:t>
            </a:r>
          </a:p>
          <a:p>
            <a:r>
              <a:rPr lang="uk-UA" sz="2200" dirty="0" smtClean="0"/>
              <a:t>Накриваємо рослину скляним ковпаком, краї якого заздалегідь змащені вазеліном</a:t>
            </a:r>
            <a:endParaRPr lang="ru-RU" sz="22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2" y="2616591"/>
            <a:ext cx="5216201" cy="38447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660095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1554267" y="1386555"/>
            <a:ext cx="4529797" cy="34209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200" dirty="0" smtClean="0"/>
              <a:t>Поряд </a:t>
            </a:r>
            <a:r>
              <a:rPr lang="uk-UA" sz="2200" dirty="0"/>
              <a:t>з </a:t>
            </a:r>
            <a:r>
              <a:rPr lang="uk-UA" sz="2200" dirty="0" smtClean="0"/>
              <a:t>другою рослиною ставимо порцелянову чашку </a:t>
            </a:r>
            <a:r>
              <a:rPr lang="uk-UA" sz="2200" dirty="0"/>
              <a:t>з </a:t>
            </a:r>
            <a:r>
              <a:rPr lang="uk-UA" sz="2400" dirty="0" smtClean="0"/>
              <a:t>грудками </a:t>
            </a:r>
            <a:r>
              <a:rPr lang="uk-UA" sz="2400" dirty="0"/>
              <a:t>крейди, які </a:t>
            </a:r>
            <a:r>
              <a:rPr lang="uk-UA" sz="2400" dirty="0" smtClean="0"/>
              <a:t>заливаємо 20</a:t>
            </a:r>
            <a:r>
              <a:rPr lang="uk-UA" sz="2400" dirty="0"/>
              <a:t>% розчином НС1.</a:t>
            </a:r>
            <a:endParaRPr lang="uk-UA" sz="2200" dirty="0" smtClean="0"/>
          </a:p>
          <a:p>
            <a:r>
              <a:rPr lang="uk-UA" sz="2200" dirty="0" smtClean="0"/>
              <a:t>Дуже швидко накриваємо рослину другим скляним ковпаком, краї якого також змащені вазеліном</a:t>
            </a:r>
            <a:endParaRPr lang="ru-RU" sz="22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145" y="790810"/>
            <a:ext cx="5272380" cy="441849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465482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Зеленый и желтый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Words>826</Words>
  <Application>Microsoft Office PowerPoint</Application>
  <PresentationFormat>Широкоэкранный</PresentationFormat>
  <Paragraphs>43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Легкий дым</vt:lpstr>
      <vt:lpstr>Лабораторна робота №16. Кількісні та якісні показники фотосинтезу: «крохмальна проба»</vt:lpstr>
      <vt:lpstr>Презентация PowerPoint</vt:lpstr>
      <vt:lpstr>Завдання 1. Виявити процес проходження фотосинтезу методом крохмальної проби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Завдання для самостійного виконання</vt:lpstr>
      <vt:lpstr>Література для самопідготовки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Загороднюк</dc:creator>
  <cp:lastModifiedBy>Загороднюк</cp:lastModifiedBy>
  <cp:revision>61</cp:revision>
  <dcterms:created xsi:type="dcterms:W3CDTF">2020-04-21T13:35:20Z</dcterms:created>
  <dcterms:modified xsi:type="dcterms:W3CDTF">2020-04-21T18:38:36Z</dcterms:modified>
</cp:coreProperties>
</file>