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7" r:id="rId5"/>
    <p:sldId id="265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515B4-83BC-E8B1-9968-68A33489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658ABD3-3B7B-2C52-949D-1B5B4BD39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B5AB8A7-F204-C649-8732-F92F5E770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532F-CCA7-439E-B43C-290A9E2E1D03}" type="datetimeFigureOut">
              <a:rPr lang="uk-UA" smtClean="0"/>
              <a:t>31.10.2025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31DA855-0586-EE40-82C8-63AAE9397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366FB-B05D-85E1-05AE-D1FC7C95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924-974F-43CD-B936-C59D8FE065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90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8DB67-8683-2B59-B762-04906DA4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715CF6C-30A1-9A82-1B72-8BA2DD844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D38043-64C8-A607-A139-53DDA0FE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532F-CCA7-439E-B43C-290A9E2E1D03}" type="datetimeFigureOut">
              <a:rPr lang="uk-UA" smtClean="0"/>
              <a:t>31.10.2025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CEE9AD-C39B-C6A0-FBDD-F04B4C160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876930-3C6E-34E3-DA5E-86F2E57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924-974F-43CD-B936-C59D8FE065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649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3CE37CE-04F2-820F-908E-F46D1D09FB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180E976-C92B-BDF2-376A-D333F033D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0A2809-2D92-96CE-B51E-0A2D74E9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532F-CCA7-439E-B43C-290A9E2E1D03}" type="datetimeFigureOut">
              <a:rPr lang="uk-UA" smtClean="0"/>
              <a:t>31.10.2025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ADF237-13C1-8668-827B-0360FDD8F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D48EB1-C479-A8D3-6241-8124FC731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924-974F-43CD-B936-C59D8FE065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353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A43FE-981D-70FA-927F-8E07CAAD8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5F8B082-9B33-EA3B-6EE0-B9C00CE2A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5F3194-6020-E24E-0D1B-B296C598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532F-CCA7-439E-B43C-290A9E2E1D03}" type="datetimeFigureOut">
              <a:rPr lang="uk-UA" smtClean="0"/>
              <a:t>31.10.2025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01A8A3-DE7D-B60D-FAE9-49C040B7A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6A1505-3291-C49A-AFDF-47B95651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924-974F-43CD-B936-C59D8FE065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439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91A5C-35F0-AF2E-2FD5-3AAE373A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F8BAB90-B8AD-CF72-2CA7-070948E56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7CD1536-CFB8-CFF8-8AB9-2236E402E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532F-CCA7-439E-B43C-290A9E2E1D03}" type="datetimeFigureOut">
              <a:rPr lang="uk-UA" smtClean="0"/>
              <a:t>31.10.2025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8B0D5D-9B98-F06A-7E84-3CCF4792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EC0065-CB9C-68D5-03E4-E4BC0D64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924-974F-43CD-B936-C59D8FE065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228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5ECBD-2F9D-6772-CCCC-61979A3A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B3E32D0-E520-4089-A807-AF0F70775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57F4D05-3BA8-0A8A-C9B8-12A711FE2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B2F4570-C1A8-7404-8D33-E521DBA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532F-CCA7-439E-B43C-290A9E2E1D03}" type="datetimeFigureOut">
              <a:rPr lang="uk-UA" smtClean="0"/>
              <a:t>31.10.2025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0CAA273-93F4-2B15-6A18-F2EA5B48B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5DA8895-BABC-E0ED-9D70-F3CAAAD9B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924-974F-43CD-B936-C59D8FE065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120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04921-44FB-FC41-1162-703D0700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C14D1E5-BC02-9D0E-12CE-E91091CF4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21C42A2-D821-B88B-1B1E-C720A4CF4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AD6713E-6470-9969-1122-4FB63A1B1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E82C0E1-B88A-CC8A-E4A8-DCC5CE6BC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D5F7855-C2A3-53FF-ABE7-BB66575AE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532F-CCA7-439E-B43C-290A9E2E1D03}" type="datetimeFigureOut">
              <a:rPr lang="uk-UA" smtClean="0"/>
              <a:t>31.10.2025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95F9AC5-5429-409E-7195-CBADA3B2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A01FB6B-82A0-AFF9-E7E3-337D1D41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924-974F-43CD-B936-C59D8FE065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79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AA8EF-554C-BB8A-DB62-17938D9F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FB2B6C7-E6F4-B1E1-8D20-CFCA5E3ED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532F-CCA7-439E-B43C-290A9E2E1D03}" type="datetimeFigureOut">
              <a:rPr lang="uk-UA" smtClean="0"/>
              <a:t>31.10.2025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591660B-B6A2-9F90-1EC9-FB9115DA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0126F88-2D94-7A6B-EEAA-A0E3A198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924-974F-43CD-B936-C59D8FE065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1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C38B218-BBCE-6D10-E74B-8D70E83A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532F-CCA7-439E-B43C-290A9E2E1D03}" type="datetimeFigureOut">
              <a:rPr lang="uk-UA" smtClean="0"/>
              <a:t>31.10.2025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C23842A-9636-9B26-2CEA-0BFE5F4E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4BB6E23-1163-CBF1-DC34-4963BF74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924-974F-43CD-B936-C59D8FE065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597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3956E-A529-42BC-88DB-9AEDF98D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6AA088-0D12-6683-7929-CBC0EDF65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843CF53-691C-CB35-EBA6-3556B6688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B16C7CB-9A7C-7DBB-3572-6928A057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532F-CCA7-439E-B43C-290A9E2E1D03}" type="datetimeFigureOut">
              <a:rPr lang="uk-UA" smtClean="0"/>
              <a:t>31.10.2025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DCB875-A272-6432-A3CB-A57DBAB1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EBC79B-E0EB-B802-35A8-EAC52CA3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924-974F-43CD-B936-C59D8FE065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395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AFD87-10FE-836E-53BF-32EBEF79A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063DE13-0FCA-15B8-021A-F2986E648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48207AB-3744-8EFC-6412-AF101BB5A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70BF2C-D276-C871-AF27-994D068D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532F-CCA7-439E-B43C-290A9E2E1D03}" type="datetimeFigureOut">
              <a:rPr lang="uk-UA" smtClean="0"/>
              <a:t>31.10.2025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CDF0DD9-0F7F-C9B5-1372-3B0FB1E7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9533DBD-A541-1FFA-B0CF-162813AE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0924-974F-43CD-B936-C59D8FE065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22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AAE5497-677B-B008-8509-B1EE143A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E831ACA-D18C-0B5B-F262-FA589C695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403B35-3350-E829-43E9-187A14961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ED532F-CCA7-439E-B43C-290A9E2E1D03}" type="datetimeFigureOut">
              <a:rPr lang="uk-UA" smtClean="0"/>
              <a:t>31.10.2025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38417F-03B0-39FC-D23A-AA6565FCF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271C95-D548-17D6-4469-E8CF8F24A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190924-974F-43CD-B936-C59D8FE065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505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spu.edu/Information/Academicintegrity.aspx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su24.kspu.edu/s/undefined" TargetMode="External"/><Relationship Id="rId2" Type="http://schemas.openxmlformats.org/officeDocument/2006/relationships/hyperlink" Target="https://ksu24.kspu.edu/s/eWwDn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D2C369C-5F7F-5045-CF47-33A25250C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112" y="977461"/>
            <a:ext cx="6571622" cy="5463531"/>
          </a:xfrm>
        </p:spPr>
        <p:txBody>
          <a:bodyPr>
            <a:normAutofit fontScale="92500"/>
          </a:bodyPr>
          <a:lstStyle/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мікрофон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Академічна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доброчесність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імплементації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ЗВО»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жовтня 2025 року</a:t>
            </a:r>
          </a:p>
        </p:txBody>
      </p:sp>
      <p:pic>
        <p:nvPicPr>
          <p:cNvPr id="4" name="Рисунок 3" descr="Зображення, що містить текст, коло, логотип, Шрифт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D71E9981-A9F0-400B-9F74-0F0416FA9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72" y="1176913"/>
            <a:ext cx="4829816" cy="474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2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AD526-7793-6B0C-96CA-C25B354E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18855" cy="98135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err="1"/>
              <a:t>Проєкт</a:t>
            </a:r>
            <a:r>
              <a:rPr lang="uk-UA" sz="2800" b="1" dirty="0"/>
              <a:t> «Ініціатива академічної доброчесності та якості освіти» </a:t>
            </a:r>
            <a:r>
              <a:rPr lang="uk-UA" sz="2800" dirty="0"/>
              <a:t>(</a:t>
            </a:r>
            <a:r>
              <a:rPr lang="en-US" sz="2800" dirty="0"/>
              <a:t>Academic Integrity and Quality Initiative – Academic IQ)</a:t>
            </a:r>
            <a:endParaRPr lang="uk-UA" sz="2800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B3A0345-0472-7D6A-9BD3-735C09AFA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0352" y="1818752"/>
            <a:ext cx="4210050" cy="39389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BA4AAD-10AC-341D-CD48-1642E2EDD1CF}"/>
              </a:ext>
            </a:extLst>
          </p:cNvPr>
          <p:cNvSpPr txBox="1"/>
          <p:nvPr/>
        </p:nvSpPr>
        <p:spPr>
          <a:xfrm>
            <a:off x="461597" y="1951672"/>
            <a:ext cx="6873700" cy="2345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було ініційованого Американськими Радами з міжнародної освіти у співпраці із Міністерством освіти і науки України, Національним агентством із забезпечення якості вищої освіти та за підтримки Посольства США в Україні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B3DA99-2BFB-B235-5DC0-167B3BB6D3D6}"/>
              </a:ext>
            </a:extLst>
          </p:cNvPr>
          <p:cNvSpPr txBox="1"/>
          <p:nvPr/>
        </p:nvSpPr>
        <p:spPr>
          <a:xfrm>
            <a:off x="7520352" y="6123543"/>
            <a:ext cx="4671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Вересень 2020 року – червень 2022 року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4C35A3-9A82-BD32-2051-5C3A5BA0CEBD}"/>
              </a:ext>
            </a:extLst>
          </p:cNvPr>
          <p:cNvSpPr txBox="1"/>
          <p:nvPr/>
        </p:nvSpPr>
        <p:spPr>
          <a:xfrm>
            <a:off x="461597" y="4609218"/>
            <a:ext cx="6763167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uk-UA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об’єднати професійну спільноту освітян для обміну досвідом та співпраці  задля </a:t>
            </a:r>
            <a:r>
              <a:rPr lang="uk-UA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інституціоналізації</a:t>
            </a:r>
            <a:r>
              <a:rPr lang="uk-UA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принципів академічної доброчесності в системи середньої та вищої освіти України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6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592321-B6EC-3376-70C3-7ACB5A965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094"/>
            <a:ext cx="12192000" cy="58792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DB9699-1F20-B6E0-510E-4EE00F82C102}"/>
              </a:ext>
            </a:extLst>
          </p:cNvPr>
          <p:cNvSpPr txBox="1"/>
          <p:nvPr/>
        </p:nvSpPr>
        <p:spPr>
          <a:xfrm>
            <a:off x="8704385" y="151021"/>
            <a:ext cx="3273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https://www.kspu.edu/</a:t>
            </a:r>
          </a:p>
        </p:txBody>
      </p:sp>
    </p:spTree>
    <p:extLst>
      <p:ext uri="{BB962C8B-B14F-4D97-AF65-F5344CB8AC3E}">
        <p14:creationId xmlns:p14="http://schemas.microsoft.com/office/powerpoint/2010/main" val="155668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C8CD98-A4D7-97B3-92E6-06B6662FE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F9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BE98DB-5F4E-8E36-1210-A276EBAD6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66" y="492462"/>
            <a:ext cx="3760265" cy="27756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F9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9169F7-572B-3323-44FC-DA68CDF05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" y="3760806"/>
            <a:ext cx="3854945" cy="244640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2779E-0B70-A4A9-C4D6-A526F361E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851" y="650497"/>
            <a:ext cx="4762918" cy="51875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4E6A7D-3C3F-FE1C-B1CD-EB0CE080101C}"/>
              </a:ext>
            </a:extLst>
          </p:cNvPr>
          <p:cNvSpPr txBox="1"/>
          <p:nvPr/>
        </p:nvSpPr>
        <p:spPr>
          <a:xfrm>
            <a:off x="5102995" y="5946794"/>
            <a:ext cx="6466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https://www.kspu.edu/Information/Academicintegrity.aspx</a:t>
            </a:r>
            <a:r>
              <a:rPr lang="uk-UA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547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BFD135-6D14-55EA-4CD7-0D6FA6B1E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093" y="2150351"/>
            <a:ext cx="9275606" cy="27336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B14C35-4CB2-3F0A-4048-ED6AD4D2E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463" y="4783543"/>
            <a:ext cx="9260537" cy="19621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699EDA-C9BF-BE82-B2BF-07EB88C0E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201"/>
            <a:ext cx="3015093" cy="62461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0CCAE2-E30A-6100-9C09-AA55798FC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3709" y="0"/>
            <a:ext cx="3206989" cy="38384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CFA791-F05B-B0BC-89EA-E7EED78F5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7951" y="11824"/>
            <a:ext cx="3854945" cy="202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19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28CFB2-5B2F-211F-8468-6BA698224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935420"/>
            <a:ext cx="2879083" cy="482482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C1F7B0-9DB3-6108-B2A5-84D204F71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976" y="1372107"/>
            <a:ext cx="2880360" cy="41148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C2FE67-E337-CE3C-55CE-E7E66EA8A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524" y="935420"/>
            <a:ext cx="3212179" cy="49713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7B688A-581C-10A2-154E-377A6B4A5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706" y="728640"/>
            <a:ext cx="3040588" cy="7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3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C73CF-F946-D44C-3E91-528DCCD91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664"/>
            <a:ext cx="10515600" cy="51913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/>
              <a:t>Щорічні Тижні/Декади академічної доброчесності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A5F6C8-524E-A0BB-9951-00939D8EE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364" y="938182"/>
            <a:ext cx="4352925" cy="33972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6A0C79-98A0-3F9D-C005-77833F4E0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5" y="1087980"/>
            <a:ext cx="6734175" cy="26201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7AB7B7-8C9E-3142-1AA4-46CB1526D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273" y="2296172"/>
            <a:ext cx="4181475" cy="4533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48A0F6-D91D-F059-0F67-74C872E8E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023" y="3708089"/>
            <a:ext cx="4400550" cy="32289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7AA56D-1892-8509-1611-442321745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1145" y="4455729"/>
            <a:ext cx="4181475" cy="21717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209583-C3AD-71BD-97C3-987A3F9A9572}"/>
              </a:ext>
            </a:extLst>
          </p:cNvPr>
          <p:cNvSpPr txBox="1"/>
          <p:nvPr/>
        </p:nvSpPr>
        <p:spPr>
          <a:xfrm>
            <a:off x="3723902" y="568850"/>
            <a:ext cx="8468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https://www.kspu.edu/Information/Academicintegrity/Tigniakademdobr.aspx</a:t>
            </a:r>
          </a:p>
        </p:txBody>
      </p:sp>
    </p:spTree>
    <p:extLst>
      <p:ext uri="{BB962C8B-B14F-4D97-AF65-F5344CB8AC3E}">
        <p14:creationId xmlns:p14="http://schemas.microsoft.com/office/powerpoint/2010/main" val="246579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16398-ECE7-7DF0-80EF-DB02D835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35"/>
            <a:ext cx="10515600" cy="48898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/>
              <a:t>Комісії з питань академічної доброчесності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41CB94-7AA7-C5AD-B68E-531E3463CA97}"/>
              </a:ext>
            </a:extLst>
          </p:cNvPr>
          <p:cNvSpPr txBox="1"/>
          <p:nvPr/>
        </p:nvSpPr>
        <p:spPr>
          <a:xfrm>
            <a:off x="465992" y="1228630"/>
            <a:ext cx="11260016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/>
              <a:t>Комісія з питань академічної доброчесност</a:t>
            </a:r>
            <a:r>
              <a:rPr lang="uk-UA" sz="2400" dirty="0"/>
              <a:t>і Херсонського державного університету (щороку оновлюється, затверджується колегіальним органом – вченою радою університету й наказом ректора)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/>
              <a:t>Факультетські комісії з питань академічної доброчесності </a:t>
            </a:r>
            <a:r>
              <a:rPr lang="uk-UA" sz="2400" dirty="0"/>
              <a:t>(оновлюються щороку й затверджуються розпорядженням першого проректора)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/>
              <a:t>Факультетські групи сприяння академічній доброчесності </a:t>
            </a:r>
            <a:r>
              <a:rPr lang="uk-UA" sz="2400" dirty="0"/>
              <a:t>(оновлюються щороку й затверджуються розпорядженням першого проректора)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/>
              <a:t>Помічники деканів із забезпечення якості освіти на факультетах </a:t>
            </a:r>
            <a:r>
              <a:rPr lang="uk-UA" sz="2400" dirty="0"/>
              <a:t>(щороку оновлюються/погоджуються, затверджується наказом ректора)</a:t>
            </a:r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148779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7940F-EC01-A0BE-146A-244DBEFB2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5A264-4AD8-E7E8-CF65-8C3B06FD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85" y="123111"/>
            <a:ext cx="10515600" cy="48898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/>
              <a:t>Основні інституційні  документи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72313-E295-4AB0-F680-61E7F2AEFB65}"/>
              </a:ext>
            </a:extLst>
          </p:cNvPr>
          <p:cNvSpPr txBox="1"/>
          <p:nvPr/>
        </p:nvSpPr>
        <p:spPr>
          <a:xfrm>
            <a:off x="227971" y="856357"/>
            <a:ext cx="11964029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err="1"/>
              <a:t>Положення</a:t>
            </a:r>
            <a:r>
              <a:rPr lang="ru-RU" sz="2400" dirty="0"/>
              <a:t> про </a:t>
            </a:r>
            <a:r>
              <a:rPr lang="ru-RU" sz="2400" dirty="0" err="1"/>
              <a:t>академічну</a:t>
            </a:r>
            <a:r>
              <a:rPr lang="ru-RU" sz="2400" dirty="0"/>
              <a:t> </a:t>
            </a:r>
            <a:r>
              <a:rPr lang="ru-RU" sz="2400" dirty="0" err="1"/>
              <a:t>доброчесність</a:t>
            </a:r>
            <a:r>
              <a:rPr lang="ru-RU" sz="2400" dirty="0"/>
              <a:t> </a:t>
            </a:r>
            <a:r>
              <a:rPr lang="ru-RU" sz="2400" dirty="0" err="1"/>
              <a:t>учасників</a:t>
            </a:r>
            <a:r>
              <a:rPr lang="ru-RU" sz="2400" dirty="0"/>
              <a:t> </a:t>
            </a:r>
            <a:r>
              <a:rPr lang="ru-RU" sz="2400" dirty="0" err="1"/>
              <a:t>освітнього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endParaRPr lang="ru-RU" sz="2400" dirty="0"/>
          </a:p>
          <a:p>
            <a:r>
              <a:rPr lang="ru-RU" sz="2400" dirty="0"/>
              <a:t>     </a:t>
            </a:r>
            <a:r>
              <a:rPr lang="ru-RU" sz="2400" dirty="0" err="1"/>
              <a:t>Херсонськаго</a:t>
            </a:r>
            <a:r>
              <a:rPr lang="ru-RU" sz="2400" dirty="0"/>
              <a:t> державного </a:t>
            </a:r>
            <a:r>
              <a:rPr lang="ru-RU" sz="2400" dirty="0" err="1"/>
              <a:t>університету</a:t>
            </a:r>
            <a:r>
              <a:rPr lang="ru-RU" sz="2400" dirty="0"/>
              <a:t> </a:t>
            </a:r>
            <a:r>
              <a:rPr lang="en-US" sz="2000" dirty="0">
                <a:hlinkClick r:id="rId2"/>
              </a:rPr>
              <a:t>https://ksu24.kspu.edu/s/eWwDn</a:t>
            </a:r>
            <a:r>
              <a:rPr lang="uk-UA" sz="2000" dirty="0"/>
              <a:t> </a:t>
            </a:r>
            <a:endParaRPr lang="ru-RU" sz="2000" dirty="0"/>
          </a:p>
          <a:p>
            <a:endParaRPr lang="uk-UA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err="1"/>
              <a:t>Положення</a:t>
            </a:r>
            <a:r>
              <a:rPr lang="ru-RU" sz="2400" dirty="0"/>
              <a:t> про </a:t>
            </a:r>
            <a:r>
              <a:rPr lang="ru-RU" sz="2400" dirty="0" err="1"/>
              <a:t>комісію</a:t>
            </a:r>
            <a:r>
              <a:rPr lang="ru-RU" sz="2400" dirty="0"/>
              <a:t> з </a:t>
            </a:r>
            <a:r>
              <a:rPr lang="ru-RU" sz="2400" dirty="0" err="1"/>
              <a:t>питань</a:t>
            </a:r>
            <a:r>
              <a:rPr lang="ru-RU" sz="2400" dirty="0"/>
              <a:t> </a:t>
            </a:r>
            <a:r>
              <a:rPr lang="ru-RU" sz="2400" dirty="0" err="1"/>
              <a:t>академічної</a:t>
            </a:r>
            <a:r>
              <a:rPr lang="ru-RU" sz="2400" dirty="0"/>
              <a:t> </a:t>
            </a:r>
            <a:r>
              <a:rPr lang="ru-RU" sz="2400" dirty="0" err="1"/>
              <a:t>доброчесності</a:t>
            </a:r>
            <a:endParaRPr lang="ru-RU" sz="2400" dirty="0"/>
          </a:p>
          <a:p>
            <a:r>
              <a:rPr lang="ru-RU" sz="2400" dirty="0"/>
              <a:t>     </a:t>
            </a:r>
            <a:r>
              <a:rPr lang="ru-RU" sz="2400" dirty="0" err="1"/>
              <a:t>Херсонського</a:t>
            </a:r>
            <a:r>
              <a:rPr lang="ru-RU" sz="2400" dirty="0"/>
              <a:t> державного </a:t>
            </a:r>
            <a:r>
              <a:rPr lang="ru-RU" sz="2400" dirty="0" err="1"/>
              <a:t>університету</a:t>
            </a:r>
            <a:r>
              <a:rPr lang="ru-RU" sz="2400" dirty="0"/>
              <a:t>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https://ksu24.kspu.edu/s/undefined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Порядок </a:t>
            </a:r>
            <a:r>
              <a:rPr lang="ru-RU" sz="2400" dirty="0" err="1"/>
              <a:t>запобігання</a:t>
            </a:r>
            <a:r>
              <a:rPr lang="ru-RU" sz="2400" dirty="0"/>
              <a:t> </a:t>
            </a:r>
            <a:r>
              <a:rPr lang="ru-RU" sz="2400" dirty="0" err="1"/>
              <a:t>академічному</a:t>
            </a:r>
            <a:r>
              <a:rPr lang="ru-RU" sz="2400" dirty="0"/>
              <a:t> </a:t>
            </a:r>
            <a:r>
              <a:rPr lang="ru-RU" sz="2400" dirty="0" err="1"/>
              <a:t>плагіату</a:t>
            </a:r>
            <a:r>
              <a:rPr lang="ru-RU" sz="2400" dirty="0"/>
              <a:t> в </a:t>
            </a:r>
            <a:r>
              <a:rPr lang="ru-RU" sz="2400" dirty="0" err="1"/>
              <a:t>навчальних</a:t>
            </a:r>
            <a:r>
              <a:rPr lang="ru-RU" sz="2400" dirty="0"/>
              <a:t> і </a:t>
            </a:r>
            <a:r>
              <a:rPr lang="ru-RU" sz="2400" dirty="0" err="1"/>
              <a:t>наукових</a:t>
            </a:r>
            <a:r>
              <a:rPr lang="ru-RU" sz="2400" dirty="0"/>
              <a:t> роботах </a:t>
            </a:r>
            <a:r>
              <a:rPr lang="ru-RU" sz="2400" dirty="0" err="1"/>
              <a:t>здобувачів</a:t>
            </a:r>
            <a:r>
              <a:rPr lang="ru-RU" sz="2400" dirty="0"/>
              <a:t> </a:t>
            </a:r>
            <a:r>
              <a:rPr lang="ru-RU" sz="2400" dirty="0" err="1"/>
              <a:t>вищої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</a:t>
            </a:r>
            <a:r>
              <a:rPr lang="ru-RU" sz="2400" dirty="0" err="1"/>
              <a:t>херсонського</a:t>
            </a:r>
            <a:r>
              <a:rPr lang="ru-RU" sz="2400" dirty="0"/>
              <a:t> державного </a:t>
            </a:r>
            <a:r>
              <a:rPr lang="ru-RU" sz="2400" dirty="0" err="1"/>
              <a:t>університету</a:t>
            </a:r>
            <a:r>
              <a:rPr lang="ru-RU" sz="2400" dirty="0"/>
              <a:t>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https://ksu24.kspu.edu/s/undefined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</a:p>
          <a:p>
            <a:r>
              <a:rPr lang="uk-UA" sz="2400" dirty="0">
                <a:solidFill>
                  <a:srgbClr val="FF0000"/>
                </a:solidFill>
                <a:hlinkClick r:id="rId3"/>
              </a:rPr>
              <a:t>      </a:t>
            </a:r>
            <a:endParaRPr lang="uk-UA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err="1"/>
              <a:t>Загальні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штучного </a:t>
            </a:r>
            <a:r>
              <a:rPr lang="ru-RU" sz="2400" dirty="0" err="1"/>
              <a:t>інтелекту</a:t>
            </a:r>
            <a:r>
              <a:rPr lang="ru-RU" sz="2400" dirty="0"/>
              <a:t> в </a:t>
            </a:r>
            <a:r>
              <a:rPr lang="ru-RU" sz="2400" dirty="0" err="1"/>
              <a:t>навчанні</a:t>
            </a:r>
            <a:r>
              <a:rPr lang="ru-RU" sz="2400" dirty="0"/>
              <a:t>, </a:t>
            </a:r>
            <a:r>
              <a:rPr lang="ru-RU" sz="2400" dirty="0" err="1"/>
              <a:t>викладанні</a:t>
            </a:r>
            <a:r>
              <a:rPr lang="ru-RU" sz="2400" dirty="0"/>
              <a:t> й </a:t>
            </a:r>
            <a:r>
              <a:rPr lang="ru-RU" sz="2400" dirty="0" err="1"/>
              <a:t>дослідженнях</a:t>
            </a:r>
            <a:r>
              <a:rPr lang="ru-RU" sz="2400" dirty="0"/>
              <a:t> у </a:t>
            </a:r>
            <a:r>
              <a:rPr lang="ru-RU" sz="2400" dirty="0" err="1"/>
              <a:t>Херсонському</a:t>
            </a:r>
            <a:r>
              <a:rPr lang="ru-RU" sz="2400" dirty="0"/>
              <a:t> державному </a:t>
            </a:r>
            <a:r>
              <a:rPr lang="ru-RU" sz="2400" dirty="0" err="1"/>
              <a:t>університеті</a:t>
            </a:r>
            <a:r>
              <a:rPr lang="ru-RU" sz="2400" dirty="0"/>
              <a:t>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https://ksu24.kspu.edu/s/undefined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err="1"/>
              <a:t>Інституційний</a:t>
            </a:r>
            <a:r>
              <a:rPr lang="ru-RU" sz="2400" dirty="0"/>
              <a:t> регламент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сервісів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штучного</a:t>
            </a:r>
          </a:p>
          <a:p>
            <a:r>
              <a:rPr lang="ru-RU" sz="2400" dirty="0"/>
              <a:t>      </a:t>
            </a:r>
            <a:r>
              <a:rPr lang="ru-RU" sz="2400" dirty="0" err="1"/>
              <a:t>інтелекту</a:t>
            </a:r>
            <a:r>
              <a:rPr lang="ru-RU" sz="2400" dirty="0"/>
              <a:t> в </a:t>
            </a:r>
            <a:r>
              <a:rPr lang="ru-RU" sz="2400" dirty="0" err="1"/>
              <a:t>Херсонському</a:t>
            </a:r>
            <a:r>
              <a:rPr lang="ru-RU" sz="2400" dirty="0"/>
              <a:t> державному </a:t>
            </a:r>
            <a:r>
              <a:rPr lang="ru-RU" sz="2400" dirty="0" err="1"/>
              <a:t>університеті</a:t>
            </a:r>
            <a:r>
              <a:rPr lang="ru-RU" sz="2400" dirty="0"/>
              <a:t> </a:t>
            </a:r>
            <a:r>
              <a:rPr lang="en-US" sz="2000" dirty="0">
                <a:hlinkClick r:id="rId3"/>
              </a:rPr>
              <a:t>https://ksu24.kspu.edu/s/undefined</a:t>
            </a:r>
            <a:r>
              <a:rPr lang="uk-UA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873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337</Words>
  <Application>Microsoft Office PowerPoint</Application>
  <PresentationFormat>Широкий екран</PresentationFormat>
  <Paragraphs>35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Times New Roman</vt:lpstr>
      <vt:lpstr>Wingdings</vt:lpstr>
      <vt:lpstr>Тема Office</vt:lpstr>
      <vt:lpstr>Презентація PowerPoint</vt:lpstr>
      <vt:lpstr>Проєкт «Ініціатива академічної доброчесності та якості освіти» (Academic Integrity and Quality Initiative – Academic IQ)</vt:lpstr>
      <vt:lpstr>Презентація PowerPoint</vt:lpstr>
      <vt:lpstr>Презентація PowerPoint</vt:lpstr>
      <vt:lpstr>Презентація PowerPoint</vt:lpstr>
      <vt:lpstr>Презентація PowerPoint</vt:lpstr>
      <vt:lpstr>Щорічні Тижні/Декади академічної доброчесності</vt:lpstr>
      <vt:lpstr>Комісії з питань академічної доброчесності</vt:lpstr>
      <vt:lpstr>Основні інституційні  документи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Черкашина Тетяна Олександрівна</dc:creator>
  <cp:lastModifiedBy>Черкашина Тетяна Олександрівна</cp:lastModifiedBy>
  <cp:revision>19</cp:revision>
  <dcterms:created xsi:type="dcterms:W3CDTF">2025-10-27T12:02:50Z</dcterms:created>
  <dcterms:modified xsi:type="dcterms:W3CDTF">2025-10-31T09:26:50Z</dcterms:modified>
</cp:coreProperties>
</file>