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8" r:id="rId3"/>
    <p:sldId id="260" r:id="rId4"/>
    <p:sldId id="261" r:id="rId5"/>
    <p:sldId id="259" r:id="rId6"/>
  </p:sldIdLst>
  <p:sldSz cx="9144000" cy="5143500" type="screen16x9"/>
  <p:notesSz cx="6858000" cy="9144000"/>
  <p:embeddedFontLst>
    <p:embeddedFont>
      <p:font typeface="Comfortaa" charset="0"/>
      <p:regular r:id="rId8"/>
      <p:bold r:id="rId9"/>
    </p:embeddedFont>
    <p:embeddedFont>
      <p:font typeface="Lato" charset="0"/>
      <p:regular r:id="rId10"/>
      <p:bold r:id="rId11"/>
      <p:italic r:id="rId12"/>
      <p:boldItalic r:id="rId13"/>
    </p:embeddedFont>
    <p:embeddedFont>
      <p:font typeface="Raleway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84" y="1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3683174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c6fa3c89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c6fa3c89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c6fa3c898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c6fa3c898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c6fa3c898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c6fa3c898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c6fa3c898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c6fa3c898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c6fa3c898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c6fa3c898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2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" name="Google Shape;12;p2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Google Shape;61;p11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2" name="Google Shape;62;p11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3" name="Google Shape;63;p11"/>
          <p:cNvSpPr txBox="1">
            <a:spLocks noGrp="1"/>
          </p:cNvSpPr>
          <p:nvPr>
            <p:ph type="title" hasCustomPrompt="1"/>
          </p:nvPr>
        </p:nvSpPr>
        <p:spPr>
          <a:xfrm>
            <a:off x="853950" y="1304850"/>
            <a:ext cx="74361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53950" y="2919450"/>
            <a:ext cx="74361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" name="Google Shape;18;p3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Google Shape;22;p4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3" name="Google Shape;23;p4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" name="Google Shape;24;p4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1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Google Shape;29;p5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0" name="Google Shape;30;p5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" name="Google Shape;31;p5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2"/>
          </p:nvPr>
        </p:nvSpPr>
        <p:spPr>
          <a:xfrm>
            <a:off x="5650572" y="160267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oogle Shape;40;p7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319500" y="936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319500" y="1846804"/>
            <a:ext cx="2808000" cy="280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Google Shape;45;p8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283103" y="712141"/>
            <a:ext cx="6244200" cy="383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4572000" y="1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50" name="Google Shape;5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subTitle" idx="1"/>
          </p:nvPr>
        </p:nvSpPr>
        <p:spPr>
          <a:xfrm>
            <a:off x="265500" y="273537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Google Shape;56;p10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7" name="Google Shape;57;p10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8" name="Google Shape;58;p10"/>
          <p:cNvSpPr txBox="1">
            <a:spLocks noGrp="1"/>
          </p:cNvSpPr>
          <p:nvPr>
            <p:ph type="body" idx="1"/>
          </p:nvPr>
        </p:nvSpPr>
        <p:spPr>
          <a:xfrm>
            <a:off x="328017" y="4226025"/>
            <a:ext cx="83886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wiss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>
            <a:spLocks noGrp="1"/>
          </p:cNvSpPr>
          <p:nvPr>
            <p:ph type="ctrTitle"/>
          </p:nvPr>
        </p:nvSpPr>
        <p:spPr>
          <a:xfrm>
            <a:off x="2371725" y="630225"/>
            <a:ext cx="6700200" cy="154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Практика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підготовки списку використаних джерел</a:t>
            </a:r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ubTitle" idx="1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Викладач - доцент Бондаренко Лідія Григорівна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 txBox="1">
            <a:spLocks noGrp="1"/>
          </p:cNvSpPr>
          <p:nvPr>
            <p:ph type="title"/>
          </p:nvPr>
        </p:nvSpPr>
        <p:spPr>
          <a:xfrm>
            <a:off x="265500" y="1912650"/>
            <a:ext cx="4045200" cy="131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9" name="Google Shape;79;p14"/>
          <p:cNvSpPr txBox="1">
            <a:spLocks noGrp="1"/>
          </p:cNvSpPr>
          <p:nvPr>
            <p:ph type="body" idx="2"/>
          </p:nvPr>
        </p:nvSpPr>
        <p:spPr>
          <a:xfrm>
            <a:off x="4939500" y="317241"/>
            <a:ext cx="3837000" cy="410205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Шановні </a:t>
            </a:r>
            <a:endParaRPr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здобувачі вищої освіти! </a:t>
            </a:r>
            <a:endParaRPr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Вам складно оформити </a:t>
            </a:r>
            <a:r>
              <a:rPr lang="ru" sz="2000" b="1" u="sng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список використаних джерел</a:t>
            </a:r>
            <a:r>
              <a:rPr lang="ru" sz="20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до реферату, статті, курсової чи кваліфікайної роботи? Тоді цей курс для ВАС. </a:t>
            </a:r>
            <a:endParaRPr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6" name="Google Shape;28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4563" y="858416"/>
            <a:ext cx="3601616" cy="32937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49493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 txBox="1">
            <a:spLocks noGrp="1"/>
          </p:cNvSpPr>
          <p:nvPr>
            <p:ph type="title"/>
          </p:nvPr>
        </p:nvSpPr>
        <p:spPr>
          <a:xfrm>
            <a:off x="265500" y="1912650"/>
            <a:ext cx="4045200" cy="131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body" idx="2"/>
          </p:nvPr>
        </p:nvSpPr>
        <p:spPr>
          <a:xfrm>
            <a:off x="4939500" y="317241"/>
            <a:ext cx="3837000" cy="410205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Його </a:t>
            </a:r>
            <a:r>
              <a:rPr lang="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викладач має бібліотечну освіту і досвід читання дисципліни для студентів Київського національного університету культури і мистецтв. </a:t>
            </a:r>
            <a:endParaRPr sz="1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80" name="Google Shape;8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3914" y="158621"/>
            <a:ext cx="4021494" cy="47026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6834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 txBox="1">
            <a:spLocks noGrp="1"/>
          </p:cNvSpPr>
          <p:nvPr>
            <p:ph type="title"/>
          </p:nvPr>
        </p:nvSpPr>
        <p:spPr>
          <a:xfrm>
            <a:off x="265500" y="1912650"/>
            <a:ext cx="4045200" cy="131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body" idx="2"/>
          </p:nvPr>
        </p:nvSpPr>
        <p:spPr>
          <a:xfrm>
            <a:off x="4939500" y="765110"/>
            <a:ext cx="3837000" cy="365419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uk-UA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uk-UA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uk-UA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Ви </a:t>
            </a:r>
            <a:r>
              <a:rPr lang="uk-UA" sz="1400" dirty="0" smtClean="0">
                <a:solidFill>
                  <a:schemeClr val="bg2"/>
                </a:solidFill>
                <a:latin typeface="Comfortaa"/>
                <a:ea typeface="Comfortaa"/>
                <a:cs typeface="Comfortaa"/>
                <a:sym typeface="Comfortaa"/>
              </a:rPr>
              <a:t>дізнаєтеся</a:t>
            </a:r>
            <a:r>
              <a:rPr lang="uk-UA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, що таке:</a:t>
            </a:r>
          </a:p>
          <a:p>
            <a:pPr marL="285750" lvl="0" indent="-285750" algn="ctr" rtl="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uk-U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з</a:t>
            </a:r>
            <a:r>
              <a:rPr lang="uk-UA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она бібліографічного опису;</a:t>
            </a:r>
          </a:p>
          <a:p>
            <a:pPr marL="285750" lvl="0" indent="-285750" algn="ctr" rtl="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uk-U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е</a:t>
            </a:r>
            <a:r>
              <a:rPr lang="uk-UA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лемент бібліографічного опису;</a:t>
            </a:r>
          </a:p>
          <a:p>
            <a:pPr marL="285750" lvl="0" indent="-285750" algn="ctr" rtl="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uk-U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в</a:t>
            </a:r>
            <a:r>
              <a:rPr lang="uk-UA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иди бібліографічного опису.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uk-UA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Ви </a:t>
            </a:r>
            <a:r>
              <a:rPr lang="uk-UA" sz="1400" dirty="0" smtClean="0">
                <a:solidFill>
                  <a:schemeClr val="bg2"/>
                </a:solidFill>
                <a:latin typeface="Comfortaa"/>
                <a:ea typeface="Comfortaa"/>
                <a:cs typeface="Comfortaa"/>
                <a:sym typeface="Comfortaa"/>
              </a:rPr>
              <a:t>навчитеся</a:t>
            </a:r>
            <a:r>
              <a:rPr lang="uk-UA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 складати опис</a:t>
            </a:r>
          </a:p>
          <a:p>
            <a:pPr marL="285750" lvl="0" indent="-285750" algn="ctr" rtl="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uk-U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з</a:t>
            </a:r>
            <a:r>
              <a:rPr lang="uk-UA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бірника;</a:t>
            </a:r>
          </a:p>
          <a:p>
            <a:pPr marL="285750" lvl="0" indent="-285750" algn="ctr" rtl="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uk-U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с</a:t>
            </a:r>
            <a:r>
              <a:rPr lang="uk-UA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татті;</a:t>
            </a:r>
          </a:p>
          <a:p>
            <a:pPr marL="285750" lvl="0" indent="-285750" algn="ctr" rtl="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uk-U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е</a:t>
            </a:r>
            <a:r>
              <a:rPr lang="uk-UA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лектронного документа;</a:t>
            </a:r>
          </a:p>
          <a:p>
            <a:pPr marL="285750" indent="-285750" algn="ctr">
              <a:buFont typeface="Wingdings" pitchFamily="2" charset="2"/>
              <a:buChar char="ü"/>
            </a:pPr>
            <a:r>
              <a:rPr lang="uk-UA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документа, </a:t>
            </a:r>
            <a:r>
              <a:rPr lang="uk-U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що </a:t>
            </a:r>
            <a:r>
              <a:rPr lang="uk-UA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має </a:t>
            </a:r>
            <a:r>
              <a:rPr lang="uk-U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індивідуального </a:t>
            </a:r>
            <a:r>
              <a:rPr lang="uk-UA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автора;</a:t>
            </a:r>
          </a:p>
          <a:p>
            <a:pPr marL="285750" indent="-285750" algn="ctr">
              <a:buFont typeface="Wingdings" pitchFamily="2" charset="2"/>
              <a:buChar char="ü"/>
            </a:pPr>
            <a:r>
              <a:rPr lang="uk-U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д</a:t>
            </a:r>
            <a:r>
              <a:rPr lang="uk-UA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окумента колективу авторів;</a:t>
            </a:r>
          </a:p>
          <a:p>
            <a:pPr marL="285750" indent="-285750" algn="ctr">
              <a:buFont typeface="Wingdings" pitchFamily="2" charset="2"/>
              <a:buChar char="ü"/>
            </a:pPr>
            <a:r>
              <a:rPr lang="uk-U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б</a:t>
            </a:r>
            <a:r>
              <a:rPr lang="uk-UA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агатотомного видання;</a:t>
            </a:r>
          </a:p>
          <a:p>
            <a:pPr marL="285750" indent="-285750" algn="ctr">
              <a:buFont typeface="Wingdings" pitchFamily="2" charset="2"/>
              <a:buChar char="ü"/>
            </a:pPr>
            <a:r>
              <a:rPr lang="uk-U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а</a:t>
            </a:r>
            <a:r>
              <a:rPr lang="uk-UA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втореферату дисертації та багатьох інших документів.</a:t>
            </a:r>
          </a:p>
          <a:p>
            <a:pPr marL="0" indent="0" algn="ctr">
              <a:buNone/>
            </a:pPr>
            <a:endParaRPr lang="uk-UA" sz="1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uk-UA" sz="1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uk-UA" sz="1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uk-UA" sz="1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2050" name="Picture 2" descr="C:\Users\user\Desktop\ДСТУ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265" y="755780"/>
            <a:ext cx="4105469" cy="3312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7171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 txBox="1">
            <a:spLocks noGrp="1"/>
          </p:cNvSpPr>
          <p:nvPr>
            <p:ph type="title"/>
          </p:nvPr>
        </p:nvSpPr>
        <p:spPr>
          <a:xfrm>
            <a:off x="265500" y="1912650"/>
            <a:ext cx="4045200" cy="131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body" idx="2"/>
          </p:nvPr>
        </p:nvSpPr>
        <p:spPr>
          <a:xfrm>
            <a:off x="4939500" y="317241"/>
            <a:ext cx="3837000" cy="410205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Записуйтеся  на курс </a:t>
            </a:r>
            <a:r>
              <a:rPr lang="ru" sz="1600" b="1" dirty="0" smtClean="0">
                <a:solidFill>
                  <a:schemeClr val="bg2"/>
                </a:solidFill>
                <a:latin typeface="Comfortaa"/>
                <a:ea typeface="Comfortaa"/>
                <a:cs typeface="Comfortaa"/>
                <a:sym typeface="Comfortaa"/>
              </a:rPr>
              <a:t>«Практика підготовки списку використаних джерел»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і </a:t>
            </a:r>
            <a:r>
              <a:rPr lang="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переконайтеся</a:t>
            </a:r>
            <a:r>
              <a:rPr lang="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, що </a:t>
            </a:r>
            <a:r>
              <a:rPr lang="ru" sz="1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бібліографічний опис - це просто </a:t>
            </a:r>
            <a:r>
              <a:rPr lang="ru" sz="1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та </a:t>
            </a:r>
            <a:r>
              <a:rPr lang="ru" sz="1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цікаво</a:t>
            </a:r>
            <a:r>
              <a:rPr lang="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fortaa"/>
                <a:ea typeface="Comfortaa"/>
                <a:cs typeface="Comfortaa"/>
                <a:sym typeface="Comfortaa"/>
              </a:rPr>
              <a:t>!</a:t>
            </a:r>
            <a:endParaRPr sz="1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1026" name="Picture 2" descr="C:\Users\user\Desktop\бібліографія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66" y="1026366"/>
            <a:ext cx="3019425" cy="274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0474345"/>
      </p:ext>
    </p:extLst>
  </p:cSld>
  <p:clrMapOvr>
    <a:masterClrMapping/>
  </p:clrMapOvr>
</p:sld>
</file>

<file path=ppt/theme/theme1.xml><?xml version="1.0" encoding="utf-8"?>
<a:theme xmlns:a="http://schemas.openxmlformats.org/drawingml/2006/main" name="Swiss">
  <a:themeElements>
    <a:clrScheme name="Swiss">
      <a:dk1>
        <a:srgbClr val="F46524"/>
      </a:dk1>
      <a:lt1>
        <a:srgbClr val="FFFFFF"/>
      </a:lt1>
      <a:dk2>
        <a:srgbClr val="000000"/>
      </a:dk2>
      <a:lt2>
        <a:srgbClr val="757575"/>
      </a:lt2>
      <a:accent1>
        <a:srgbClr val="01579B"/>
      </a:accent1>
      <a:accent2>
        <a:srgbClr val="27C7BD"/>
      </a:accent2>
      <a:accent3>
        <a:srgbClr val="0099E8"/>
      </a:accent3>
      <a:accent4>
        <a:srgbClr val="51B9A3"/>
      </a:accent4>
      <a:accent5>
        <a:srgbClr val="FB8C00"/>
      </a:accent5>
      <a:accent6>
        <a:srgbClr val="FFAE88"/>
      </a:accent6>
      <a:hlink>
        <a:srgbClr val="0277BD"/>
      </a:hlink>
      <a:folHlink>
        <a:srgbClr val="0277B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128</Words>
  <Application>Microsoft Office PowerPoint</Application>
  <PresentationFormat>Экран (16:9)</PresentationFormat>
  <Paragraphs>28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Comfortaa</vt:lpstr>
      <vt:lpstr>Lato</vt:lpstr>
      <vt:lpstr>Wingdings</vt:lpstr>
      <vt:lpstr>Raleway</vt:lpstr>
      <vt:lpstr>Swiss</vt:lpstr>
      <vt:lpstr>Практика  підготовки списку використаних джерел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Практика  підготовки списку використаних джерел</dc:title>
  <cp:lastModifiedBy>user</cp:lastModifiedBy>
  <cp:revision>6</cp:revision>
  <dcterms:modified xsi:type="dcterms:W3CDTF">2020-05-19T15:54:16Z</dcterms:modified>
</cp:coreProperties>
</file>