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238" autoAdjust="0"/>
  </p:normalViewPr>
  <p:slideViewPr>
    <p:cSldViewPr>
      <p:cViewPr varScale="1">
        <p:scale>
          <a:sx n="68" d="100"/>
          <a:sy n="68" d="100"/>
        </p:scale>
        <p:origin x="-144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4D862A6-256A-42CF-900F-8AB283D2C265}" type="datetimeFigureOut">
              <a:rPr lang="ru-RU" smtClean="0">
                <a:solidFill>
                  <a:srgbClr val="CCD1B9"/>
                </a:solidFill>
              </a:rPr>
              <a:pPr/>
              <a:t>09.07.2020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2587D69-8F22-4C75-A4C1-3A083289B2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>
              <a:solidFill>
                <a:srgbClr val="CCD1B9"/>
              </a:solidFill>
            </a:endParaRP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0803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0145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7457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593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D862A6-256A-42CF-900F-8AB283D2C265}" type="datetimeFigureOut">
              <a:rPr lang="ru-RU" smtClean="0"/>
              <a:pPr/>
              <a:t>09.07.2020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818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749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396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512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8626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2587D69-8F22-4C75-A4C1-3A083289B2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2600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CCD1B9"/>
                </a:solidFill>
              </a:rPr>
              <a:pPr/>
              <a:t>09.07.2020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CCD1B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21963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8665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 smtClean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Clr>
                <a:srgbClr val="C66951"/>
              </a:buClr>
              <a:buNone/>
            </a:pPr>
            <a:r>
              <a:rPr lang="uk-UA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uk-UA" sz="2800" b="1" cap="all" dirty="0">
                <a:latin typeface="Times New Roman"/>
                <a:ea typeface="Times New Roman"/>
              </a:rPr>
              <a:t>МИТНЕ </a:t>
            </a:r>
            <a:r>
              <a:rPr lang="uk-UA" sz="2800" b="1" cap="all" dirty="0" smtClean="0">
                <a:latin typeface="Times New Roman"/>
                <a:ea typeface="Times New Roman"/>
              </a:rPr>
              <a:t>РЕГУЛЮВАННЯ</a:t>
            </a:r>
            <a:r>
              <a:rPr lang="uk-UA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</a:t>
            </a:r>
            <a:endParaRPr lang="uk-UA" sz="27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Галузь знань </a:t>
            </a:r>
            <a:r>
              <a:rPr lang="uk-UA" sz="1700" u="sng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29 Міжнародні відносини</a:t>
            </a: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Спеціальність 292 «Міжнародні економічні відносини»</a:t>
            </a:r>
            <a:b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Ступінь вищої освіти </a:t>
            </a:r>
            <a:r>
              <a:rPr lang="uk-UA" sz="1700" u="sng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бакалавр</a:t>
            </a: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ХЕРСОН</a:t>
            </a:r>
            <a:r>
              <a:rPr lang="ru-RU" sz="1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endParaRPr lang="uk-UA" sz="27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Міністерство освіти і науки України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Херсонський державний університет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Факультет економіки та менеджменту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Кафедра економіки та міжнародних економічних відносин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5753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332656"/>
            <a:ext cx="6480720" cy="6232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900" b="1" u="sng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Предметом</a:t>
            </a:r>
            <a:r>
              <a:rPr lang="uk-UA" sz="19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навчальної дисципліни є </a:t>
            </a:r>
            <a:r>
              <a:rPr lang="uk-UA" sz="1900" dirty="0" smtClean="0">
                <a:solidFill>
                  <a:prstClr val="black"/>
                </a:solidFill>
                <a:latin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теорія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і практика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світової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економіки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по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управлінню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процедурою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проходження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митного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контролю,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суті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та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функції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зовнішньоекономічної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діяльності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,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її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ролі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для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підприємств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України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при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здійсненні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експорту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та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імпорту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продукції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та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послуг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.</a:t>
            </a:r>
          </a:p>
          <a:p>
            <a:pPr algn="just"/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900" b="1" u="sng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Метою</a:t>
            </a:r>
            <a:r>
              <a:rPr lang="uk-UA" sz="19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викладання навчальної дисципліни 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є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 у 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студентів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сучасного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економічного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мислення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спеціальних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митного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регулювання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засвоєння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теоретичних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положень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опанування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необхідними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практичними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навичками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забезпечувати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ефективність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управлінців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менеджменту на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підприємстві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1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900" b="1" u="sng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Основними завданнями</a:t>
            </a:r>
            <a:r>
              <a:rPr lang="uk-UA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вивчення дисципліни є: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розкриття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змісту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митного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регулювання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та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його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необхідність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для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планування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і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організації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успішного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бізнесу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,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ознайомлення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та показ на прикладах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застосування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законодавства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України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щодо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митного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декларування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товарів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,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що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переміщуються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через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митний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кордон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України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,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набуття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навичок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підготовки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і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проведення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митного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оформлення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товарів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.</a:t>
            </a:r>
            <a:endParaRPr lang="ru-RU" sz="1900" b="1" dirty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46789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9512" y="188640"/>
            <a:ext cx="6624736" cy="74420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0"/>
              </a:spcBef>
              <a:buNone/>
            </a:pPr>
            <a:r>
              <a:rPr lang="uk-UA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Компетентності </a:t>
            </a:r>
            <a:r>
              <a:rPr lang="uk-UA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здобувачів ступеня вищої освіти бакалавр з навчальної дисципліни:</a:t>
            </a:r>
          </a:p>
          <a:p>
            <a:pPr marL="285750" indent="-285750" algn="just">
              <a:spcBef>
                <a:spcPts val="0"/>
              </a:spcBef>
              <a:buFontTx/>
              <a:buChar char="-"/>
            </a:pPr>
            <a:r>
              <a:rPr lang="ru-RU" sz="16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Здатність</a:t>
            </a:r>
            <a:r>
              <a:rPr lang="ru-RU" sz="16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 </a:t>
            </a:r>
            <a:r>
              <a:rPr lang="ru-RU" sz="16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застосовувати</a:t>
            </a:r>
            <a:r>
              <a:rPr lang="ru-RU" sz="16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 </a:t>
            </a:r>
            <a:r>
              <a:rPr lang="ru-RU" sz="16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базові</a:t>
            </a:r>
            <a:r>
              <a:rPr lang="ru-RU" sz="16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 </a:t>
            </a:r>
            <a:r>
              <a:rPr lang="ru-RU" sz="16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знання</a:t>
            </a:r>
            <a:r>
              <a:rPr lang="ru-RU" sz="16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 у </a:t>
            </a:r>
            <a:r>
              <a:rPr lang="ru-RU" sz="16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сфері</a:t>
            </a:r>
            <a:r>
              <a:rPr lang="ru-RU" sz="16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 </a:t>
            </a:r>
            <a:r>
              <a:rPr lang="ru-RU" sz="16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міжнародних</a:t>
            </a:r>
            <a:r>
              <a:rPr lang="ru-RU" sz="16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 </a:t>
            </a:r>
            <a:r>
              <a:rPr lang="ru-RU" sz="16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економічних</a:t>
            </a:r>
            <a:r>
              <a:rPr lang="ru-RU" sz="16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 </a:t>
            </a:r>
            <a:r>
              <a:rPr lang="ru-RU" sz="16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відносин</a:t>
            </a:r>
            <a:r>
              <a:rPr lang="ru-RU" sz="16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 з </a:t>
            </a:r>
            <a:r>
              <a:rPr lang="ru-RU" sz="16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використанням</a:t>
            </a:r>
            <a:r>
              <a:rPr lang="ru-RU" sz="16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 нормативно-</a:t>
            </a:r>
            <a:r>
              <a:rPr lang="ru-RU" sz="16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розпорядчих</a:t>
            </a:r>
            <a:r>
              <a:rPr lang="ru-RU" sz="16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 </a:t>
            </a:r>
            <a:r>
              <a:rPr lang="ru-RU" sz="16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документів</a:t>
            </a:r>
            <a:r>
              <a:rPr lang="ru-RU" sz="16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, </a:t>
            </a:r>
            <a:r>
              <a:rPr lang="ru-RU" sz="16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довідкових</a:t>
            </a:r>
            <a:r>
              <a:rPr lang="ru-RU" sz="16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 </a:t>
            </a:r>
            <a:r>
              <a:rPr lang="ru-RU" sz="16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матеріалів</a:t>
            </a:r>
            <a:r>
              <a:rPr lang="ru-RU" sz="16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.</a:t>
            </a:r>
          </a:p>
          <a:p>
            <a:pPr marL="285750" indent="-285750" algn="just">
              <a:spcBef>
                <a:spcPts val="0"/>
              </a:spcBef>
              <a:buFontTx/>
              <a:buChar char="-"/>
            </a:pPr>
            <a:r>
              <a:rPr lang="ru-RU" sz="16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Відстоювати</a:t>
            </a:r>
            <a:r>
              <a:rPr lang="ru-RU" sz="16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інтереси</a:t>
            </a:r>
            <a:r>
              <a:rPr lang="ru-RU" sz="16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України</a:t>
            </a:r>
            <a:r>
              <a:rPr lang="ru-RU" sz="16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у </a:t>
            </a:r>
            <a:r>
              <a:rPr lang="ru-RU" sz="16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різних</a:t>
            </a:r>
            <a:r>
              <a:rPr lang="ru-RU" sz="16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сферах </a:t>
            </a:r>
            <a:r>
              <a:rPr lang="ru-RU" sz="16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міжнародних</a:t>
            </a:r>
            <a:r>
              <a:rPr lang="ru-RU" sz="16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відносин</a:t>
            </a:r>
            <a:r>
              <a:rPr lang="ru-RU" sz="16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.</a:t>
            </a:r>
          </a:p>
          <a:p>
            <a:pPr marL="285750" indent="-285750" algn="just">
              <a:spcBef>
                <a:spcPts val="0"/>
              </a:spcBef>
              <a:buFontTx/>
              <a:buChar char="-"/>
            </a:pPr>
            <a:r>
              <a:rPr lang="ru-RU" sz="16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Здійснювати</a:t>
            </a:r>
            <a:r>
              <a:rPr lang="ru-RU" sz="16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митне</a:t>
            </a:r>
            <a:r>
              <a:rPr lang="ru-RU" sz="16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оформлення</a:t>
            </a:r>
            <a:r>
              <a:rPr lang="ru-RU" sz="16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товарів</a:t>
            </a:r>
            <a:r>
              <a:rPr lang="ru-RU" sz="16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.</a:t>
            </a:r>
          </a:p>
          <a:p>
            <a:pPr marL="41910" algn="just"/>
            <a:r>
              <a:rPr lang="ru-RU" sz="1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Програмні</a:t>
            </a: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результати</a:t>
            </a: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sz="1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27660" indent="-285750" algn="just">
              <a:buFontTx/>
              <a:buChar char="-"/>
            </a:pPr>
            <a:r>
              <a:rPr lang="ru-RU" sz="1600" dirty="0" err="1" smtClean="0">
                <a:solidFill>
                  <a:schemeClr val="bg1"/>
                </a:solidFill>
                <a:latin typeface="Times New Roman"/>
              </a:rPr>
              <a:t>застосовувати</a:t>
            </a:r>
            <a:r>
              <a:rPr lang="ru-RU" sz="1600" dirty="0" smtClean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зміст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і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принципи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проведення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митних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smtClean="0">
                <a:solidFill>
                  <a:schemeClr val="bg1"/>
                </a:solidFill>
                <a:latin typeface="Times New Roman"/>
              </a:rPr>
              <a:t>процедур;</a:t>
            </a:r>
            <a:endParaRPr lang="en-US" sz="1600" dirty="0" smtClean="0">
              <a:solidFill>
                <a:schemeClr val="bg1"/>
              </a:solidFill>
            </a:endParaRPr>
          </a:p>
          <a:p>
            <a:pPr marL="327660" indent="-285750" algn="just">
              <a:buFontTx/>
              <a:buChar char="-"/>
            </a:pPr>
            <a:r>
              <a:rPr lang="ru-RU" sz="1600" dirty="0" err="1" smtClean="0">
                <a:solidFill>
                  <a:schemeClr val="bg1"/>
                </a:solidFill>
                <a:latin typeface="Times New Roman"/>
              </a:rPr>
              <a:t>загальні</a:t>
            </a:r>
            <a:r>
              <a:rPr lang="ru-RU" sz="1600" dirty="0" smtClean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напрями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діяльності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підприємства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при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здійсненні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ЗЕД та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проходження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митниці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;</a:t>
            </a:r>
            <a:endParaRPr lang="ru-RU" sz="1600" dirty="0">
              <a:solidFill>
                <a:schemeClr val="bg1"/>
              </a:solidFill>
            </a:endParaRPr>
          </a:p>
          <a:p>
            <a:pPr marL="327660" indent="-285750" algn="just">
              <a:buFontTx/>
              <a:buChar char="-"/>
            </a:pPr>
            <a:r>
              <a:rPr lang="ru-RU" sz="1600" dirty="0" smtClean="0">
                <a:solidFill>
                  <a:schemeClr val="bg1"/>
                </a:solidFill>
                <a:latin typeface="Times New Roman"/>
              </a:rPr>
              <a:t>знати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сутність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і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типи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митних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органів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,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їх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функціональне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навантаження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та </a:t>
            </a:r>
            <a:r>
              <a:rPr lang="ru-RU" sz="1600" dirty="0" err="1" smtClean="0">
                <a:solidFill>
                  <a:schemeClr val="bg1"/>
                </a:solidFill>
                <a:latin typeface="Times New Roman"/>
              </a:rPr>
              <a:t>акредитацію</a:t>
            </a:r>
            <a:r>
              <a:rPr lang="ru-RU" sz="1600" dirty="0" smtClean="0">
                <a:solidFill>
                  <a:schemeClr val="bg1"/>
                </a:solidFill>
                <a:latin typeface="Times New Roman"/>
              </a:rPr>
              <a:t>;</a:t>
            </a:r>
            <a:endParaRPr lang="en-US" sz="1600" dirty="0" smtClean="0">
              <a:solidFill>
                <a:schemeClr val="bg1"/>
              </a:solidFill>
            </a:endParaRPr>
          </a:p>
          <a:p>
            <a:pPr marL="327660" indent="-285750" algn="just">
              <a:buFontTx/>
              <a:buChar char="-"/>
            </a:pPr>
            <a:r>
              <a:rPr lang="ru-RU" sz="1600" dirty="0" err="1" smtClean="0">
                <a:solidFill>
                  <a:schemeClr val="bg1"/>
                </a:solidFill>
                <a:latin typeface="Times New Roman"/>
              </a:rPr>
              <a:t>поняття</a:t>
            </a:r>
            <a:r>
              <a:rPr lang="ru-RU" sz="1600" dirty="0" smtClean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ризиків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при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митному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  <a:latin typeface="Times New Roman"/>
              </a:rPr>
              <a:t>регулюванні</a:t>
            </a:r>
            <a:r>
              <a:rPr lang="ru-RU" sz="1600" dirty="0" smtClean="0">
                <a:solidFill>
                  <a:schemeClr val="bg1"/>
                </a:solidFill>
                <a:latin typeface="Times New Roman"/>
              </a:rPr>
              <a:t>;</a:t>
            </a:r>
            <a:endParaRPr lang="en-US" sz="1600" dirty="0" smtClean="0">
              <a:solidFill>
                <a:schemeClr val="bg1"/>
              </a:solidFill>
            </a:endParaRPr>
          </a:p>
          <a:p>
            <a:pPr marL="327660" indent="-285750" algn="just">
              <a:buFontTx/>
              <a:buChar char="-"/>
            </a:pPr>
            <a:r>
              <a:rPr lang="ru-RU" sz="1600" dirty="0" err="1" smtClean="0">
                <a:solidFill>
                  <a:schemeClr val="bg1"/>
                </a:solidFill>
                <a:latin typeface="Times New Roman"/>
              </a:rPr>
              <a:t>методи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 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управління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митними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ризиками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та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їх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  <a:latin typeface="Times New Roman"/>
              </a:rPr>
              <a:t>мінімізацію</a:t>
            </a:r>
            <a:r>
              <a:rPr lang="ru-RU" sz="1600" dirty="0" smtClean="0">
                <a:solidFill>
                  <a:schemeClr val="bg1"/>
                </a:solidFill>
                <a:latin typeface="Times New Roman"/>
              </a:rPr>
              <a:t>;</a:t>
            </a:r>
            <a:endParaRPr lang="en-US" sz="1600" dirty="0" smtClean="0">
              <a:solidFill>
                <a:schemeClr val="bg1"/>
              </a:solidFill>
            </a:endParaRPr>
          </a:p>
          <a:p>
            <a:pPr marL="327660" indent="-285750" algn="just">
              <a:buFontTx/>
              <a:buChar char="-"/>
            </a:pPr>
            <a:r>
              <a:rPr lang="ru-RU" sz="1600" dirty="0" smtClean="0">
                <a:solidFill>
                  <a:schemeClr val="bg1"/>
                </a:solidFill>
                <a:latin typeface="Times New Roman"/>
              </a:rPr>
              <a:t>роль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митного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smtClean="0">
                <a:solidFill>
                  <a:schemeClr val="bg1"/>
                </a:solidFill>
                <a:latin typeface="Times New Roman"/>
              </a:rPr>
              <a:t>брокера;</a:t>
            </a:r>
            <a:endParaRPr lang="en-US" sz="1600" dirty="0" smtClean="0">
              <a:solidFill>
                <a:schemeClr val="bg1"/>
              </a:solidFill>
            </a:endParaRPr>
          </a:p>
          <a:p>
            <a:pPr marL="327660" indent="-285750" algn="just">
              <a:buFontTx/>
              <a:buChar char="-"/>
            </a:pPr>
            <a:r>
              <a:rPr lang="ru-RU" sz="1600" dirty="0" err="1" smtClean="0">
                <a:solidFill>
                  <a:schemeClr val="bg1"/>
                </a:solidFill>
                <a:latin typeface="Times New Roman"/>
              </a:rPr>
              <a:t>теорію</a:t>
            </a:r>
            <a:r>
              <a:rPr lang="ru-RU" sz="1600" dirty="0" smtClean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і практику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процедури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проходження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митного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контролю на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території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України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та за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її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smtClean="0">
                <a:solidFill>
                  <a:schemeClr val="bg1"/>
                </a:solidFill>
                <a:latin typeface="Times New Roman"/>
              </a:rPr>
              <a:t>межами.</a:t>
            </a:r>
            <a:endParaRPr lang="en-US" sz="1600" dirty="0" smtClean="0">
              <a:solidFill>
                <a:schemeClr val="bg1"/>
              </a:solidFill>
            </a:endParaRPr>
          </a:p>
          <a:p>
            <a:pPr marL="327660" indent="-285750" algn="just">
              <a:buFontTx/>
              <a:buChar char="-"/>
            </a:pPr>
            <a:r>
              <a:rPr lang="ru-RU" sz="1600" dirty="0" err="1" smtClean="0">
                <a:solidFill>
                  <a:schemeClr val="bg1"/>
                </a:solidFill>
                <a:latin typeface="Times New Roman"/>
              </a:rPr>
              <a:t>використовувати</a:t>
            </a:r>
            <a:r>
              <a:rPr lang="ru-RU" sz="1600" dirty="0" smtClean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законодавчу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базу у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сфері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митного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  <a:latin typeface="Times New Roman"/>
              </a:rPr>
              <a:t>регулювання</a:t>
            </a:r>
            <a:r>
              <a:rPr lang="ru-RU" sz="1600" dirty="0" smtClean="0">
                <a:solidFill>
                  <a:schemeClr val="bg1"/>
                </a:solidFill>
                <a:latin typeface="Times New Roman"/>
              </a:rPr>
              <a:t>;</a:t>
            </a:r>
            <a:endParaRPr lang="en-US" sz="1600" dirty="0" smtClean="0">
              <a:solidFill>
                <a:schemeClr val="bg1"/>
              </a:solidFill>
            </a:endParaRPr>
          </a:p>
          <a:p>
            <a:pPr marL="327660" indent="-285750" algn="just">
              <a:buFontTx/>
              <a:buChar char="-"/>
            </a:pPr>
            <a:r>
              <a:rPr lang="ru-RU" sz="1600" dirty="0" err="1" smtClean="0">
                <a:solidFill>
                  <a:schemeClr val="bg1"/>
                </a:solidFill>
                <a:latin typeface="Times New Roman"/>
              </a:rPr>
              <a:t>користуватися</a:t>
            </a:r>
            <a:r>
              <a:rPr lang="ru-RU" sz="1600" dirty="0" smtClean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знаннями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з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оформлення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митної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  <a:latin typeface="Times New Roman"/>
              </a:rPr>
              <a:t>документації</a:t>
            </a:r>
            <a:r>
              <a:rPr lang="ru-RU" sz="1600" dirty="0" smtClean="0">
                <a:solidFill>
                  <a:schemeClr val="bg1"/>
                </a:solidFill>
                <a:latin typeface="Times New Roman"/>
              </a:rPr>
              <a:t>;</a:t>
            </a:r>
            <a:endParaRPr lang="en-US" sz="1600" dirty="0" smtClean="0">
              <a:solidFill>
                <a:schemeClr val="bg1"/>
              </a:solidFill>
            </a:endParaRPr>
          </a:p>
          <a:p>
            <a:pPr marL="327660" indent="-285750" algn="just">
              <a:buFontTx/>
              <a:buChar char="-"/>
            </a:pPr>
            <a:r>
              <a:rPr lang="ru-RU" sz="1600" dirty="0" err="1" smtClean="0">
                <a:solidFill>
                  <a:schemeClr val="bg1"/>
                </a:solidFill>
                <a:latin typeface="Times New Roman"/>
              </a:rPr>
              <a:t>використовувати</a:t>
            </a:r>
            <a:r>
              <a:rPr lang="ru-RU" sz="1600" dirty="0" smtClean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методи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уникнення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митних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  <a:latin typeface="Times New Roman"/>
              </a:rPr>
              <a:t>ризиків</a:t>
            </a:r>
            <a:r>
              <a:rPr lang="ru-RU" sz="1600" dirty="0" smtClean="0">
                <a:solidFill>
                  <a:schemeClr val="bg1"/>
                </a:solidFill>
                <a:latin typeface="Times New Roman"/>
              </a:rPr>
              <a:t>;</a:t>
            </a:r>
            <a:endParaRPr lang="en-US" sz="1600" dirty="0" smtClean="0">
              <a:solidFill>
                <a:schemeClr val="bg1"/>
              </a:solidFill>
            </a:endParaRPr>
          </a:p>
          <a:p>
            <a:pPr marL="327660" indent="-285750" algn="just">
              <a:buFontTx/>
              <a:buChar char="-"/>
            </a:pPr>
            <a:r>
              <a:rPr lang="ru-RU" sz="1600" dirty="0" err="1" smtClean="0">
                <a:solidFill>
                  <a:schemeClr val="bg1"/>
                </a:solidFill>
                <a:latin typeface="Times New Roman"/>
              </a:rPr>
              <a:t>здійснювати</a:t>
            </a:r>
            <a:r>
              <a:rPr lang="ru-RU" sz="1600" dirty="0" smtClean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компаративний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аналіз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явищ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і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процесів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в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системі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  <a:latin typeface="Times New Roman"/>
              </a:rPr>
              <a:t>міжнародних</a:t>
            </a:r>
            <a:r>
              <a:rPr lang="en-US" sz="1600" dirty="0" smtClean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  <a:latin typeface="Times New Roman"/>
              </a:rPr>
              <a:t>митних</a:t>
            </a:r>
            <a:r>
              <a:rPr lang="ru-RU" sz="1600" dirty="0" smtClean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відносин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та у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розвитку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світового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господарства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в </a:t>
            </a:r>
            <a:r>
              <a:rPr lang="ru-RU" sz="1600" dirty="0" err="1" smtClean="0">
                <a:solidFill>
                  <a:schemeClr val="bg1"/>
                </a:solidFill>
                <a:latin typeface="Times New Roman"/>
              </a:rPr>
              <a:t>цілому</a:t>
            </a:r>
            <a:r>
              <a:rPr lang="ru-RU" sz="1600" dirty="0" smtClean="0">
                <a:solidFill>
                  <a:schemeClr val="bg1"/>
                </a:solidFill>
                <a:latin typeface="Times New Roman"/>
              </a:rPr>
              <a:t>;</a:t>
            </a:r>
            <a:endParaRPr lang="en-US" sz="1600" dirty="0" smtClean="0">
              <a:solidFill>
                <a:schemeClr val="bg1"/>
              </a:solidFill>
            </a:endParaRPr>
          </a:p>
          <a:p>
            <a:pPr marL="327660" indent="-285750" algn="just">
              <a:buFontTx/>
              <a:buChar char="-"/>
            </a:pPr>
            <a:r>
              <a:rPr lang="ru-RU" sz="1600" dirty="0" err="1" smtClean="0">
                <a:solidFill>
                  <a:schemeClr val="bg1"/>
                </a:solidFill>
                <a:latin typeface="Times New Roman"/>
              </a:rPr>
              <a:t>оцінювати</a:t>
            </a:r>
            <a:r>
              <a:rPr lang="ru-RU" sz="1600" dirty="0" smtClean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результати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компаративного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аналізу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для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визначення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трендів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smtClean="0">
                <a:solidFill>
                  <a:schemeClr val="bg1"/>
                </a:solidFill>
                <a:latin typeface="Times New Roman"/>
              </a:rPr>
              <a:t>у</a:t>
            </a:r>
            <a:r>
              <a:rPr lang="en-US" sz="1600" dirty="0" smtClean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  <a:latin typeface="Times New Roman"/>
              </a:rPr>
              <a:t>розвитку</a:t>
            </a:r>
            <a:r>
              <a:rPr lang="ru-RU" sz="1600" dirty="0" smtClean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митних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відносин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та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міжнародних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економічних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відносин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.</a:t>
            </a:r>
            <a:endParaRPr lang="ru-RU" sz="1600" dirty="0">
              <a:solidFill>
                <a:schemeClr val="bg1"/>
              </a:solidFill>
            </a:endParaRPr>
          </a:p>
          <a:p>
            <a:r>
              <a:rPr lang="ru-RU" sz="2000" dirty="0"/>
              <a:t/>
            </a:r>
            <a:br>
              <a:rPr lang="ru-RU" sz="2000" dirty="0"/>
            </a:br>
            <a:endParaRPr lang="ru-RU" sz="2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4460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719071"/>
            <a:ext cx="8784975" cy="4407408"/>
          </a:xfrm>
        </p:spPr>
        <p:txBody>
          <a:bodyPr>
            <a:no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Тема 1.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Митне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законодавство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Україні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Тема 2.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Державне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регулювання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зовнішньоекономічної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Тема 3.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Класифікація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кодування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зовнішньоекономічної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Тема 4.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Митно-тарифна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система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Тема 5.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Сплата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податків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митниці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перетині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товаром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митного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кордону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Тема 6.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митних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правил і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відповідальність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за них.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Тема 7.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Митні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ліцензійні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склади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митних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брокерів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Тема  8.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Міжнародне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співробітництво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питань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митної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справи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Тема  9.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Митні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пільги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митна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статистика.</a:t>
            </a:r>
          </a:p>
          <a:p>
            <a:pPr marL="45720" indent="0">
              <a:buNone/>
            </a:pPr>
            <a:endParaRPr lang="ru-RU" sz="19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ru-RU" sz="1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Перелік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тем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3307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3207" y="1484784"/>
            <a:ext cx="9036496" cy="4950289"/>
          </a:xfrm>
        </p:spPr>
        <p:txBody>
          <a:bodyPr>
            <a:normAutofit fontScale="25000" lnSpcReduction="20000"/>
          </a:bodyPr>
          <a:lstStyle/>
          <a:p>
            <a:pPr marL="45720" indent="0">
              <a:buNone/>
            </a:pPr>
            <a:endParaRPr lang="ru-RU" sz="7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Голиков А.П. Международные экономические термины: словарь-справочник / А. П. Голиков, П.А. Черномаз. – К.: Центр учебной литературы, 2008. – 376 с.</a:t>
            </a:r>
          </a:p>
          <a:p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Ігнатюк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А.І.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Галузеві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ринки: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, практика,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напрями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регулювання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Монографія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/ А.І.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Ігнатюк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. – К.: ННЦ ІАЕ, 2010. – 456 с.</a:t>
            </a:r>
          </a:p>
          <a:p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Про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зовнішньоекономічну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: Закон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16.04.91р. //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Укр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Митниця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Довідник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.-К.: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Лібра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, 2013.-67с.</a:t>
            </a:r>
          </a:p>
          <a:p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Про порядок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здійснення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розрахунків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іноземній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валюті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: Закон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23.09.94р. №185.</a:t>
            </a:r>
          </a:p>
          <a:p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Про режим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іноземного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інвестування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: Закон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№93/96-ВР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19.03.96р.</a:t>
            </a:r>
          </a:p>
          <a:p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Гуріна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Г.С.,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Луцький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М.Г.,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Мостенська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Т.Л.,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Новак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В.О.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Основи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зовнішньоекономічної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.-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Підручник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..- К.: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Сузір’я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, 2007.- 425с.</a:t>
            </a:r>
          </a:p>
          <a:p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Дахно І.І. 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Зовнішньоекономічна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. - К.:  Центр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навчальної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літератури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, 2006. - 360 с.</a:t>
            </a:r>
          </a:p>
          <a:p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Козик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В.В.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Міжнародні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економічні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відносини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. / В.В.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Козик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, Л.А.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Ланкова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, Н.Б. Даниленко. – 7-е вид. – К.: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Знання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, 2008. – 406 с.</a:t>
            </a:r>
          </a:p>
          <a:p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Горбач Л.М.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Міжнародні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економічні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відносини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підручник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/ Л.М. Горбач, О.В.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Плотніков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. – К.: Кондор, 2009. – 264 с.</a:t>
            </a:r>
          </a:p>
          <a:p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Україна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світове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господарство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взаємодія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межі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тисячоліть</a:t>
            </a:r>
            <a:endParaRPr lang="ru-RU" sz="6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/ А.С.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Філіпенко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, В.С.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Будкін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, А.С.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Гальчинський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. – К.: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Либідь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, 2002. – 470 с.</a:t>
            </a:r>
          </a:p>
          <a:p>
            <a:endParaRPr lang="ru-RU" sz="6400" dirty="0"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РЕКОМЕНДОВАНА ЛІТЕРАТУРА</a:t>
            </a:r>
          </a:p>
        </p:txBody>
      </p:sp>
    </p:spTree>
    <p:extLst>
      <p:ext uri="{BB962C8B-B14F-4D97-AF65-F5344CB8AC3E}">
        <p14:creationId xmlns:p14="http://schemas.microsoft.com/office/powerpoint/2010/main" val="19104573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Сетка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493</Words>
  <Application>Microsoft Office PowerPoint</Application>
  <PresentationFormat>Экран (4:3)</PresentationFormat>
  <Paragraphs>51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Сетка</vt:lpstr>
      <vt:lpstr>Міністерство освіти і науки України Херсонський державний університет Факультет економіки та менеджменту Кафедра економіки та міжнародних економічних відносин</vt:lpstr>
      <vt:lpstr>Презентация PowerPoint</vt:lpstr>
      <vt:lpstr>Презентация PowerPoint</vt:lpstr>
      <vt:lpstr>Перелік тем</vt:lpstr>
      <vt:lpstr>РЕКОМЕНДОВАНА ЛІТЕРАТУРА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Міністерство освіти і науки України Херсонський державний університет Факультет економіки та менеджменту Кафедра економіки та міжнародних економічних відносин</dc:title>
  <dc:creator>Owner</dc:creator>
  <cp:lastModifiedBy>Owner</cp:lastModifiedBy>
  <cp:revision>4</cp:revision>
  <dcterms:created xsi:type="dcterms:W3CDTF">2020-06-09T20:04:47Z</dcterms:created>
  <dcterms:modified xsi:type="dcterms:W3CDTF">2020-07-09T15:17:46Z</dcterms:modified>
</cp:coreProperties>
</file>