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1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924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0168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932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824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63401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85103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604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508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6877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412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20382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D4E14-9386-4384-BA38-C3D3E8FC8FD5}" type="datetimeFigureOut">
              <a:rPr lang="ru-RU" smtClean="0"/>
              <a:pPr/>
              <a:t>12.06.2020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A3D7E-C280-4DCD-A7E1-93BBC7758E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dirty="0" smtClean="0">
                <a:hlinkClick r:id="rId14"/>
              </a:rPr>
              <a:t>http://presentation-creation.ru/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874607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6632"/>
            <a:ext cx="7772400" cy="1080120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Міністерство освіти і науки України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Херсонський державний університет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uk-UA" sz="2400" b="1" dirty="0" smtClean="0"/>
              <a:t>Факультет економіки та менеджменту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573016"/>
            <a:ext cx="6400800" cy="1944216"/>
          </a:xfrm>
        </p:spPr>
        <p:txBody>
          <a:bodyPr>
            <a:normAutofit fontScale="70000" lnSpcReduction="20000"/>
          </a:bodyPr>
          <a:lstStyle/>
          <a:p>
            <a:r>
              <a:rPr lang="uk-UA" dirty="0" smtClean="0"/>
              <a:t>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Галузь знань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05 Соціальні та поведінкові науки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Спеціальність 051 «Економіка»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Ступінь вищої освіти </a:t>
            </a:r>
            <a:r>
              <a:rPr lang="uk-UA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магістр 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Херсон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1619672" y="2276872"/>
            <a:ext cx="5832648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3600" dirty="0" err="1" smtClean="0"/>
              <a:t>Конкурентоспроможність</a:t>
            </a:r>
            <a:r>
              <a:rPr lang="ru-RU" sz="3600" dirty="0" smtClean="0"/>
              <a:t> </a:t>
            </a:r>
            <a:r>
              <a:rPr lang="ru-RU" sz="3600" dirty="0" err="1" smtClean="0"/>
              <a:t>підприємства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409908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/>
        </p:nvSpPr>
        <p:spPr bwMode="gray">
          <a:xfrm>
            <a:off x="1259632" y="1268760"/>
            <a:ext cx="6653213" cy="1144587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gray">
          <a:xfrm>
            <a:off x="1222375" y="2954884"/>
            <a:ext cx="6661993" cy="2274316"/>
          </a:xfrm>
          <a:prstGeom prst="roundRect">
            <a:avLst>
              <a:gd name="adj" fmla="val 11921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9804"/>
                  <a:invGamma/>
                </a:schemeClr>
              </a:gs>
            </a:gsLst>
            <a:lin ang="5400000" scaled="1"/>
          </a:gradFill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 flipV="1">
            <a:off x="1393825" y="2284959"/>
            <a:ext cx="6397625" cy="661987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2">
                  <a:alpha val="39999"/>
                </a:schemeClr>
              </a:gs>
              <a:gs pos="100000">
                <a:schemeClr val="accent2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gray">
          <a:xfrm flipV="1">
            <a:off x="1331640" y="548680"/>
            <a:ext cx="6502400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999"/>
                </a:schemeClr>
              </a:gs>
              <a:gs pos="100000">
                <a:schemeClr val="accent1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gray">
          <a:xfrm flipV="1">
            <a:off x="1403648" y="4941168"/>
            <a:ext cx="6475413" cy="665163"/>
          </a:xfrm>
          <a:custGeom>
            <a:avLst/>
            <a:gdLst>
              <a:gd name="G0" fmla="+- 3813 0 0"/>
              <a:gd name="G1" fmla="+- 21600 0 3813"/>
              <a:gd name="G2" fmla="*/ 3813 1 2"/>
              <a:gd name="G3" fmla="+- 21600 0 G2"/>
              <a:gd name="G4" fmla="+/ 3813 21600 2"/>
              <a:gd name="G5" fmla="+/ G1 0 2"/>
              <a:gd name="G6" fmla="*/ 21600 21600 3813"/>
              <a:gd name="G7" fmla="*/ G6 1 2"/>
              <a:gd name="G8" fmla="+- 21600 0 G7"/>
              <a:gd name="G9" fmla="*/ 21600 1 2"/>
              <a:gd name="G10" fmla="+- 3813 0 G9"/>
              <a:gd name="G11" fmla="?: G10 G8 0"/>
              <a:gd name="G12" fmla="?: G10 G7 21600"/>
              <a:gd name="T0" fmla="*/ 19693 w 21600"/>
              <a:gd name="T1" fmla="*/ 10800 h 21600"/>
              <a:gd name="T2" fmla="*/ 10800 w 21600"/>
              <a:gd name="T3" fmla="*/ 21600 h 21600"/>
              <a:gd name="T4" fmla="*/ 1907 w 21600"/>
              <a:gd name="T5" fmla="*/ 10800 h 21600"/>
              <a:gd name="T6" fmla="*/ 10800 w 21600"/>
              <a:gd name="T7" fmla="*/ 0 h 21600"/>
              <a:gd name="T8" fmla="*/ 3707 w 21600"/>
              <a:gd name="T9" fmla="*/ 3707 h 21600"/>
              <a:gd name="T10" fmla="*/ 17893 w 21600"/>
              <a:gd name="T11" fmla="*/ 1789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3813" y="21600"/>
                </a:lnTo>
                <a:lnTo>
                  <a:pt x="17787" y="21600"/>
                </a:lnTo>
                <a:lnTo>
                  <a:pt x="21600" y="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alpha val="39999"/>
                </a:schemeClr>
              </a:gs>
              <a:gs pos="100000">
                <a:schemeClr val="hlink">
                  <a:gamma/>
                  <a:tint val="0"/>
                  <a:invGamma/>
                  <a:alpha val="0"/>
                </a:schemeClr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" name="Picture 9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6350" y="1407071"/>
            <a:ext cx="674688" cy="574675"/>
          </a:xfrm>
          <a:prstGeom prst="rect">
            <a:avLst/>
          </a:prstGeom>
          <a:noFill/>
        </p:spPr>
      </p:pic>
      <p:pic>
        <p:nvPicPr>
          <p:cNvPr id="10" name="Picture 10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3175" y="3000921"/>
            <a:ext cx="676275" cy="573088"/>
          </a:xfrm>
          <a:prstGeom prst="rect">
            <a:avLst/>
          </a:prstGeom>
          <a:noFill/>
        </p:spPr>
      </p:pic>
      <p:pic>
        <p:nvPicPr>
          <p:cNvPr id="11" name="Picture 11" descr="Pictur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1277938" y="4512221"/>
            <a:ext cx="674687" cy="573088"/>
          </a:xfrm>
          <a:prstGeom prst="rect">
            <a:avLst/>
          </a:prstGeom>
          <a:noFill/>
        </p:spPr>
      </p:pic>
      <p:sp>
        <p:nvSpPr>
          <p:cNvPr id="12" name="AutoShape 12"/>
          <p:cNvSpPr>
            <a:spLocks noChangeArrowheads="1"/>
          </p:cNvSpPr>
          <p:nvPr/>
        </p:nvSpPr>
        <p:spPr bwMode="gray">
          <a:xfrm>
            <a:off x="1763688" y="980728"/>
            <a:ext cx="5791200" cy="457200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gray">
          <a:xfrm>
            <a:off x="1691680" y="2780928"/>
            <a:ext cx="5791200" cy="322039"/>
          </a:xfrm>
          <a:prstGeom prst="roundRect">
            <a:avLst>
              <a:gd name="adj" fmla="val 16667"/>
            </a:avLst>
          </a:prstGeom>
          <a:solidFill>
            <a:srgbClr val="FEFFFF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b="1" dirty="0" smtClean="0">
                <a:solidFill>
                  <a:schemeClr val="accent2"/>
                </a:solidFill>
              </a:rPr>
              <a:t>Завдання дисципліни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gray">
          <a:xfrm>
            <a:off x="1619672" y="1628800"/>
            <a:ext cx="60198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200" dirty="0" smtClean="0"/>
              <a:t>Мета: </a:t>
            </a:r>
            <a:r>
              <a:rPr lang="ru-RU" sz="1200" dirty="0" err="1" smtClean="0"/>
              <a:t>формування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системи</a:t>
            </a:r>
            <a:r>
              <a:rPr lang="ru-RU" sz="1200" dirty="0" smtClean="0"/>
              <a:t> </a:t>
            </a:r>
            <a:r>
              <a:rPr lang="ru-RU" sz="1200" dirty="0" err="1" smtClean="0"/>
              <a:t>теоретичних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прикладних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знань</a:t>
            </a:r>
            <a:r>
              <a:rPr lang="ru-RU" sz="1200" dirty="0" smtClean="0"/>
              <a:t> та </a:t>
            </a:r>
            <a:r>
              <a:rPr lang="ru-RU" sz="1200" dirty="0" err="1" smtClean="0"/>
              <a:t>вмінь</a:t>
            </a:r>
            <a:r>
              <a:rPr lang="ru-RU" sz="1200" dirty="0" smtClean="0"/>
              <a:t> </a:t>
            </a:r>
            <a:r>
              <a:rPr lang="ru-RU" sz="1200" dirty="0" err="1" smtClean="0"/>
              <a:t>щодо</a:t>
            </a:r>
            <a:r>
              <a:rPr lang="ru-RU" sz="1200" dirty="0" smtClean="0"/>
              <a:t> </a:t>
            </a:r>
            <a:r>
              <a:rPr lang="ru-RU" sz="1200" dirty="0" err="1" smtClean="0"/>
              <a:t>сутності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конкурентоспроможності</a:t>
            </a:r>
            <a:r>
              <a:rPr lang="ru-RU" sz="1200" dirty="0" smtClean="0"/>
              <a:t> як </a:t>
            </a:r>
            <a:r>
              <a:rPr lang="ru-RU" sz="1200" dirty="0" err="1" smtClean="0"/>
              <a:t>категорії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як</a:t>
            </a:r>
            <a:r>
              <a:rPr lang="ru-RU" sz="1200" dirty="0" smtClean="0"/>
              <a:t> </a:t>
            </a:r>
            <a:r>
              <a:rPr lang="ru-RU" sz="1200" dirty="0" err="1" smtClean="0"/>
              <a:t>властивості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підприємства</a:t>
            </a:r>
            <a:r>
              <a:rPr lang="ru-RU" sz="1200" dirty="0" smtClean="0"/>
              <a:t> </a:t>
            </a:r>
            <a:r>
              <a:rPr lang="ru-RU" sz="1200" dirty="0" err="1" smtClean="0"/>
              <a:t>ринкової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економіки</a:t>
            </a:r>
            <a:r>
              <a:rPr lang="ru-RU" sz="1200" dirty="0" smtClean="0"/>
              <a:t>; конкурентного </a:t>
            </a:r>
            <a:r>
              <a:rPr lang="ru-RU" sz="1200" dirty="0" err="1" smtClean="0"/>
              <a:t>середовища</a:t>
            </a:r>
            <a:r>
              <a:rPr lang="ru-RU" sz="1200" dirty="0" smtClean="0"/>
              <a:t> </a:t>
            </a:r>
            <a:r>
              <a:rPr lang="ru-RU" sz="1200" dirty="0" err="1" smtClean="0"/>
              <a:t>підприємства</a:t>
            </a:r>
            <a:r>
              <a:rPr lang="ru-RU" sz="1200" dirty="0" smtClean="0"/>
              <a:t>, </a:t>
            </a:r>
            <a:r>
              <a:rPr lang="ru-RU" sz="1200" dirty="0" err="1" smtClean="0"/>
              <a:t>його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конкурентних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переваг</a:t>
            </a:r>
            <a:r>
              <a:rPr lang="ru-RU" sz="1200" dirty="0" smtClean="0"/>
              <a:t> та </a:t>
            </a:r>
            <a:r>
              <a:rPr lang="ru-RU" sz="1200" dirty="0" err="1" smtClean="0"/>
              <a:t>конкурентних</a:t>
            </a:r>
            <a:r>
              <a:rPr lang="ru-RU" sz="1200" dirty="0" smtClean="0"/>
              <a:t> </a:t>
            </a:r>
            <a:r>
              <a:rPr lang="ru-RU" sz="1200" dirty="0" err="1" smtClean="0"/>
              <a:t>стратегій</a:t>
            </a:r>
            <a:r>
              <a:rPr lang="ru-RU" sz="1200" dirty="0" smtClean="0"/>
              <a:t>; </a:t>
            </a:r>
            <a:r>
              <a:rPr lang="ru-RU" sz="1200" dirty="0" err="1" smtClean="0"/>
              <a:t>конкурентоспроможності</a:t>
            </a:r>
            <a:r>
              <a:rPr lang="ru-RU" sz="1200" dirty="0" smtClean="0"/>
              <a:t> товару та </a:t>
            </a:r>
            <a:r>
              <a:rPr lang="ru-RU" sz="1200" dirty="0" err="1" smtClean="0"/>
              <a:t>методів</a:t>
            </a:r>
            <a:r>
              <a:rPr lang="ru-RU" sz="1200" dirty="0" smtClean="0"/>
              <a:t> </a:t>
            </a:r>
            <a:r>
              <a:rPr lang="ru-RU" sz="1200" dirty="0" err="1" smtClean="0"/>
              <a:t>її</a:t>
            </a:r>
            <a:r>
              <a:rPr lang="ru-RU" sz="1200" dirty="0" smtClean="0"/>
              <a:t> </a:t>
            </a:r>
            <a:r>
              <a:rPr lang="ru-RU" sz="1200" dirty="0" err="1" smtClean="0"/>
              <a:t>оцінки</a:t>
            </a:r>
            <a:r>
              <a:rPr lang="ru-RU" sz="1200" dirty="0" smtClean="0"/>
              <a:t>. 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gray">
          <a:xfrm>
            <a:off x="1630363" y="3356992"/>
            <a:ext cx="6019800" cy="9541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400" dirty="0" err="1" smtClean="0"/>
              <a:t>Завдання</a:t>
            </a:r>
            <a:r>
              <a:rPr lang="ru-RU" sz="1400" dirty="0" smtClean="0"/>
              <a:t> - </a:t>
            </a:r>
            <a:r>
              <a:rPr lang="ru-RU" sz="1400" dirty="0" err="1" smtClean="0"/>
              <a:t>поглиблення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теоретичних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знань</a:t>
            </a:r>
            <a:r>
              <a:rPr lang="ru-RU" sz="1400" dirty="0" smtClean="0"/>
              <a:t>, </a:t>
            </a:r>
            <a:r>
              <a:rPr lang="ru-RU" sz="1400" dirty="0" err="1" smtClean="0"/>
              <a:t>оволодіння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сучасним</a:t>
            </a:r>
            <a:r>
              <a:rPr lang="ru-RU" sz="1400" dirty="0" smtClean="0"/>
              <a:t> </a:t>
            </a:r>
            <a:r>
              <a:rPr lang="ru-RU" sz="1400" dirty="0" err="1" smtClean="0"/>
              <a:t>методичним</a:t>
            </a:r>
            <a:r>
              <a:rPr lang="ru-RU" sz="1400" dirty="0" smtClean="0"/>
              <a:t> </a:t>
            </a:r>
            <a:r>
              <a:rPr lang="ru-RU" sz="1400" dirty="0" err="1" smtClean="0"/>
              <a:t>інструментарієм</a:t>
            </a:r>
            <a:r>
              <a:rPr lang="ru-RU" sz="1400" dirty="0" smtClean="0"/>
              <a:t>, </a:t>
            </a:r>
            <a:r>
              <a:rPr lang="ru-RU" sz="1400" dirty="0" err="1" smtClean="0"/>
              <a:t>практичними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навичками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ефективного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управління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конкурентоспроможністю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підприємств</a:t>
            </a:r>
            <a:r>
              <a:rPr lang="ru-RU" sz="1400" dirty="0" smtClean="0"/>
              <a:t> у </a:t>
            </a:r>
            <a:r>
              <a:rPr lang="ru-RU" sz="1400" dirty="0" err="1" smtClean="0"/>
              <a:t>сучасних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умовах</a:t>
            </a:r>
            <a:r>
              <a:rPr lang="ru-RU" sz="1400" dirty="0" smtClean="0"/>
              <a:t> </a:t>
            </a:r>
            <a:r>
              <a:rPr lang="ru-RU" sz="1400" dirty="0" err="1" smtClean="0"/>
              <a:t>господарювання</a:t>
            </a:r>
            <a:r>
              <a:rPr lang="ru-RU" sz="1400" dirty="0" smtClean="0"/>
              <a:t>.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gray">
          <a:xfrm>
            <a:off x="2123728" y="105273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b="1" dirty="0" smtClean="0">
                <a:solidFill>
                  <a:schemeClr val="accent1"/>
                </a:solidFill>
              </a:rPr>
              <a:t>Мета </a:t>
            </a:r>
            <a:r>
              <a:rPr lang="ru-RU" b="1" dirty="0" err="1" smtClean="0">
                <a:solidFill>
                  <a:schemeClr val="accent1"/>
                </a:solidFill>
              </a:rPr>
              <a:t>дисципліни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gray">
          <a:xfrm>
            <a:off x="2087563" y="2756446"/>
            <a:ext cx="5029200" cy="402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147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49006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Інформаційний обсяг</a:t>
            </a:r>
            <a:r>
              <a:rPr lang="uk-UA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</a:t>
            </a:r>
            <a:r>
              <a:rPr lang="uk-U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навчальної дисципліни</a:t>
            </a:r>
            <a:r>
              <a:rPr lang="uk-UA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 </a:t>
            </a: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ru-RU" sz="1600" dirty="0" smtClean="0"/>
              <a:t>Тема 1. </a:t>
            </a:r>
            <a:r>
              <a:rPr lang="ru-RU" sz="1600" dirty="0" err="1" smtClean="0"/>
              <a:t>Конкуренція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конкурентоспроможність</a:t>
            </a:r>
            <a:r>
              <a:rPr lang="ru-RU" sz="1600" dirty="0" smtClean="0"/>
              <a:t> як </a:t>
            </a:r>
            <a:r>
              <a:rPr lang="ru-RU" sz="1600" dirty="0" err="1" smtClean="0"/>
              <a:t>категорії</a:t>
            </a:r>
            <a:r>
              <a:rPr lang="ru-RU" sz="1600" dirty="0" smtClean="0"/>
              <a:t> </a:t>
            </a:r>
            <a:r>
              <a:rPr lang="ru-RU" sz="1600" dirty="0" err="1" smtClean="0"/>
              <a:t>ринкової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економіки</a:t>
            </a:r>
            <a:r>
              <a:rPr lang="ru-RU" sz="1600" dirty="0" smtClean="0"/>
              <a:t>. </a:t>
            </a:r>
            <a:r>
              <a:rPr lang="ru-RU" sz="1600" dirty="0" err="1" smtClean="0"/>
              <a:t>Еволюція</a:t>
            </a:r>
            <a:r>
              <a:rPr lang="ru-RU" sz="1600" dirty="0" smtClean="0"/>
              <a:t> </a:t>
            </a:r>
            <a:r>
              <a:rPr lang="ru-RU" sz="1600" dirty="0" err="1" smtClean="0"/>
              <a:t>конкурентних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відносин</a:t>
            </a:r>
            <a:r>
              <a:rPr lang="ru-RU" sz="1600" dirty="0" smtClean="0"/>
              <a:t>. </a:t>
            </a:r>
            <a:r>
              <a:rPr lang="ru-RU" sz="1600" dirty="0" smtClean="0"/>
              <a:t>Тема </a:t>
            </a:r>
            <a:r>
              <a:rPr lang="ru-RU" sz="1600" dirty="0" smtClean="0"/>
              <a:t>2 . </a:t>
            </a:r>
            <a:r>
              <a:rPr lang="ru-RU" sz="1600" dirty="0" err="1" smtClean="0"/>
              <a:t>Конкурентне</a:t>
            </a:r>
            <a:r>
              <a:rPr lang="ru-RU" sz="1600" dirty="0" smtClean="0"/>
              <a:t> </a:t>
            </a:r>
            <a:r>
              <a:rPr lang="ru-RU" sz="1600" dirty="0" err="1" smtClean="0"/>
              <a:t>середовище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підприємства</a:t>
            </a:r>
            <a:r>
              <a:rPr lang="ru-RU" sz="1600" dirty="0" smtClean="0"/>
              <a:t>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3. </a:t>
            </a:r>
            <a:r>
              <a:rPr lang="ru-RU" sz="1600" dirty="0" err="1" smtClean="0"/>
              <a:t>Державна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політика</a:t>
            </a:r>
            <a:r>
              <a:rPr lang="ru-RU" sz="1600" dirty="0" smtClean="0"/>
              <a:t> в </a:t>
            </a:r>
            <a:r>
              <a:rPr lang="ru-RU" sz="1600" dirty="0" err="1" smtClean="0"/>
              <a:t>сфері</a:t>
            </a:r>
            <a:r>
              <a:rPr lang="ru-RU" sz="1600" dirty="0" smtClean="0"/>
              <a:t> </a:t>
            </a:r>
            <a:r>
              <a:rPr lang="ru-RU" sz="1600" dirty="0" err="1" smtClean="0"/>
              <a:t>регулювання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конкуренції</a:t>
            </a:r>
            <a:r>
              <a:rPr lang="ru-RU" sz="1600" dirty="0" smtClean="0"/>
              <a:t>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4. </a:t>
            </a:r>
            <a:r>
              <a:rPr lang="ru-RU" sz="1600" dirty="0" err="1" smtClean="0"/>
              <a:t>Конкурентні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переваги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підприємства</a:t>
            </a:r>
            <a:r>
              <a:rPr lang="ru-RU" sz="1600" dirty="0" smtClean="0"/>
              <a:t>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5. </a:t>
            </a:r>
            <a:r>
              <a:rPr lang="ru-RU" sz="1600" dirty="0" err="1" smtClean="0"/>
              <a:t>Конкурентні</a:t>
            </a:r>
            <a:r>
              <a:rPr lang="ru-RU" sz="1600" dirty="0" smtClean="0"/>
              <a:t> </a:t>
            </a:r>
            <a:r>
              <a:rPr lang="ru-RU" sz="1600" dirty="0" err="1" smtClean="0"/>
              <a:t>стратегії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підприємства</a:t>
            </a:r>
            <a:r>
              <a:rPr lang="ru-RU" sz="1600" dirty="0" smtClean="0"/>
              <a:t>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6. </a:t>
            </a:r>
            <a:r>
              <a:rPr lang="ru-RU" sz="1600" dirty="0" err="1" smtClean="0"/>
              <a:t>Конкурентоспроможність</a:t>
            </a:r>
            <a:r>
              <a:rPr lang="ru-RU" sz="1600" dirty="0" smtClean="0"/>
              <a:t> товару та </a:t>
            </a:r>
            <a:r>
              <a:rPr lang="ru-RU" sz="1600" dirty="0" err="1" smtClean="0"/>
              <a:t>методи</a:t>
            </a:r>
            <a:r>
              <a:rPr lang="ru-RU" sz="1600" dirty="0" smtClean="0"/>
              <a:t> </a:t>
            </a:r>
            <a:r>
              <a:rPr lang="ru-RU" sz="1600" dirty="0" err="1" smtClean="0"/>
              <a:t>її</a:t>
            </a:r>
            <a:r>
              <a:rPr lang="ru-RU" sz="1600" dirty="0" smtClean="0"/>
              <a:t> </a:t>
            </a:r>
            <a:r>
              <a:rPr lang="ru-RU" sz="1600" dirty="0" err="1" smtClean="0"/>
              <a:t>оцінки</a:t>
            </a:r>
            <a:r>
              <a:rPr lang="ru-RU" sz="1600" dirty="0" smtClean="0"/>
              <a:t>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7. </a:t>
            </a:r>
            <a:r>
              <a:rPr lang="ru-RU" sz="1600" dirty="0" err="1" smtClean="0"/>
              <a:t>Конкурентоспроможність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підприємства</a:t>
            </a:r>
            <a:r>
              <a:rPr lang="ru-RU" sz="1600" dirty="0" smtClean="0"/>
              <a:t>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8. </a:t>
            </a:r>
            <a:r>
              <a:rPr lang="ru-RU" sz="1600" dirty="0" err="1" smtClean="0"/>
              <a:t>Методи</a:t>
            </a:r>
            <a:r>
              <a:rPr lang="ru-RU" sz="1600" dirty="0" smtClean="0"/>
              <a:t> </a:t>
            </a:r>
            <a:r>
              <a:rPr lang="ru-RU" sz="1600" dirty="0" err="1" smtClean="0"/>
              <a:t>оцінки</a:t>
            </a:r>
            <a:r>
              <a:rPr lang="ru-RU" sz="1600" dirty="0" smtClean="0"/>
              <a:t> </a:t>
            </a:r>
            <a:r>
              <a:rPr lang="ru-RU" sz="1600" dirty="0" err="1" smtClean="0"/>
              <a:t>конкурентоспроможності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підприємства</a:t>
            </a:r>
            <a:r>
              <a:rPr lang="ru-RU" sz="1600" dirty="0" smtClean="0"/>
              <a:t>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9. </a:t>
            </a:r>
            <a:r>
              <a:rPr lang="ru-RU" sz="1600" dirty="0" err="1" smtClean="0"/>
              <a:t>Розробка</a:t>
            </a:r>
            <a:r>
              <a:rPr lang="ru-RU" sz="1600" dirty="0" smtClean="0"/>
              <a:t> та </a:t>
            </a:r>
            <a:r>
              <a:rPr lang="ru-RU" sz="1600" dirty="0" err="1" smtClean="0"/>
              <a:t>забезпечення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реалізації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програм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підвищення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конкурентоспроможності</a:t>
            </a:r>
            <a:r>
              <a:rPr lang="ru-RU" sz="1600" dirty="0" smtClean="0"/>
              <a:t> </a:t>
            </a:r>
            <a:endParaRPr lang="ru-RU" sz="1600" dirty="0" smtClean="0"/>
          </a:p>
          <a:p>
            <a:r>
              <a:rPr lang="ru-RU" sz="1600" dirty="0" smtClean="0"/>
              <a:t>Тема </a:t>
            </a:r>
            <a:r>
              <a:rPr lang="ru-RU" sz="1600" dirty="0" smtClean="0"/>
              <a:t>10. </a:t>
            </a:r>
            <a:r>
              <a:rPr lang="ru-RU" sz="1600" dirty="0" err="1" smtClean="0"/>
              <a:t>Управління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конкурентоспроможністю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підприємства</a:t>
            </a:r>
            <a:r>
              <a:rPr lang="ru-RU" sz="1600" dirty="0" smtClean="0"/>
              <a:t> </a:t>
            </a:r>
            <a:endParaRPr lang="ru-RU" sz="1600" dirty="0" smtClean="0"/>
          </a:p>
          <a:p>
            <a:endParaRPr lang="ru-RU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"/>
          <p:cNvSpPr>
            <a:spLocks noChangeArrowheads="1" noChangeShapeType="1" noTextEdit="1"/>
          </p:cNvSpPr>
          <p:nvPr/>
        </p:nvSpPr>
        <p:spPr bwMode="gray">
          <a:xfrm>
            <a:off x="2195736" y="260648"/>
            <a:ext cx="44958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Список </a:t>
            </a:r>
            <a:r>
              <a:rPr lang="uk-UA" sz="3600" b="1" kern="10" dirty="0" smtClean="0">
                <a:ln w="19050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53882" dir="2700000" algn="ctr" rotWithShape="0">
                    <a:schemeClr val="tx1">
                      <a:alpha val="50000"/>
                    </a:schemeClr>
                  </a:outerShdw>
                </a:effectLst>
                <a:latin typeface="Arial"/>
                <a:cs typeface="Arial"/>
              </a:rPr>
              <a:t>літератури</a:t>
            </a:r>
            <a:endParaRPr lang="ru-RU" sz="3600" b="1" kern="10" dirty="0">
              <a:ln w="19050">
                <a:solidFill>
                  <a:srgbClr val="FFFFFF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53882" dir="2700000" algn="ctr" rotWithShape="0">
                  <a:schemeClr val="tx1">
                    <a:alpha val="5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lvl="0"/>
            <a:r>
              <a:rPr lang="ru-RU" sz="1200" dirty="0" err="1" smtClean="0"/>
              <a:t>Азоев</a:t>
            </a:r>
            <a:r>
              <a:rPr lang="ru-RU" sz="1200" dirty="0" smtClean="0"/>
              <a:t> Г.Л., </a:t>
            </a:r>
            <a:r>
              <a:rPr lang="ru-RU" sz="1200" dirty="0" err="1" smtClean="0"/>
              <a:t>Челенков</a:t>
            </a:r>
            <a:r>
              <a:rPr lang="ru-RU" sz="1200" dirty="0" smtClean="0"/>
              <a:t> А.П. Конкурентные преимущества фирмы/ </a:t>
            </a:r>
            <a:r>
              <a:rPr lang="ru-RU" sz="1200" dirty="0" err="1" smtClean="0"/>
              <a:t>Г.Л.Азоев</a:t>
            </a:r>
            <a:r>
              <a:rPr lang="ru-RU" sz="1200" dirty="0" smtClean="0"/>
              <a:t>, </a:t>
            </a:r>
            <a:r>
              <a:rPr lang="ru-RU" sz="1200" dirty="0" err="1" smtClean="0"/>
              <a:t>А.П.Челенков</a:t>
            </a:r>
            <a:r>
              <a:rPr lang="ru-RU" sz="1200" dirty="0" smtClean="0"/>
              <a:t>. - М.: ОАО “Типография “НОВОСТИ””, 2000. – 256 с. </a:t>
            </a:r>
            <a:endParaRPr lang="ru-RU" sz="1200" dirty="0" smtClean="0"/>
          </a:p>
          <a:p>
            <a:pPr lvl="0"/>
            <a:r>
              <a:rPr lang="ru-RU" sz="1200" dirty="0" smtClean="0"/>
              <a:t>2</a:t>
            </a:r>
            <a:r>
              <a:rPr lang="ru-RU" sz="1200" dirty="0" smtClean="0"/>
              <a:t>. </a:t>
            </a:r>
            <a:r>
              <a:rPr lang="ru-RU" sz="1200" dirty="0" err="1" smtClean="0"/>
              <a:t>Азоев</a:t>
            </a:r>
            <a:r>
              <a:rPr lang="ru-RU" sz="1200" dirty="0" smtClean="0"/>
              <a:t> Г.Л. Конкуренция: анализ, стратегия и практика/ </a:t>
            </a:r>
            <a:r>
              <a:rPr lang="ru-RU" sz="1200" dirty="0" err="1" smtClean="0"/>
              <a:t>Г.Л.Азоев</a:t>
            </a:r>
            <a:r>
              <a:rPr lang="ru-RU" sz="1200" dirty="0" smtClean="0"/>
              <a:t>.- М.: Центр экономики и маркетинга, 1996.-208 с. 3. </a:t>
            </a:r>
            <a:r>
              <a:rPr lang="ru-RU" sz="1200" dirty="0" err="1" smtClean="0"/>
              <a:t>Ансофф</a:t>
            </a:r>
            <a:r>
              <a:rPr lang="ru-RU" sz="1200" dirty="0" smtClean="0"/>
              <a:t> И., </a:t>
            </a:r>
            <a:r>
              <a:rPr lang="ru-RU" sz="1200" dirty="0" err="1" smtClean="0"/>
              <a:t>Макдоннелл</a:t>
            </a:r>
            <a:r>
              <a:rPr lang="ru-RU" sz="1200" dirty="0" smtClean="0"/>
              <a:t> Э.Дж. Новая корпоративная стратегия / </a:t>
            </a:r>
            <a:r>
              <a:rPr lang="ru-RU" sz="1200" dirty="0" err="1" smtClean="0"/>
              <a:t>И.Ансофф</a:t>
            </a:r>
            <a:r>
              <a:rPr lang="ru-RU" sz="1200" dirty="0" smtClean="0"/>
              <a:t>, </a:t>
            </a:r>
            <a:r>
              <a:rPr lang="ru-RU" sz="1200" dirty="0" err="1" smtClean="0"/>
              <a:t>Є.Дж.Макдонелл</a:t>
            </a:r>
            <a:r>
              <a:rPr lang="ru-RU" sz="1200" dirty="0" smtClean="0"/>
              <a:t>/ пер. с англ. – СПб.: Питер Ком, 1999. – 416 с. </a:t>
            </a:r>
            <a:endParaRPr lang="ru-RU" sz="1200" dirty="0" smtClean="0"/>
          </a:p>
          <a:p>
            <a:pPr lvl="0"/>
            <a:r>
              <a:rPr lang="ru-RU" sz="1200" dirty="0" smtClean="0"/>
              <a:t>4</a:t>
            </a:r>
            <a:r>
              <a:rPr lang="ru-RU" sz="1200" dirty="0" smtClean="0"/>
              <a:t>. Борисенко З.М. </a:t>
            </a:r>
            <a:r>
              <a:rPr lang="ru-RU" sz="1200" dirty="0" err="1" smtClean="0"/>
              <a:t>Основи</a:t>
            </a:r>
            <a:r>
              <a:rPr lang="ru-RU" sz="1200" dirty="0" smtClean="0"/>
              <a:t> </a:t>
            </a:r>
            <a:r>
              <a:rPr lang="ru-RU" sz="1200" dirty="0" err="1" smtClean="0"/>
              <a:t>конкурентної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політики</a:t>
            </a:r>
            <a:r>
              <a:rPr lang="ru-RU" sz="1200" dirty="0" smtClean="0"/>
              <a:t>: </a:t>
            </a:r>
            <a:r>
              <a:rPr lang="ru-RU" sz="1200" dirty="0" err="1" smtClean="0"/>
              <a:t>підручник</a:t>
            </a:r>
            <a:r>
              <a:rPr lang="ru-RU" sz="1200" dirty="0" smtClean="0"/>
              <a:t> / З.М.Борисенко.  К.: Таксон, 2004. – 704 с. </a:t>
            </a:r>
            <a:endParaRPr lang="ru-RU" sz="1200" dirty="0" smtClean="0"/>
          </a:p>
          <a:p>
            <a:pPr lvl="0"/>
            <a:r>
              <a:rPr lang="ru-RU" sz="1200" dirty="0" smtClean="0"/>
              <a:t>5</a:t>
            </a:r>
            <a:r>
              <a:rPr lang="ru-RU" sz="1200" dirty="0" smtClean="0"/>
              <a:t>. </a:t>
            </a:r>
            <a:r>
              <a:rPr lang="ru-RU" sz="1200" dirty="0" err="1" smtClean="0"/>
              <a:t>Лифиц</a:t>
            </a:r>
            <a:r>
              <a:rPr lang="ru-RU" sz="1200" dirty="0" smtClean="0"/>
              <a:t> И.М. Формирование и оценка конкурентоспособности товаров и услуг: учеб. пос./ </a:t>
            </a:r>
            <a:r>
              <a:rPr lang="ru-RU" sz="1200" dirty="0" err="1" smtClean="0"/>
              <a:t>И.М.Лифиц</a:t>
            </a:r>
            <a:r>
              <a:rPr lang="ru-RU" sz="1200" dirty="0" smtClean="0"/>
              <a:t>. - М, </a:t>
            </a:r>
            <a:r>
              <a:rPr lang="ru-RU" sz="1200" dirty="0" err="1" smtClean="0"/>
              <a:t>Юрайт-Издат</a:t>
            </a:r>
            <a:r>
              <a:rPr lang="ru-RU" sz="1200" dirty="0" smtClean="0"/>
              <a:t>, 2004. - 335с. </a:t>
            </a:r>
            <a:endParaRPr lang="ru-RU" sz="1200" dirty="0" smtClean="0"/>
          </a:p>
          <a:p>
            <a:pPr lvl="0"/>
            <a:r>
              <a:rPr lang="ru-RU" sz="1200" dirty="0" smtClean="0"/>
              <a:t>7</a:t>
            </a:r>
            <a:r>
              <a:rPr lang="ru-RU" sz="1200" dirty="0" smtClean="0"/>
              <a:t>. </a:t>
            </a:r>
            <a:r>
              <a:rPr lang="ru-RU" sz="1200" dirty="0" err="1" smtClean="0"/>
              <a:t>Фатхутдинов</a:t>
            </a:r>
            <a:r>
              <a:rPr lang="ru-RU" sz="1200" dirty="0" smtClean="0"/>
              <a:t> Р.А. Конкурентоспособность организации в условиях </a:t>
            </a:r>
            <a:r>
              <a:rPr lang="ru-RU" sz="1200" dirty="0" err="1" smtClean="0"/>
              <a:t>ризисна</a:t>
            </a:r>
            <a:r>
              <a:rPr lang="ru-RU" sz="1200" dirty="0" smtClean="0"/>
              <a:t>: экономика, маркетинг, менеджмент/ </a:t>
            </a:r>
            <a:r>
              <a:rPr lang="ru-RU" sz="1200" dirty="0" err="1" smtClean="0"/>
              <a:t>Р.А.Фатхутдинов</a:t>
            </a:r>
            <a:r>
              <a:rPr lang="ru-RU" sz="1200" dirty="0" smtClean="0"/>
              <a:t>. – М.: </a:t>
            </a:r>
            <a:r>
              <a:rPr lang="ru-RU" sz="1200" dirty="0" err="1" smtClean="0"/>
              <a:t>Издательскокниготорговый</a:t>
            </a:r>
            <a:r>
              <a:rPr lang="ru-RU" sz="1200" dirty="0" smtClean="0"/>
              <a:t> </a:t>
            </a:r>
            <a:r>
              <a:rPr lang="ru-RU" sz="1200" dirty="0" err="1" smtClean="0"/>
              <a:t>ценр</a:t>
            </a:r>
            <a:r>
              <a:rPr lang="ru-RU" sz="1200" dirty="0" smtClean="0"/>
              <a:t> “Маркетинг”, 2002. – 892 с. </a:t>
            </a:r>
            <a:endParaRPr lang="ru-RU" sz="1200" dirty="0" smtClean="0"/>
          </a:p>
          <a:p>
            <a:pPr lvl="0"/>
            <a:r>
              <a:rPr lang="ru-RU" sz="1200" dirty="0" smtClean="0"/>
              <a:t>8</a:t>
            </a:r>
            <a:r>
              <a:rPr lang="ru-RU" sz="1200" dirty="0" smtClean="0"/>
              <a:t>. </a:t>
            </a:r>
            <a:r>
              <a:rPr lang="ru-RU" sz="1200" dirty="0" err="1" smtClean="0"/>
              <a:t>Фатхутдинов</a:t>
            </a:r>
            <a:r>
              <a:rPr lang="ru-RU" sz="1200" dirty="0" smtClean="0"/>
              <a:t> Р.А. Управление конкурентоспособностью организации: учебное пособие/ </a:t>
            </a:r>
            <a:r>
              <a:rPr lang="ru-RU" sz="1200" dirty="0" err="1" smtClean="0"/>
              <a:t>Р.А.Фатхутдинов</a:t>
            </a:r>
            <a:r>
              <a:rPr lang="ru-RU" sz="1200" dirty="0" smtClean="0"/>
              <a:t> . – М.: Изд-во </a:t>
            </a:r>
            <a:r>
              <a:rPr lang="ru-RU" sz="1200" dirty="0" err="1" smtClean="0"/>
              <a:t>Эксмо</a:t>
            </a:r>
            <a:r>
              <a:rPr lang="ru-RU" sz="1200" dirty="0" smtClean="0"/>
              <a:t>, 2004. – 544с. </a:t>
            </a:r>
            <a:endParaRPr lang="ru-RU" sz="1200" dirty="0" smtClean="0"/>
          </a:p>
          <a:p>
            <a:pPr lvl="0"/>
            <a:r>
              <a:rPr lang="ru-RU" sz="1200" dirty="0" smtClean="0"/>
              <a:t>9</a:t>
            </a:r>
            <a:r>
              <a:rPr lang="ru-RU" sz="1200" dirty="0" smtClean="0"/>
              <a:t>. Фомичев С. К., Старостина А. А., Скрябина Н. И. Основы управления качеством: учеб. Пособие / С.К.Фомичев, А.А.Старостина, Н.И.Скрябина. - К.: МАУП, 2000. — 196 с</a:t>
            </a:r>
            <a:r>
              <a:rPr lang="ru-RU" sz="1200" smtClean="0"/>
              <a:t>. </a:t>
            </a:r>
            <a:endParaRPr lang="ru-RU" sz="1200" dirty="0" smtClean="0"/>
          </a:p>
        </p:txBody>
      </p:sp>
    </p:spTree>
    <p:extLst>
      <p:ext uri="{BB962C8B-B14F-4D97-AF65-F5344CB8AC3E}">
        <p14:creationId xmlns="" xmlns:p14="http://schemas.microsoft.com/office/powerpoint/2010/main" val="274996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3a560957eb4d83f40cbc80ff3b7862f65e6674"/>
</p:tagLst>
</file>

<file path=ppt/theme/theme1.xml><?xml version="1.0" encoding="utf-8"?>
<a:theme xmlns:a="http://schemas.openxmlformats.org/drawingml/2006/main" name="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409</Words>
  <Application>Microsoft Office PowerPoint</Application>
  <PresentationFormat>Экран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Міністерство освіти і науки України Херсонський державний університет Факультет економіки та менеджменту</vt:lpstr>
      <vt:lpstr>Слайд 2</vt:lpstr>
      <vt:lpstr>Інформаційний обсяг навчальної дисципліни </vt:lpstr>
      <vt:lpstr>Слайд 4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obstinate</dc:creator>
  <cp:lastModifiedBy>anna</cp:lastModifiedBy>
  <cp:revision>58</cp:revision>
  <dcterms:created xsi:type="dcterms:W3CDTF">2017-06-04T12:24:27Z</dcterms:created>
  <dcterms:modified xsi:type="dcterms:W3CDTF">2020-06-12T18:07:07Z</dcterms:modified>
</cp:coreProperties>
</file>