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C70"/>
    <a:srgbClr val="C6969E"/>
    <a:srgbClr val="587790"/>
    <a:srgbClr val="3D5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27"/>
  </p:normalViewPr>
  <p:slideViewPr>
    <p:cSldViewPr snapToGrid="0" snapToObjects="1">
      <p:cViewPr varScale="1">
        <p:scale>
          <a:sx n="44" d="100"/>
          <a:sy n="44" d="100"/>
        </p:scale>
        <p:origin x="86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FAD91E-24CB-A64B-8EDB-87B658C18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3BA512-4816-B142-AAC8-CA68BE3F9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51926F-0B11-DE4E-803D-80AA84F1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A737-D167-7F4E-B806-C490B6EB443C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F8F3A2-8511-A346-B802-294517B60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76BEE3-1017-124B-9535-181DB5F5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2DA7-A355-6443-8C7C-D2BA51A24267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DEB7BAA-C1E1-A343-93BA-7386666161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93E7ABC1-8AF5-074E-8D5E-B807517AF0D2}"/>
              </a:ext>
            </a:extLst>
          </p:cNvPr>
          <p:cNvSpPr/>
          <p:nvPr userDrawn="1"/>
        </p:nvSpPr>
        <p:spPr>
          <a:xfrm>
            <a:off x="2028701" y="1821821"/>
            <a:ext cx="8134598" cy="3111335"/>
          </a:xfrm>
          <a:prstGeom prst="roundRect">
            <a:avLst>
              <a:gd name="adj" fmla="val 9033"/>
            </a:avLst>
          </a:prstGeom>
          <a:gradFill flip="none" rotWithShape="1">
            <a:gsLst>
              <a:gs pos="0">
                <a:srgbClr val="C6969E"/>
              </a:gs>
              <a:gs pos="100000">
                <a:srgbClr val="B48C70"/>
              </a:gs>
            </a:gsLst>
            <a:lin ang="13500000" scaled="1"/>
            <a:tileRect/>
          </a:gradFill>
          <a:ln w="38100">
            <a:solidFill>
              <a:srgbClr val="587790"/>
            </a:solidFill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066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E93F27-98D2-2448-8E09-B3CBA18E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F2A33B-D078-6340-BA81-2FFB020C9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7E6F43-D35A-3447-A5BF-F5F471DD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A737-D167-7F4E-B806-C490B6EB443C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5A4B20-616B-4047-BFFA-91FA764D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1F95EB-3154-694A-950C-158FD5FB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2DA7-A355-6443-8C7C-D2BA51A242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659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116A7CD-8B61-5749-91F5-84CF1D4E8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B5CF7E-C246-5640-B642-20B1628A2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B607E1-3A53-9649-B805-3CEF7D14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A737-D167-7F4E-B806-C490B6EB443C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B1C21E-EDB3-9B4D-91CA-37E189D4A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9844D7-A3B3-DD40-ADB7-CAB0410D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2DA7-A355-6443-8C7C-D2BA51A242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06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5D522-5C18-3744-BD1F-9795D61D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876328-2620-5E41-9622-2515BAA0F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ECBBC6-F924-5940-B171-F2305B769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A737-D167-7F4E-B806-C490B6EB443C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338D0D-479F-5344-9CBE-E1F3A4B9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8A8A66-73BC-AC40-BB7E-56BCF6D3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2DA7-A355-6443-8C7C-D2BA51A242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06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5CA0B1-F822-DD41-9DA4-21AD02387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0B8D6D-6037-2444-8106-4D06BFBF5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D62C8C-90FA-6846-8D1C-AB14D2569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A737-D167-7F4E-B806-C490B6EB443C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505609-7C36-0045-B5B8-5EC0559C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D323D8-CD3B-5347-AEE9-B387AC24C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2DA7-A355-6443-8C7C-D2BA51A242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1218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631536-1EA3-464E-A21C-F51F2C25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AC96F7-4797-5D4A-BCD1-48804CE3D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9010CF-7C8D-4E4F-9176-B8DE86712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73C5E8-445D-2747-BFC9-FAA5AE2C8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A737-D167-7F4E-B806-C490B6EB443C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EC9DAF-B248-444F-A944-BE81CD9A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3D44DA-BDB6-1E45-9D7E-EBFA30CB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2DA7-A355-6443-8C7C-D2BA51A242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430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120AB-7C40-1840-9295-F8F18C00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2606F6-AFB0-414F-98E4-765F1DF78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D91330-E856-7B4A-B9B5-8992724C7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2FF1B09-1D9A-2B42-BF3E-552A056D1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0F4D83-4C54-8343-8FF5-00C785E53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2C8AF76-5C47-6045-A8D7-AFDB5766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A737-D167-7F4E-B806-C490B6EB443C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C4A72F9-9822-1C4D-A239-DEDEC89CE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F9287F-2190-9742-A485-1823B7D0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2DA7-A355-6443-8C7C-D2BA51A242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885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E0FD9C-AA58-EE46-A368-EC8FC3453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3152804-6593-184D-8056-57BD3498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A737-D167-7F4E-B806-C490B6EB443C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47F66B-7BF8-274B-992A-3CC7C2CE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A59375D-7635-9B4A-BBE5-CDA2D29F8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2DA7-A355-6443-8C7C-D2BA51A242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7911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3A9D3E3-4A78-AD42-B521-5B6CFCF9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A737-D167-7F4E-B806-C490B6EB443C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134B79-1C27-B54B-B6AA-D8AFC34A1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157C7B1-1BDD-9A45-ADC7-CAF341BF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2DA7-A355-6443-8C7C-D2BA51A242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075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B59CF9-6C89-324B-AD32-17F0C1FB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00B4A4-91B7-8146-8F7F-D70782E38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8EEA8D-9248-6742-A23A-B6740D6B9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25532B-A8A0-5F44-B0D8-A3F34BF57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A737-D167-7F4E-B806-C490B6EB443C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AE01D6-EBFB-C148-98BC-178943B7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FAC120-41C2-4A4E-B2E2-43068979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2DA7-A355-6443-8C7C-D2BA51A242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662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AA2645-9361-BE4C-BF73-920D00D35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7967006-1F5F-9146-AB79-EA5C5A425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EDD1B8-DF97-5A42-BA5F-E61A4B6E7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0C0542-C768-E046-B417-CE9292581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A737-D167-7F4E-B806-C490B6EB443C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672671-D848-AE4C-B31A-A04437AF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68CD82-6A0E-B241-AAEC-BFC830C0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2DA7-A355-6443-8C7C-D2BA51A242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56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E2F319-5EB0-A74B-A7F6-B33404572DF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A125A1D-8792-B044-9FCB-DA938105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2C93DC-509F-2F44-8CAB-F423F9CE7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8D5AC4-62C3-7142-B24A-B5E4E1495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A737-D167-7F4E-B806-C490B6EB443C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CF719D-A176-474D-A80D-70E17280F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F3CDE1-B3F1-3B48-83A7-5233F2B98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2DA7-A355-6443-8C7C-D2BA51A24267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F027165E-7D54-DA48-A1D7-AD5938A18BA3}"/>
              </a:ext>
            </a:extLst>
          </p:cNvPr>
          <p:cNvSpPr/>
          <p:nvPr userDrawn="1"/>
        </p:nvSpPr>
        <p:spPr>
          <a:xfrm>
            <a:off x="374814" y="341395"/>
            <a:ext cx="11442371" cy="6175210"/>
          </a:xfrm>
          <a:prstGeom prst="roundRect">
            <a:avLst>
              <a:gd name="adj" fmla="val 4033"/>
            </a:avLst>
          </a:prstGeom>
          <a:gradFill flip="none" rotWithShape="1">
            <a:gsLst>
              <a:gs pos="0">
                <a:srgbClr val="C6969E"/>
              </a:gs>
              <a:gs pos="100000">
                <a:srgbClr val="B48C70"/>
              </a:gs>
            </a:gsLst>
            <a:lin ang="13500000" scaled="1"/>
            <a:tileRect/>
          </a:gradFill>
          <a:ln w="38100">
            <a:solidFill>
              <a:srgbClr val="587790"/>
            </a:solidFill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064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C3D5F9-7ED7-E541-9ED0-2F6C1A113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8626"/>
            <a:ext cx="9144000" cy="2387600"/>
          </a:xfrm>
        </p:spPr>
        <p:txBody>
          <a:bodyPr>
            <a:normAutofit/>
          </a:bodyPr>
          <a:lstStyle/>
          <a:p>
            <a:r>
              <a:rPr lang="uk-UA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Фізіотерапія</a:t>
            </a:r>
            <a:endParaRPr lang="x-non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138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262" y="682624"/>
            <a:ext cx="11066584" cy="4351338"/>
          </a:xfrm>
        </p:spPr>
        <p:txBody>
          <a:bodyPr/>
          <a:lstStyle/>
          <a:p>
            <a:pPr marL="0" indent="439738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Метою</a:t>
            </a:r>
            <a:r>
              <a:rPr lang="ru-RU" dirty="0"/>
              <a:t> є поглиблення знань студентів про проведення реабілітаційних заходів у пацієнтів з різною патологією та набуття ними теоретичних знань та практичних навичок щодо особливостей проведення фізіотерапевтичних процедур у фахово-реабілітаційній діяльності для відновлення здоров’я і працездатності хворих та питанням техніки безпеки при роботі з фізіотерапевтичною апаратурою.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385" y="3543592"/>
            <a:ext cx="8452337" cy="29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8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846" y="735378"/>
            <a:ext cx="11031416" cy="4821359"/>
          </a:xfrm>
        </p:spPr>
        <p:txBody>
          <a:bodyPr>
            <a:normAutofit fontScale="92500" lnSpcReduction="20000"/>
          </a:bodyPr>
          <a:lstStyle/>
          <a:p>
            <a:pPr marL="0" indent="439738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/>
              <a:t>викласти теоретичні та методологічні основи коректного застосування лікувальних фізичних чинників, механізми їх фізіологічної та лікувальної дії і принципи їх використання при різних нозологіях. Під час навчання студенти озброюються методичними підходами до фізичної реабілітації в контексті фізіотерапевтичних методів впливу, як невід’ємного етапу всього процесу відновлення здоров’я людини; </a:t>
            </a:r>
            <a:r>
              <a:rPr lang="ru-RU" dirty="0" smtClean="0"/>
              <a:t>дати </a:t>
            </a:r>
            <a:r>
              <a:rPr lang="ru-RU" dirty="0"/>
              <a:t>уявлення про сучасний стан розвитку фізіотерапії, як самостійної дисципліни, яка об’єднує знання про сутність та механізми дії як традиційно застосовуваних, так і особливо порівняно нових лікувальних фізичних факторів, науково обґрунтованих показаннях та протипоказаннях до їх призначення. В процесі вивчення цього курсу сформувати поняття важливості цілеспрямованого вибору фактора та методики його застосування, що складає сутність патогенетичної дії лікувальних фізичних факторів</a:t>
            </a:r>
            <a:r>
              <a:rPr lang="ru-RU" dirty="0" smtClean="0"/>
              <a:t>,                                                                                                  </a:t>
            </a:r>
            <a:r>
              <a:rPr lang="ru-RU" dirty="0"/>
              <a:t>що має надзвичайне значення для проведення </a:t>
            </a:r>
            <a:r>
              <a:rPr lang="ru-RU" dirty="0" smtClean="0"/>
              <a:t>                                                      реабілітаційних </a:t>
            </a:r>
            <a:r>
              <a:rPr lang="ru-RU" dirty="0"/>
              <a:t>заходів і адаптації в соціуму </a:t>
            </a:r>
            <a:r>
              <a:rPr lang="ru-RU" dirty="0" smtClean="0"/>
              <a:t>                                                             людей </a:t>
            </a:r>
            <a:r>
              <a:rPr lang="ru-RU" dirty="0"/>
              <a:t>зі спеціальними потребами.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445" y="4192016"/>
            <a:ext cx="4163856" cy="2304000"/>
          </a:xfrm>
          <a:prstGeom prst="roundRect">
            <a:avLst>
              <a:gd name="adj" fmla="val 1368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3460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22" y="735378"/>
            <a:ext cx="11136923" cy="4909283"/>
          </a:xfrm>
        </p:spPr>
        <p:txBody>
          <a:bodyPr>
            <a:normAutofit fontScale="85000" lnSpcReduction="20000"/>
          </a:bodyPr>
          <a:lstStyle/>
          <a:p>
            <a:pPr marL="0" indent="439738">
              <a:buNone/>
            </a:pPr>
            <a:r>
              <a:rPr lang="ru-RU" dirty="0"/>
              <a:t>У результаті вивчення навчальної дисципліни студент повинен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знати: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2425" indent="-352425">
              <a:buFont typeface="Wingdings" panose="05000000000000000000" pitchFamily="2" charset="2"/>
              <a:buChar char="ü"/>
            </a:pPr>
            <a:r>
              <a:rPr lang="ru-RU" dirty="0" smtClean="0"/>
              <a:t>загальні </a:t>
            </a:r>
            <a:r>
              <a:rPr lang="ru-RU" dirty="0"/>
              <a:t>питання з організації фізіотерапевтичної служби і курортної справи в Україні; </a:t>
            </a:r>
            <a:endParaRPr lang="ru-RU" dirty="0" smtClean="0"/>
          </a:p>
          <a:p>
            <a:pPr marL="352425" indent="-352425">
              <a:buFont typeface="Wingdings" panose="05000000000000000000" pitchFamily="2" charset="2"/>
              <a:buChar char="ü"/>
            </a:pPr>
            <a:r>
              <a:rPr lang="ru-RU" dirty="0" smtClean="0"/>
              <a:t>механізми </a:t>
            </a:r>
            <a:r>
              <a:rPr lang="ru-RU" dirty="0"/>
              <a:t>дії фізичних факторів, вплив фізичних факторів на основні патологічні процеси і функції різних органів і систем організму; </a:t>
            </a:r>
            <a:endParaRPr lang="ru-RU" dirty="0" smtClean="0"/>
          </a:p>
          <a:p>
            <a:pPr marL="352425" indent="-352425">
              <a:buFont typeface="Wingdings" panose="05000000000000000000" pitchFamily="2" charset="2"/>
              <a:buChar char="ü"/>
            </a:pPr>
            <a:r>
              <a:rPr lang="ru-RU" dirty="0" smtClean="0"/>
              <a:t>принципи </a:t>
            </a:r>
            <a:r>
              <a:rPr lang="ru-RU" dirty="0"/>
              <a:t>сумісності і послідовності призначення фізичних факторів і процедур; принципи виникнення патологічних процесів, механізми їх розвитку і клінічні прояви; </a:t>
            </a:r>
            <a:endParaRPr lang="ru-RU" dirty="0" smtClean="0"/>
          </a:p>
          <a:p>
            <a:pPr marL="352425" indent="-352425">
              <a:buFont typeface="Wingdings" panose="05000000000000000000" pitchFamily="2" charset="2"/>
              <a:buChar char="ü"/>
            </a:pPr>
            <a:r>
              <a:rPr lang="ru-RU" dirty="0" smtClean="0"/>
              <a:t>принципи </a:t>
            </a:r>
            <a:r>
              <a:rPr lang="ru-RU" dirty="0"/>
              <a:t>оцінки показників загальних і функціональних методів обстеження хворих, які скеровують ся на фізіотерапію; основні клінічні симптоми і синдроми захворювань, при яких використовують методи фізіотерапії; </a:t>
            </a:r>
            <a:endParaRPr lang="ru-RU" dirty="0" smtClean="0"/>
          </a:p>
          <a:p>
            <a:pPr marL="352425" indent="-352425">
              <a:buFont typeface="Wingdings" panose="05000000000000000000" pitchFamily="2" charset="2"/>
              <a:buChar char="ü"/>
            </a:pPr>
            <a:r>
              <a:rPr lang="ru-RU" dirty="0" smtClean="0"/>
              <a:t>принципи </a:t>
            </a:r>
            <a:r>
              <a:rPr lang="ru-RU" dirty="0"/>
              <a:t>використання фізичних факторів для профілактики захворювань і реабілітації хворих; </a:t>
            </a:r>
            <a:endParaRPr lang="ru-RU" dirty="0" smtClean="0"/>
          </a:p>
          <a:p>
            <a:pPr marL="352425" indent="-352425">
              <a:buFont typeface="Wingdings" panose="05000000000000000000" pitchFamily="2" charset="2"/>
              <a:buChar char="ü"/>
            </a:pPr>
            <a:r>
              <a:rPr lang="ru-RU" dirty="0" smtClean="0"/>
              <a:t>покази </a:t>
            </a:r>
            <a:r>
              <a:rPr lang="ru-RU" dirty="0"/>
              <a:t>та протипокази до застосування фізіотерапії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768" y="4530237"/>
            <a:ext cx="3511061" cy="197497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2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507" y="700210"/>
            <a:ext cx="11136923" cy="4351338"/>
          </a:xfrm>
        </p:spPr>
        <p:txBody>
          <a:bodyPr/>
          <a:lstStyle/>
          <a:p>
            <a:pPr marL="0" indent="352425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Вміти: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39738" indent="-439738">
              <a:buFont typeface="Wingdings" panose="05000000000000000000" pitchFamily="2" charset="2"/>
              <a:buChar char="ü"/>
            </a:pPr>
            <a:r>
              <a:rPr lang="ru-RU" dirty="0" smtClean="0"/>
              <a:t>оволодіти </a:t>
            </a:r>
            <a:r>
              <a:rPr lang="ru-RU" dirty="0"/>
              <a:t>навичками роботи з фізіотерапевтичними апаратами дотримуючись відповідних умов експлуатації та техніки безпеки</a:t>
            </a:r>
            <a:r>
              <a:rPr lang="ru-RU" dirty="0" smtClean="0"/>
              <a:t>;</a:t>
            </a:r>
          </a:p>
          <a:p>
            <a:pPr marL="439738" indent="-439738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визначити доцільні методи впливу фізичними факторами при тих чи інших захворюваннях, вибрати оптимальний для хворого фізіотерапевтичний комплекс; </a:t>
            </a:r>
            <a:endParaRPr lang="ru-RU" dirty="0" smtClean="0"/>
          </a:p>
          <a:p>
            <a:pPr marL="439738" indent="-439738">
              <a:buFont typeface="Wingdings" panose="05000000000000000000" pitchFamily="2" charset="2"/>
              <a:buChar char="ü"/>
            </a:pPr>
            <a:r>
              <a:rPr lang="ru-RU" dirty="0" smtClean="0"/>
              <a:t>дати </a:t>
            </a:r>
            <a:r>
              <a:rPr lang="ru-RU" dirty="0"/>
              <a:t>оцінку перебігу захворювання та ефективності впливу фізичних факторів, оцінити </a:t>
            </a:r>
            <a:r>
              <a:rPr lang="ru-RU" dirty="0" smtClean="0"/>
              <a:t>можливість ускладнення </a:t>
            </a:r>
            <a:r>
              <a:rPr lang="ru-RU" dirty="0"/>
              <a:t>захворювання та ускладнення, пов’язані з впливом фізичних </a:t>
            </a:r>
            <a:r>
              <a:rPr lang="ru-RU" dirty="0" smtClean="0"/>
              <a:t>                                                   факторів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922" y="4182023"/>
            <a:ext cx="3695699" cy="230981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1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08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490" y="2657838"/>
            <a:ext cx="44386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27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55A6C"/>
      </a:accent1>
      <a:accent2>
        <a:srgbClr val="553E4A"/>
      </a:accent2>
      <a:accent3>
        <a:srgbClr val="59788A"/>
      </a:accent3>
      <a:accent4>
        <a:srgbClr val="9D7E6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354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Фізіотерапія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Lenovo</cp:lastModifiedBy>
  <cp:revision>4</cp:revision>
  <dcterms:created xsi:type="dcterms:W3CDTF">2023-07-14T15:53:05Z</dcterms:created>
  <dcterms:modified xsi:type="dcterms:W3CDTF">2024-04-02T21:08:54Z</dcterms:modified>
</cp:coreProperties>
</file>