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57" autoAdjust="0"/>
    <p:restoredTop sz="94660"/>
  </p:normalViewPr>
  <p:slideViewPr>
    <p:cSldViewPr>
      <p:cViewPr varScale="1">
        <p:scale>
          <a:sx n="73" d="100"/>
          <a:sy n="73" d="100"/>
        </p:scale>
        <p:origin x="-422" y="-7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BB4D4E-EA24-490A-96DB-56E0206F1414}" type="datetimeFigureOut">
              <a:rPr lang="uk-UA" smtClean="0"/>
              <a:t>02.02.2015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02D8C3-1D78-41C6-B79D-20BF3D7E901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9644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02D8C3-1D78-41C6-B79D-20BF3D7E9013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4201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2286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8859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114550"/>
            <a:ext cx="6400800" cy="131445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1815084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131445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802505" y="2458593"/>
            <a:ext cx="468401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194322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2265188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2257426"/>
            <a:ext cx="457200" cy="33099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553200" cy="43660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228601"/>
            <a:ext cx="14478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769779"/>
            <a:ext cx="457200" cy="33099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4288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1714500"/>
            <a:ext cx="8833104" cy="228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06764"/>
            <a:ext cx="8833104" cy="1604772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057400"/>
            <a:ext cx="6480174" cy="1254919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18288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00050"/>
            <a:ext cx="7772400" cy="1143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4807458"/>
            <a:ext cx="3044952" cy="27432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1" y="1181739"/>
            <a:ext cx="8921" cy="3614668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1650206"/>
            <a:ext cx="0" cy="3140964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0858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028700"/>
            <a:ext cx="8833104" cy="6858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4793742"/>
            <a:ext cx="8833104" cy="233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4040188" cy="549731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1" y="1143000"/>
            <a:ext cx="4041775" cy="54864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4807458"/>
            <a:ext cx="3581400" cy="27432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96012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1853537"/>
            <a:ext cx="4041648" cy="2863803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1853537"/>
            <a:ext cx="4038600" cy="286664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781812"/>
            <a:ext cx="457200" cy="330994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777015"/>
            <a:ext cx="457200" cy="33099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18872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4743450"/>
            <a:ext cx="609600" cy="33099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14300"/>
            <a:ext cx="8833104" cy="2286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8915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2362200" cy="74295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485901"/>
            <a:ext cx="2362200" cy="310872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514350"/>
            <a:ext cx="5638800" cy="40576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383280" cy="27432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14300"/>
            <a:ext cx="8833104" cy="226314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3771900"/>
            <a:ext cx="5867400" cy="9144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457200"/>
            <a:ext cx="5867400" cy="32004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742950"/>
            <a:ext cx="2438400" cy="394335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4803738"/>
            <a:ext cx="3044952" cy="27432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584448" cy="27432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1"/>
            <a:ext cx="9144000" cy="104502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4803738"/>
            <a:ext cx="3044952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4808136"/>
            <a:ext cx="35814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957557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780131"/>
            <a:ext cx="457200" cy="330994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8534400" cy="344957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Тема: Виробництво водню та його застосування.</a:t>
            </a:r>
            <a:endParaRPr lang="uk-UA" dirty="0"/>
          </a:p>
        </p:txBody>
      </p:sp>
      <p:pic>
        <p:nvPicPr>
          <p:cNvPr id="2050" name="Picture 2" descr="http://www.potram.ru/img/foto7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2247715"/>
            <a:ext cx="7781925" cy="2307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904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267494"/>
            <a:ext cx="9143999" cy="569214"/>
          </a:xfrm>
        </p:spPr>
        <p:txBody>
          <a:bodyPr>
            <a:noAutofit/>
          </a:bodyPr>
          <a:lstStyle/>
          <a:p>
            <a:r>
              <a:rPr lang="uk-UA" sz="2400" dirty="0" smtClean="0">
                <a:solidFill>
                  <a:schemeClr val="accent1"/>
                </a:solidFill>
              </a:rPr>
              <a:t>Технологічна схема двоступеневої конверсії метану природного газу</a:t>
            </a:r>
            <a:endParaRPr lang="uk-UA" sz="2400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AutoShape 2" descr="Показується FullSizeRender.jpg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26" name="Picture 2" descr="C:\Users\Света\Desktop\10827940_1527699617496688_8498526057301096764_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890899"/>
            <a:ext cx="7488832" cy="42413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872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accent1"/>
                </a:solidFill>
              </a:rPr>
              <a:t>План лекції</a:t>
            </a:r>
            <a:endParaRPr lang="uk-UA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64071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 smtClean="0">
                <a:latin typeface="Arial Narrow" pitchFamily="34" charset="0"/>
              </a:rPr>
              <a:t>1. Застосування водню. </a:t>
            </a:r>
          </a:p>
          <a:p>
            <a:pPr marL="0" indent="0">
              <a:buNone/>
            </a:pPr>
            <a:r>
              <a:rPr lang="uk-UA" dirty="0" smtClean="0">
                <a:latin typeface="Arial Narrow" pitchFamily="34" charset="0"/>
              </a:rPr>
              <a:t>2. Переваги водню як екологічного і ефективного палива.</a:t>
            </a:r>
          </a:p>
          <a:p>
            <a:pPr marL="0" indent="0">
              <a:buNone/>
            </a:pPr>
            <a:r>
              <a:rPr lang="uk-UA" dirty="0" smtClean="0">
                <a:latin typeface="Arial Narrow" pitchFamily="34" charset="0"/>
              </a:rPr>
              <a:t>3. Виробництво водню в Україні та перспективи його розвитку.</a:t>
            </a:r>
          </a:p>
          <a:p>
            <a:pPr marL="0" indent="0">
              <a:buNone/>
            </a:pPr>
            <a:r>
              <a:rPr lang="uk-UA" dirty="0" smtClean="0">
                <a:latin typeface="Arial Narrow" pitchFamily="34" charset="0"/>
              </a:rPr>
              <a:t>4. Загальна класифікація способів виробництва.</a:t>
            </a:r>
          </a:p>
          <a:p>
            <a:pPr marL="0" indent="0">
              <a:buNone/>
            </a:pPr>
            <a:r>
              <a:rPr lang="uk-UA" dirty="0" smtClean="0">
                <a:latin typeface="Arial Narrow" pitchFamily="34" charset="0"/>
              </a:rPr>
              <a:t>5. Виробництво водню конверсією метану природного газу:</a:t>
            </a:r>
          </a:p>
          <a:p>
            <a:pPr marL="0" indent="0">
              <a:buNone/>
            </a:pPr>
            <a:r>
              <a:rPr lang="uk-UA" dirty="0" smtClean="0">
                <a:latin typeface="Arial Narrow" pitchFamily="34" charset="0"/>
              </a:rPr>
              <a:t>	а) суть методу та його хімізм;</a:t>
            </a:r>
          </a:p>
          <a:p>
            <a:pPr marL="0" indent="0">
              <a:buNone/>
            </a:pPr>
            <a:r>
              <a:rPr lang="uk-UA" dirty="0" smtClean="0">
                <a:latin typeface="Arial Narrow" pitchFamily="34" charset="0"/>
              </a:rPr>
              <a:t>	б) фізико-хімічні основи процесу;</a:t>
            </a:r>
          </a:p>
          <a:p>
            <a:pPr marL="0" indent="0">
              <a:buNone/>
            </a:pPr>
            <a:r>
              <a:rPr lang="uk-UA" dirty="0" smtClean="0">
                <a:latin typeface="Arial Narrow" pitchFamily="34" charset="0"/>
              </a:rPr>
              <a:t>	в) кінетичні параметри процесу;</a:t>
            </a:r>
          </a:p>
          <a:p>
            <a:pPr marL="0" indent="0">
              <a:buNone/>
            </a:pPr>
            <a:r>
              <a:rPr lang="uk-UA" dirty="0" smtClean="0">
                <a:latin typeface="Arial Narrow" pitchFamily="34" charset="0"/>
              </a:rPr>
              <a:t>	г) технологічна схема конверсії метану.</a:t>
            </a: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pPr marL="0" indent="0">
              <a:buNone/>
            </a:pP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87163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accent1"/>
                </a:solidFill>
              </a:rPr>
              <a:t>продовження</a:t>
            </a:r>
            <a:endParaRPr lang="uk-UA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>
                <a:latin typeface="Arial Narrow" pitchFamily="34" charset="0"/>
              </a:rPr>
              <a:t>6. Методи очистки газової суміші.</a:t>
            </a:r>
          </a:p>
          <a:p>
            <a:pPr marL="0" indent="0">
              <a:buNone/>
            </a:pPr>
            <a:r>
              <a:rPr lang="uk-UA" dirty="0" smtClean="0">
                <a:latin typeface="Arial Narrow" pitchFamily="34" charset="0"/>
              </a:rPr>
              <a:t>7. Фізичні методи одержання водню.</a:t>
            </a:r>
          </a:p>
          <a:p>
            <a:pPr marL="0" indent="0">
              <a:buNone/>
            </a:pPr>
            <a:r>
              <a:rPr lang="uk-UA" dirty="0" smtClean="0">
                <a:latin typeface="Arial Narrow" pitchFamily="34" charset="0"/>
              </a:rPr>
              <a:t>8. Електрохімічний метод одержання водню.</a:t>
            </a:r>
          </a:p>
          <a:p>
            <a:pPr marL="0" indent="0">
              <a:buNone/>
            </a:pPr>
            <a:r>
              <a:rPr lang="uk-UA" dirty="0" smtClean="0">
                <a:latin typeface="Arial Narrow" pitchFamily="34" charset="0"/>
              </a:rPr>
              <a:t>(електроліз концентрованого розчину </a:t>
            </a:r>
            <a:r>
              <a:rPr lang="en-US" dirty="0" err="1" smtClean="0">
                <a:latin typeface="Arial Narrow" pitchFamily="34" charset="0"/>
              </a:rPr>
              <a:t>NaCl</a:t>
            </a:r>
            <a:r>
              <a:rPr lang="en-US" dirty="0" smtClean="0">
                <a:latin typeface="Arial Narrow" pitchFamily="34" charset="0"/>
              </a:rPr>
              <a:t>)</a:t>
            </a:r>
            <a:endParaRPr lang="uk-UA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uk-UA" dirty="0" smtClean="0">
                <a:latin typeface="Arial Narrow" pitchFamily="34" charset="0"/>
              </a:rPr>
              <a:t>9. Шляхи вдосконалення існуючих методів виробництва водню.</a:t>
            </a:r>
          </a:p>
          <a:p>
            <a:pPr marL="0" indent="0">
              <a:buNone/>
            </a:pPr>
            <a:r>
              <a:rPr lang="uk-UA" dirty="0">
                <a:latin typeface="Arial Narrow" pitchFamily="34" charset="0"/>
              </a:rPr>
              <a:t>1</a:t>
            </a:r>
            <a:r>
              <a:rPr lang="uk-UA" dirty="0" smtClean="0">
                <a:latin typeface="Arial Narrow" pitchFamily="34" charset="0"/>
              </a:rPr>
              <a:t>0. Нові експериментальні методи виробництва водню.</a:t>
            </a:r>
            <a:endParaRPr lang="uk-UA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7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err="1" smtClean="0">
                <a:solidFill>
                  <a:schemeClr val="accent1"/>
                </a:solidFill>
              </a:rPr>
              <a:t>Ентальпія</a:t>
            </a:r>
            <a:r>
              <a:rPr lang="uk-UA" dirty="0" smtClean="0">
                <a:solidFill>
                  <a:schemeClr val="accent1"/>
                </a:solidFill>
              </a:rPr>
              <a:t> згоряння:</a:t>
            </a:r>
            <a:endParaRPr lang="uk-UA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835696" y="1869672"/>
            <a:ext cx="5184576" cy="202053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 smtClean="0">
                <a:latin typeface="Arial Narrow" pitchFamily="34" charset="0"/>
              </a:rPr>
              <a:t>Водень		-	</a:t>
            </a:r>
            <a:r>
              <a:rPr lang="uk-UA" sz="2800" b="1" dirty="0" smtClean="0">
                <a:latin typeface="Arial Narrow" pitchFamily="34" charset="0"/>
              </a:rPr>
              <a:t>125,5</a:t>
            </a:r>
            <a:r>
              <a:rPr lang="uk-UA" dirty="0" smtClean="0">
                <a:latin typeface="Arial Narrow" pitchFamily="34" charset="0"/>
              </a:rPr>
              <a:t> </a:t>
            </a:r>
            <a:r>
              <a:rPr lang="uk-UA" dirty="0">
                <a:latin typeface="Arial Narrow" pitchFamily="34" charset="0"/>
              </a:rPr>
              <a:t> </a:t>
            </a:r>
            <a:r>
              <a:rPr lang="uk-UA" dirty="0" smtClean="0">
                <a:latin typeface="Arial Narrow" pitchFamily="34" charset="0"/>
              </a:rPr>
              <a:t> </a:t>
            </a:r>
            <a:r>
              <a:rPr lang="uk-UA" dirty="0" err="1" smtClean="0">
                <a:latin typeface="Arial Narrow" pitchFamily="34" charset="0"/>
              </a:rPr>
              <a:t>МДж</a:t>
            </a:r>
            <a:r>
              <a:rPr lang="uk-UA" dirty="0" smtClean="0">
                <a:latin typeface="Arial Narrow" pitchFamily="34" charset="0"/>
              </a:rPr>
              <a:t>/кг</a:t>
            </a:r>
          </a:p>
          <a:p>
            <a:endParaRPr lang="uk-UA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uk-UA" dirty="0" smtClean="0">
                <a:latin typeface="Arial Narrow" pitchFamily="34" charset="0"/>
              </a:rPr>
              <a:t>Метан</a:t>
            </a:r>
            <a:r>
              <a:rPr lang="uk-UA" dirty="0">
                <a:latin typeface="Arial Narrow" pitchFamily="34" charset="0"/>
              </a:rPr>
              <a:t>	</a:t>
            </a:r>
            <a:r>
              <a:rPr lang="uk-UA" dirty="0" smtClean="0">
                <a:latin typeface="Arial Narrow" pitchFamily="34" charset="0"/>
              </a:rPr>
              <a:t>	-	</a:t>
            </a:r>
            <a:r>
              <a:rPr lang="uk-UA" b="1" dirty="0" smtClean="0">
                <a:latin typeface="Arial Narrow" pitchFamily="34" charset="0"/>
              </a:rPr>
              <a:t>29,3</a:t>
            </a:r>
            <a:r>
              <a:rPr lang="uk-UA" dirty="0" smtClean="0">
                <a:latin typeface="Arial Narrow" pitchFamily="34" charset="0"/>
              </a:rPr>
              <a:t>   </a:t>
            </a:r>
            <a:r>
              <a:rPr lang="uk-UA" dirty="0" err="1" smtClean="0">
                <a:latin typeface="Arial Narrow" pitchFamily="34" charset="0"/>
              </a:rPr>
              <a:t>МДж</a:t>
            </a:r>
            <a:r>
              <a:rPr lang="uk-UA" dirty="0" smtClean="0">
                <a:latin typeface="Arial Narrow" pitchFamily="34" charset="0"/>
              </a:rPr>
              <a:t>/кг</a:t>
            </a:r>
          </a:p>
          <a:p>
            <a:endParaRPr lang="uk-UA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uk-UA" dirty="0" smtClean="0">
                <a:latin typeface="Arial Narrow" pitchFamily="34" charset="0"/>
              </a:rPr>
              <a:t>Вугілля		-	</a:t>
            </a:r>
            <a:r>
              <a:rPr lang="uk-UA" b="1" dirty="0" smtClean="0">
                <a:latin typeface="Arial Narrow" pitchFamily="34" charset="0"/>
              </a:rPr>
              <a:t>32,8</a:t>
            </a:r>
            <a:r>
              <a:rPr lang="uk-UA" dirty="0" smtClean="0">
                <a:latin typeface="Arial Narrow" pitchFamily="34" charset="0"/>
              </a:rPr>
              <a:t>   </a:t>
            </a:r>
            <a:r>
              <a:rPr lang="uk-UA" dirty="0" err="1" smtClean="0">
                <a:latin typeface="Arial Narrow" pitchFamily="34" charset="0"/>
              </a:rPr>
              <a:t>МДж</a:t>
            </a:r>
            <a:r>
              <a:rPr lang="uk-UA" dirty="0" smtClean="0">
                <a:latin typeface="Arial Narrow" pitchFamily="34" charset="0"/>
              </a:rPr>
              <a:t>/кг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8545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accent1"/>
                </a:solidFill>
              </a:rPr>
              <a:t>Хімізм</a:t>
            </a:r>
            <a:endParaRPr lang="uk-UA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059582"/>
            <a:ext cx="8503920" cy="3429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300" dirty="0" smtClean="0">
                <a:latin typeface="Arial Narrow" pitchFamily="34" charset="0"/>
              </a:rPr>
              <a:t>І. Конверсія метану </a:t>
            </a:r>
            <a:r>
              <a:rPr lang="uk-UA" sz="2300" dirty="0" err="1" smtClean="0">
                <a:latin typeface="Arial Narrow" pitchFamily="34" charset="0"/>
              </a:rPr>
              <a:t>СН</a:t>
            </a:r>
            <a:r>
              <a:rPr lang="uk-UA" sz="2300" baseline="-25000" dirty="0" err="1" smtClean="0">
                <a:latin typeface="Arial Narrow" pitchFamily="34" charset="0"/>
              </a:rPr>
              <a:t>4</a:t>
            </a:r>
            <a:endParaRPr lang="uk-UA" sz="2300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uk-UA" sz="2300" dirty="0" smtClean="0">
                <a:latin typeface="Arial Narrow" pitchFamily="34" charset="0"/>
              </a:rPr>
              <a:t>      </a:t>
            </a:r>
            <a:r>
              <a:rPr lang="uk-UA" sz="2300" b="1" dirty="0" err="1" smtClean="0">
                <a:latin typeface="Arial Narrow" pitchFamily="34" charset="0"/>
              </a:rPr>
              <a:t>СН</a:t>
            </a:r>
            <a:r>
              <a:rPr lang="uk-UA" sz="2300" b="1" baseline="-25000" dirty="0" err="1" smtClean="0">
                <a:latin typeface="Arial Narrow" pitchFamily="34" charset="0"/>
              </a:rPr>
              <a:t>4</a:t>
            </a:r>
            <a:r>
              <a:rPr lang="en-US" sz="2300" b="1" dirty="0" smtClean="0">
                <a:latin typeface="Arial Narrow" pitchFamily="34" charset="0"/>
              </a:rPr>
              <a:t> + H</a:t>
            </a:r>
            <a:r>
              <a:rPr lang="en-US" sz="2300" b="1" baseline="-25000" dirty="0" smtClean="0">
                <a:latin typeface="Arial Narrow" pitchFamily="34" charset="0"/>
              </a:rPr>
              <a:t>2</a:t>
            </a:r>
            <a:r>
              <a:rPr lang="en-US" sz="2300" b="1" dirty="0" smtClean="0">
                <a:latin typeface="Arial Narrow" pitchFamily="34" charset="0"/>
              </a:rPr>
              <a:t>O ↔ CO +</a:t>
            </a:r>
            <a:r>
              <a:rPr lang="en-US" sz="2300" b="1" dirty="0" err="1" smtClean="0">
                <a:latin typeface="Arial Narrow" pitchFamily="34" charset="0"/>
              </a:rPr>
              <a:t>3H</a:t>
            </a:r>
            <a:r>
              <a:rPr lang="en-US" sz="2300" b="1" baseline="-25000" dirty="0" err="1" smtClean="0">
                <a:latin typeface="Arial Narrow" pitchFamily="34" charset="0"/>
              </a:rPr>
              <a:t>2</a:t>
            </a:r>
            <a:r>
              <a:rPr lang="en-US" sz="2300" b="1" dirty="0" smtClean="0">
                <a:latin typeface="Arial Narrow" pitchFamily="34" charset="0"/>
              </a:rPr>
              <a:t>;      </a:t>
            </a:r>
            <a:r>
              <a:rPr lang="en-US" sz="2300" b="1" dirty="0" err="1" smtClean="0">
                <a:latin typeface="Arial Narrow" pitchFamily="34" charset="0"/>
              </a:rPr>
              <a:t>ΔH</a:t>
            </a:r>
            <a:r>
              <a:rPr lang="en-US" sz="2300" b="1" dirty="0" smtClean="0">
                <a:latin typeface="Arial Narrow" pitchFamily="34" charset="0"/>
              </a:rPr>
              <a:t> = 206,6 </a:t>
            </a:r>
            <a:r>
              <a:rPr lang="ru-RU" sz="2300" b="1" dirty="0" smtClean="0">
                <a:latin typeface="Arial Narrow" pitchFamily="34" charset="0"/>
              </a:rPr>
              <a:t>кДж. (1)</a:t>
            </a:r>
            <a:endParaRPr lang="uk-UA" sz="2300" b="1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uk-UA" sz="2300" b="1" dirty="0" smtClean="0">
                <a:latin typeface="Arial Narrow" pitchFamily="34" charset="0"/>
              </a:rPr>
              <a:t>      </a:t>
            </a:r>
            <a:r>
              <a:rPr lang="uk-UA" sz="2300" b="1" dirty="0" err="1" smtClean="0">
                <a:latin typeface="Arial Narrow" pitchFamily="34" charset="0"/>
              </a:rPr>
              <a:t>СН</a:t>
            </a:r>
            <a:r>
              <a:rPr lang="uk-UA" sz="2300" b="1" baseline="-25000" dirty="0" err="1" smtClean="0">
                <a:latin typeface="Arial Narrow" pitchFamily="34" charset="0"/>
              </a:rPr>
              <a:t>4</a:t>
            </a:r>
            <a:r>
              <a:rPr lang="ru-RU" sz="2300" b="1" dirty="0" smtClean="0">
                <a:latin typeface="Arial Narrow" pitchFamily="34" charset="0"/>
              </a:rPr>
              <a:t> +</a:t>
            </a:r>
            <a:r>
              <a:rPr lang="uk-UA" sz="2300" b="1" dirty="0" err="1" smtClean="0">
                <a:latin typeface="Arial Narrow" pitchFamily="34" charset="0"/>
              </a:rPr>
              <a:t>СО</a:t>
            </a:r>
            <a:r>
              <a:rPr lang="uk-UA" sz="2300" b="1" baseline="-25000" dirty="0" err="1" smtClean="0">
                <a:latin typeface="Arial Narrow" pitchFamily="34" charset="0"/>
              </a:rPr>
              <a:t>2</a:t>
            </a:r>
            <a:r>
              <a:rPr lang="uk-UA" sz="2300" b="1" dirty="0" smtClean="0">
                <a:latin typeface="Arial Narrow" pitchFamily="34" charset="0"/>
              </a:rPr>
              <a:t> </a:t>
            </a:r>
            <a:r>
              <a:rPr lang="ru-RU" sz="2300" b="1" dirty="0" smtClean="0">
                <a:latin typeface="Arial Narrow" pitchFamily="34" charset="0"/>
              </a:rPr>
              <a:t>↔</a:t>
            </a:r>
            <a:r>
              <a:rPr lang="uk-UA" sz="2300" b="1" dirty="0" smtClean="0">
                <a:latin typeface="Arial Narrow" pitchFamily="34" charset="0"/>
              </a:rPr>
              <a:t> </a:t>
            </a:r>
            <a:r>
              <a:rPr lang="uk-UA" sz="2300" b="1" dirty="0" err="1" smtClean="0">
                <a:latin typeface="Arial Narrow" pitchFamily="34" charset="0"/>
              </a:rPr>
              <a:t>2СО</a:t>
            </a:r>
            <a:r>
              <a:rPr lang="uk-UA" sz="2300" b="1" dirty="0" smtClean="0">
                <a:latin typeface="Arial Narrow" pitchFamily="34" charset="0"/>
              </a:rPr>
              <a:t> + 2Н</a:t>
            </a:r>
            <a:r>
              <a:rPr lang="uk-UA" sz="2300" b="1" baseline="-25000" dirty="0" smtClean="0">
                <a:latin typeface="Arial Narrow" pitchFamily="34" charset="0"/>
              </a:rPr>
              <a:t>2</a:t>
            </a:r>
            <a:r>
              <a:rPr lang="uk-UA" sz="2300" b="1" dirty="0" smtClean="0">
                <a:latin typeface="Arial Narrow" pitchFamily="34" charset="0"/>
              </a:rPr>
              <a:t>;    </a:t>
            </a:r>
            <a:r>
              <a:rPr lang="en-US" sz="2300" b="1" dirty="0" err="1" smtClean="0">
                <a:latin typeface="Arial Narrow" pitchFamily="34" charset="0"/>
              </a:rPr>
              <a:t>ΔH</a:t>
            </a:r>
            <a:r>
              <a:rPr lang="ru-RU" sz="2300" b="1" dirty="0" smtClean="0">
                <a:latin typeface="Arial Narrow" pitchFamily="34" charset="0"/>
              </a:rPr>
              <a:t> = </a:t>
            </a:r>
            <a:r>
              <a:rPr lang="uk-UA" sz="2300" b="1" dirty="0" smtClean="0">
                <a:latin typeface="Arial Narrow" pitchFamily="34" charset="0"/>
              </a:rPr>
              <a:t>248</a:t>
            </a:r>
            <a:r>
              <a:rPr lang="uk-UA" sz="2300" b="1" dirty="0" smtClean="0">
                <a:latin typeface="Arial Narrow" pitchFamily="34" charset="0"/>
              </a:rPr>
              <a:t> </a:t>
            </a:r>
            <a:r>
              <a:rPr lang="ru-RU" sz="2300" b="1" dirty="0" smtClean="0">
                <a:latin typeface="Arial Narrow" pitchFamily="34" charset="0"/>
              </a:rPr>
              <a:t>кДж. (2)</a:t>
            </a:r>
            <a:endParaRPr lang="uk-UA" sz="2300" b="1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uk-UA" sz="2300" b="1" dirty="0" smtClean="0">
                <a:latin typeface="Arial Narrow" pitchFamily="34" charset="0"/>
              </a:rPr>
              <a:t>      </a:t>
            </a:r>
            <a:r>
              <a:rPr lang="uk-UA" sz="2300" b="1" dirty="0" err="1" smtClean="0">
                <a:latin typeface="Arial Narrow" pitchFamily="34" charset="0"/>
              </a:rPr>
              <a:t>СН</a:t>
            </a:r>
            <a:r>
              <a:rPr lang="uk-UA" sz="2300" b="1" baseline="-25000" dirty="0" err="1" smtClean="0">
                <a:latin typeface="Arial Narrow" pitchFamily="34" charset="0"/>
              </a:rPr>
              <a:t>4</a:t>
            </a:r>
            <a:r>
              <a:rPr lang="ru-RU" sz="2300" b="1" dirty="0" smtClean="0">
                <a:latin typeface="Arial Narrow" pitchFamily="34" charset="0"/>
              </a:rPr>
              <a:t> +</a:t>
            </a:r>
            <a:r>
              <a:rPr lang="uk-UA" sz="2300" b="1" dirty="0" smtClean="0">
                <a:latin typeface="Arial Narrow" pitchFamily="34" charset="0"/>
              </a:rPr>
              <a:t>0,5О</a:t>
            </a:r>
            <a:r>
              <a:rPr lang="uk-UA" sz="2300" b="1" baseline="-25000" dirty="0" smtClean="0">
                <a:latin typeface="Arial Narrow" pitchFamily="34" charset="0"/>
              </a:rPr>
              <a:t>2</a:t>
            </a:r>
            <a:r>
              <a:rPr lang="uk-UA" sz="2300" b="1" dirty="0" smtClean="0">
                <a:latin typeface="Arial Narrow" pitchFamily="34" charset="0"/>
              </a:rPr>
              <a:t> </a:t>
            </a:r>
            <a:r>
              <a:rPr lang="ru-RU" sz="2300" b="1" dirty="0" smtClean="0">
                <a:latin typeface="Arial Narrow" pitchFamily="34" charset="0"/>
              </a:rPr>
              <a:t>↔</a:t>
            </a:r>
            <a:r>
              <a:rPr lang="uk-UA" sz="2300" b="1" dirty="0" smtClean="0">
                <a:latin typeface="Arial Narrow" pitchFamily="34" charset="0"/>
              </a:rPr>
              <a:t> </a:t>
            </a:r>
            <a:r>
              <a:rPr lang="uk-UA" sz="2300" b="1" dirty="0" err="1" smtClean="0">
                <a:latin typeface="Arial Narrow" pitchFamily="34" charset="0"/>
              </a:rPr>
              <a:t>СО</a:t>
            </a:r>
            <a:r>
              <a:rPr lang="uk-UA" sz="2300" b="1" dirty="0" smtClean="0">
                <a:latin typeface="Arial Narrow" pitchFamily="34" charset="0"/>
              </a:rPr>
              <a:t> + 2Н</a:t>
            </a:r>
            <a:r>
              <a:rPr lang="uk-UA" sz="2300" b="1" baseline="-25000" dirty="0" smtClean="0">
                <a:latin typeface="Arial Narrow" pitchFamily="34" charset="0"/>
              </a:rPr>
              <a:t>2</a:t>
            </a:r>
            <a:r>
              <a:rPr lang="uk-UA" sz="2300" b="1" dirty="0" smtClean="0">
                <a:latin typeface="Arial Narrow" pitchFamily="34" charset="0"/>
              </a:rPr>
              <a:t>;    </a:t>
            </a:r>
            <a:r>
              <a:rPr lang="en-US" sz="2300" b="1" dirty="0" err="1" smtClean="0">
                <a:latin typeface="Arial Narrow" pitchFamily="34" charset="0"/>
              </a:rPr>
              <a:t>ΔH</a:t>
            </a:r>
            <a:r>
              <a:rPr lang="ru-RU" sz="2300" b="1" dirty="0" smtClean="0">
                <a:latin typeface="Arial Narrow" pitchFamily="34" charset="0"/>
              </a:rPr>
              <a:t> = </a:t>
            </a:r>
            <a:r>
              <a:rPr lang="uk-UA" sz="2300" b="1" dirty="0" smtClean="0">
                <a:latin typeface="Arial Narrow" pitchFamily="34" charset="0"/>
              </a:rPr>
              <a:t>-</a:t>
            </a:r>
            <a:r>
              <a:rPr lang="uk-UA" sz="2300" b="1" dirty="0" smtClean="0">
                <a:latin typeface="Arial Narrow" pitchFamily="34" charset="0"/>
              </a:rPr>
              <a:t>35</a:t>
            </a:r>
            <a:r>
              <a:rPr lang="uk-UA" sz="2300" b="1" dirty="0" smtClean="0">
                <a:latin typeface="Arial Narrow" pitchFamily="34" charset="0"/>
              </a:rPr>
              <a:t> </a:t>
            </a:r>
            <a:r>
              <a:rPr lang="ru-RU" sz="2300" b="1" dirty="0" smtClean="0">
                <a:latin typeface="Arial Narrow" pitchFamily="34" charset="0"/>
              </a:rPr>
              <a:t>кДж. (3)</a:t>
            </a:r>
            <a:endParaRPr lang="uk-UA" sz="2300" b="1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sz="2300" dirty="0" smtClean="0">
                <a:latin typeface="Arial Narrow" pitchFamily="34" charset="0"/>
              </a:rPr>
              <a:t>При </a:t>
            </a:r>
            <a:r>
              <a:rPr lang="uk-UA" sz="2300" dirty="0" smtClean="0">
                <a:latin typeface="Arial Narrow" pitchFamily="34" charset="0"/>
              </a:rPr>
              <a:t>використанні кисню можлива реакція:</a:t>
            </a:r>
          </a:p>
          <a:p>
            <a:pPr marL="0" indent="0">
              <a:buNone/>
            </a:pPr>
            <a:r>
              <a:rPr lang="uk-UA" sz="2300" dirty="0" smtClean="0">
                <a:latin typeface="Arial Narrow" pitchFamily="34" charset="0"/>
              </a:rPr>
              <a:t>       </a:t>
            </a:r>
            <a:r>
              <a:rPr lang="uk-UA" sz="2300" dirty="0" err="1" smtClean="0">
                <a:latin typeface="Arial Narrow" pitchFamily="34" charset="0"/>
              </a:rPr>
              <a:t>СН</a:t>
            </a:r>
            <a:r>
              <a:rPr lang="uk-UA" sz="2300" baseline="-25000" dirty="0" err="1" smtClean="0">
                <a:latin typeface="Arial Narrow" pitchFamily="34" charset="0"/>
              </a:rPr>
              <a:t>4</a:t>
            </a:r>
            <a:r>
              <a:rPr lang="ru-RU" sz="2300" dirty="0" smtClean="0">
                <a:latin typeface="Arial Narrow" pitchFamily="34" charset="0"/>
              </a:rPr>
              <a:t> +</a:t>
            </a:r>
            <a:r>
              <a:rPr lang="uk-UA" sz="2300" dirty="0" smtClean="0">
                <a:latin typeface="Arial Narrow" pitchFamily="34" charset="0"/>
              </a:rPr>
              <a:t>О</a:t>
            </a:r>
            <a:r>
              <a:rPr lang="uk-UA" sz="2300" baseline="-25000" dirty="0" smtClean="0">
                <a:latin typeface="Arial Narrow" pitchFamily="34" charset="0"/>
              </a:rPr>
              <a:t>2</a:t>
            </a:r>
            <a:r>
              <a:rPr lang="uk-UA" sz="2300" dirty="0" smtClean="0">
                <a:latin typeface="Arial Narrow" pitchFamily="34" charset="0"/>
              </a:rPr>
              <a:t> </a:t>
            </a:r>
            <a:r>
              <a:rPr lang="ru-RU" sz="2300" dirty="0" smtClean="0">
                <a:latin typeface="Arial Narrow" pitchFamily="34" charset="0"/>
              </a:rPr>
              <a:t>↔</a:t>
            </a:r>
            <a:r>
              <a:rPr lang="uk-UA" sz="2300" dirty="0" smtClean="0">
                <a:latin typeface="Arial Narrow" pitchFamily="34" charset="0"/>
              </a:rPr>
              <a:t> </a:t>
            </a:r>
            <a:r>
              <a:rPr lang="uk-UA" sz="2300" dirty="0" err="1" smtClean="0">
                <a:latin typeface="Arial Narrow" pitchFamily="34" charset="0"/>
              </a:rPr>
              <a:t>СО</a:t>
            </a:r>
            <a:r>
              <a:rPr lang="uk-UA" sz="2300" baseline="-25000" dirty="0" err="1" smtClean="0">
                <a:latin typeface="Arial Narrow" pitchFamily="34" charset="0"/>
              </a:rPr>
              <a:t>2</a:t>
            </a:r>
            <a:r>
              <a:rPr lang="uk-UA" sz="2300" dirty="0" smtClean="0">
                <a:latin typeface="Arial Narrow" pitchFamily="34" charset="0"/>
              </a:rPr>
              <a:t> + 2Н</a:t>
            </a:r>
            <a:r>
              <a:rPr lang="uk-UA" sz="2300" baseline="-25000" dirty="0" smtClean="0">
                <a:latin typeface="Arial Narrow" pitchFamily="34" charset="0"/>
              </a:rPr>
              <a:t>2</a:t>
            </a:r>
            <a:r>
              <a:rPr lang="uk-UA" sz="2300" dirty="0" smtClean="0">
                <a:latin typeface="Arial Narrow" pitchFamily="34" charset="0"/>
              </a:rPr>
              <a:t>;    </a:t>
            </a:r>
            <a:r>
              <a:rPr lang="en-US" sz="2300" dirty="0" err="1" smtClean="0">
                <a:latin typeface="Arial Narrow" pitchFamily="34" charset="0"/>
              </a:rPr>
              <a:t>ΔH</a:t>
            </a:r>
            <a:r>
              <a:rPr lang="ru-RU" sz="2300" dirty="0" smtClean="0">
                <a:latin typeface="Arial Narrow" pitchFamily="34" charset="0"/>
              </a:rPr>
              <a:t> = </a:t>
            </a:r>
            <a:r>
              <a:rPr lang="uk-UA" sz="2300" dirty="0" smtClean="0">
                <a:latin typeface="Arial Narrow" pitchFamily="34" charset="0"/>
              </a:rPr>
              <a:t>-</a:t>
            </a:r>
            <a:r>
              <a:rPr lang="uk-UA" sz="2300" dirty="0" smtClean="0">
                <a:latin typeface="Arial Narrow" pitchFamily="34" charset="0"/>
              </a:rPr>
              <a:t>38 </a:t>
            </a:r>
            <a:r>
              <a:rPr lang="ru-RU" sz="2300" dirty="0" smtClean="0">
                <a:latin typeface="Arial Narrow" pitchFamily="34" charset="0"/>
              </a:rPr>
              <a:t>кДж. (4)</a:t>
            </a:r>
            <a:endParaRPr lang="uk-UA" sz="2300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en-US" sz="2000" i="1" dirty="0" smtClean="0">
                <a:latin typeface="Arial Narrow" pitchFamily="34" charset="0"/>
              </a:rPr>
              <a:t>- - - - - - - - - - - - - - - - - - - - - - - - - - - - - - </a:t>
            </a:r>
            <a:endParaRPr lang="ru-RU" sz="2000" i="1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ru-RU" sz="2300" dirty="0" err="1" smtClean="0">
                <a:latin typeface="Arial Narrow" pitchFamily="34" charset="0"/>
              </a:rPr>
              <a:t>ІІ</a:t>
            </a:r>
            <a:r>
              <a:rPr lang="ru-RU" sz="2300" dirty="0" smtClean="0">
                <a:latin typeface="Arial Narrow" pitchFamily="34" charset="0"/>
              </a:rPr>
              <a:t>. </a:t>
            </a:r>
            <a:r>
              <a:rPr lang="ru-RU" sz="2300" dirty="0" err="1" smtClean="0">
                <a:latin typeface="Arial Narrow" pitchFamily="34" charset="0"/>
              </a:rPr>
              <a:t>Конверсія</a:t>
            </a:r>
            <a:r>
              <a:rPr lang="ru-RU" sz="2300" dirty="0" smtClean="0">
                <a:latin typeface="Arial Narrow" pitchFamily="34" charset="0"/>
              </a:rPr>
              <a:t> карбон(</a:t>
            </a:r>
            <a:r>
              <a:rPr lang="ru-RU" sz="2300" dirty="0" err="1" smtClean="0">
                <a:latin typeface="Arial Narrow" pitchFamily="34" charset="0"/>
              </a:rPr>
              <a:t>ІІ</a:t>
            </a:r>
            <a:r>
              <a:rPr lang="ru-RU" sz="2300" dirty="0" smtClean="0">
                <a:latin typeface="Arial Narrow" pitchFamily="34" charset="0"/>
              </a:rPr>
              <a:t>) оксиду СО</a:t>
            </a:r>
            <a:endParaRPr lang="uk-UA" sz="2300" dirty="0" smtClean="0">
              <a:latin typeface="Arial Narrow" pitchFamily="34" charset="0"/>
            </a:endParaRPr>
          </a:p>
          <a:p>
            <a:pPr marL="0" indent="0">
              <a:buNone/>
            </a:pPr>
            <a:r>
              <a:rPr lang="uk-UA" sz="2300" dirty="0" smtClean="0">
                <a:latin typeface="Arial Narrow" pitchFamily="34" charset="0"/>
              </a:rPr>
              <a:t>      </a:t>
            </a:r>
            <a:r>
              <a:rPr lang="en-US" sz="2300" b="1" dirty="0" smtClean="0">
                <a:latin typeface="Arial Narrow" pitchFamily="34" charset="0"/>
              </a:rPr>
              <a:t>CO + H</a:t>
            </a:r>
            <a:r>
              <a:rPr lang="en-US" sz="2300" b="1" baseline="-25000" dirty="0" smtClean="0">
                <a:latin typeface="Arial Narrow" pitchFamily="34" charset="0"/>
              </a:rPr>
              <a:t>2</a:t>
            </a:r>
            <a:r>
              <a:rPr lang="en-US" sz="2300" b="1" dirty="0" smtClean="0">
                <a:latin typeface="Arial Narrow" pitchFamily="34" charset="0"/>
              </a:rPr>
              <a:t>O ↔ CO</a:t>
            </a:r>
            <a:r>
              <a:rPr lang="en-US" sz="2300" b="1" baseline="-25000" dirty="0" smtClean="0">
                <a:latin typeface="Arial Narrow" pitchFamily="34" charset="0"/>
              </a:rPr>
              <a:t>2</a:t>
            </a:r>
            <a:r>
              <a:rPr lang="en-US" sz="2300" b="1" dirty="0" smtClean="0">
                <a:latin typeface="Arial Narrow" pitchFamily="34" charset="0"/>
              </a:rPr>
              <a:t> + </a:t>
            </a:r>
            <a:r>
              <a:rPr lang="en-US" sz="2300" b="1" dirty="0" err="1" smtClean="0">
                <a:latin typeface="Arial Narrow" pitchFamily="34" charset="0"/>
              </a:rPr>
              <a:t>H</a:t>
            </a:r>
            <a:r>
              <a:rPr lang="en-US" sz="2300" b="1" baseline="-25000" dirty="0" err="1" smtClean="0">
                <a:latin typeface="Arial Narrow" pitchFamily="34" charset="0"/>
              </a:rPr>
              <a:t>2</a:t>
            </a:r>
            <a:r>
              <a:rPr lang="en-US" sz="2300" b="1" dirty="0" smtClean="0">
                <a:latin typeface="Arial Narrow" pitchFamily="34" charset="0"/>
              </a:rPr>
              <a:t>;     </a:t>
            </a:r>
            <a:r>
              <a:rPr lang="en-US" sz="2300" b="1" dirty="0" err="1" smtClean="0">
                <a:latin typeface="Arial Narrow" pitchFamily="34" charset="0"/>
              </a:rPr>
              <a:t>ΔH</a:t>
            </a:r>
            <a:r>
              <a:rPr lang="en-US" sz="2300" b="1" dirty="0" smtClean="0">
                <a:latin typeface="Arial Narrow" pitchFamily="34" charset="0"/>
              </a:rPr>
              <a:t> = </a:t>
            </a:r>
            <a:r>
              <a:rPr lang="uk-UA" sz="2300" b="1" dirty="0" smtClean="0">
                <a:latin typeface="Arial Narrow" pitchFamily="34" charset="0"/>
              </a:rPr>
              <a:t>-</a:t>
            </a:r>
            <a:r>
              <a:rPr lang="en-US" sz="2300" b="1" dirty="0" smtClean="0">
                <a:latin typeface="Arial Narrow" pitchFamily="34" charset="0"/>
              </a:rPr>
              <a:t>41 </a:t>
            </a:r>
            <a:r>
              <a:rPr lang="ru-RU" sz="2300" b="1" dirty="0" smtClean="0">
                <a:latin typeface="Arial Narrow" pitchFamily="34" charset="0"/>
              </a:rPr>
              <a:t>кДж</a:t>
            </a:r>
            <a:r>
              <a:rPr lang="en-US" sz="2300" b="1" dirty="0" smtClean="0">
                <a:latin typeface="Arial Narrow" pitchFamily="34" charset="0"/>
              </a:rPr>
              <a:t>.</a:t>
            </a:r>
            <a:endParaRPr lang="uk-UA" sz="23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37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95486"/>
            <a:ext cx="8784976" cy="677226"/>
          </a:xfrm>
        </p:spPr>
        <p:txBody>
          <a:bodyPr>
            <a:noAutofit/>
          </a:bodyPr>
          <a:lstStyle/>
          <a:p>
            <a:r>
              <a:rPr lang="uk-UA" sz="2600" dirty="0">
                <a:solidFill>
                  <a:schemeClr val="accent1"/>
                </a:solidFill>
              </a:rPr>
              <a:t>Склад газової суміші при конверсії </a:t>
            </a:r>
            <a:r>
              <a:rPr lang="uk-UA" sz="2600" dirty="0" err="1">
                <a:solidFill>
                  <a:schemeClr val="accent1"/>
                </a:solidFill>
              </a:rPr>
              <a:t>СН</a:t>
            </a:r>
            <a:r>
              <a:rPr lang="uk-UA" sz="2600" baseline="-25000" dirty="0" err="1">
                <a:solidFill>
                  <a:schemeClr val="accent1"/>
                </a:solidFill>
              </a:rPr>
              <a:t>4</a:t>
            </a:r>
            <a:r>
              <a:rPr lang="uk-UA" sz="2600" dirty="0">
                <a:solidFill>
                  <a:schemeClr val="accent1"/>
                </a:solidFill>
              </a:rPr>
              <a:t> водяною </a:t>
            </a:r>
            <a:r>
              <a:rPr lang="uk-UA" sz="2600" dirty="0" smtClean="0">
                <a:solidFill>
                  <a:schemeClr val="accent1"/>
                </a:solidFill>
              </a:rPr>
              <a:t>парою</a:t>
            </a:r>
            <a:br>
              <a:rPr lang="uk-UA" sz="2600" dirty="0" smtClean="0">
                <a:solidFill>
                  <a:schemeClr val="accent1"/>
                </a:solidFill>
              </a:rPr>
            </a:br>
            <a:r>
              <a:rPr lang="uk-UA" sz="2400" dirty="0" smtClean="0">
                <a:solidFill>
                  <a:schemeClr val="accent1"/>
                </a:solidFill>
              </a:rPr>
              <a:t>(</a:t>
            </a:r>
            <a:r>
              <a:rPr lang="en-US" sz="2400" dirty="0" smtClean="0">
                <a:solidFill>
                  <a:schemeClr val="accent1"/>
                </a:solidFill>
              </a:rPr>
              <a:t>p=0,1</a:t>
            </a:r>
            <a:r>
              <a:rPr lang="ru-RU" sz="2400" dirty="0" smtClean="0">
                <a:solidFill>
                  <a:schemeClr val="accent1"/>
                </a:solidFill>
              </a:rPr>
              <a:t> МПа)</a:t>
            </a:r>
            <a:endParaRPr lang="uk-UA" sz="2400" dirty="0">
              <a:solidFill>
                <a:schemeClr val="accent1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01466703"/>
              </p:ext>
            </p:extLst>
          </p:nvPr>
        </p:nvGraphicFramePr>
        <p:xfrm>
          <a:off x="683569" y="1761660"/>
          <a:ext cx="7776865" cy="2601941"/>
        </p:xfrm>
        <a:graphic>
          <a:graphicData uri="http://schemas.openxmlformats.org/drawingml/2006/table">
            <a:tbl>
              <a:tblPr firstRow="1" firstCol="1" bandRow="1">
                <a:tableStyleId>{35758FB7-9AC5-4552-8A53-C91805E547FA}</a:tableStyleId>
              </a:tblPr>
              <a:tblGrid>
                <a:gridCol w="1267001"/>
                <a:gridCol w="1627041"/>
                <a:gridCol w="1627041"/>
                <a:gridCol w="1627891"/>
                <a:gridCol w="1627891"/>
              </a:tblGrid>
              <a:tr h="640080">
                <a:tc rowSpan="2"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Arial Narrow" pitchFamily="34" charset="0"/>
                        </a:rPr>
                        <a:t>Т-ра</a:t>
                      </a:r>
                      <a:endParaRPr lang="uk-UA" sz="900" dirty="0">
                        <a:effectLst/>
                        <a:latin typeface="Arial Narrow" pitchFamily="34" charset="0"/>
                      </a:endParaRPr>
                    </a:p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500" baseline="30000" dirty="0">
                          <a:effectLst/>
                          <a:latin typeface="Arial Narrow" pitchFamily="34" charset="0"/>
                        </a:rPr>
                        <a:t>0</a:t>
                      </a:r>
                      <a:r>
                        <a:rPr lang="uk-UA" sz="1500" dirty="0">
                          <a:effectLst/>
                          <a:latin typeface="Arial Narrow" pitchFamily="34" charset="0"/>
                        </a:rPr>
                        <a:t>С</a:t>
                      </a:r>
                      <a:endParaRPr lang="uk-UA" sz="900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2100" dirty="0">
                          <a:effectLst/>
                          <a:latin typeface="Arial Narrow" pitchFamily="34" charset="0"/>
                        </a:rPr>
                        <a:t>Склад газової суміші, об. </a:t>
                      </a:r>
                      <a:r>
                        <a:rPr lang="uk-UA" sz="2100" dirty="0" smtClean="0">
                          <a:effectLst/>
                          <a:latin typeface="Arial Narrow" pitchFamily="34" charset="0"/>
                        </a:rPr>
                        <a:t>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89032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  <a:latin typeface="Arial Narrow" pitchFamily="34" charset="0"/>
                        </a:rPr>
                        <a:t>СН</a:t>
                      </a:r>
                      <a:r>
                        <a:rPr lang="uk-UA" sz="1500" baseline="-25000">
                          <a:effectLst/>
                          <a:latin typeface="Arial Narrow" pitchFamily="34" charset="0"/>
                        </a:rPr>
                        <a:t>4</a:t>
                      </a:r>
                      <a:endParaRPr lang="uk-UA" sz="90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  <a:latin typeface="Arial Narrow" pitchFamily="34" charset="0"/>
                        </a:rPr>
                        <a:t>H</a:t>
                      </a:r>
                      <a:r>
                        <a:rPr lang="en-US" sz="1500" baseline="-25000" dirty="0">
                          <a:effectLst/>
                          <a:latin typeface="Arial Narrow" pitchFamily="34" charset="0"/>
                        </a:rPr>
                        <a:t>2</a:t>
                      </a:r>
                      <a:r>
                        <a:rPr lang="en-US" sz="1500" dirty="0">
                          <a:effectLst/>
                          <a:latin typeface="Arial Narrow" pitchFamily="34" charset="0"/>
                        </a:rPr>
                        <a:t>O</a:t>
                      </a:r>
                      <a:endParaRPr lang="uk-UA" sz="900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  <a:latin typeface="Arial Narrow" pitchFamily="34" charset="0"/>
                        </a:rPr>
                        <a:t>СО</a:t>
                      </a:r>
                      <a:endParaRPr lang="uk-UA" sz="90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  <a:latin typeface="Arial Narrow" pitchFamily="34" charset="0"/>
                        </a:rPr>
                        <a:t>H</a:t>
                      </a:r>
                      <a:r>
                        <a:rPr lang="en-US" sz="1500" baseline="-25000" dirty="0" err="1">
                          <a:effectLst/>
                          <a:latin typeface="Arial Narrow" pitchFamily="34" charset="0"/>
                        </a:rPr>
                        <a:t>2</a:t>
                      </a:r>
                      <a:endParaRPr lang="uk-UA" sz="900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2829"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Arial Narrow" pitchFamily="34" charset="0"/>
                        </a:rPr>
                        <a:t>727</a:t>
                      </a:r>
                      <a:endParaRPr lang="uk-UA" sz="900" dirty="0">
                        <a:effectLst/>
                        <a:latin typeface="Arial Narrow" pitchFamily="34" charset="0"/>
                      </a:endParaRPr>
                    </a:p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Arial Narrow" pitchFamily="34" charset="0"/>
                        </a:rPr>
                        <a:t>827</a:t>
                      </a:r>
                      <a:endParaRPr lang="uk-UA" sz="900" dirty="0">
                        <a:effectLst/>
                        <a:latin typeface="Arial Narrow" pitchFamily="34" charset="0"/>
                      </a:endParaRPr>
                    </a:p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Arial Narrow" pitchFamily="34" charset="0"/>
                        </a:rPr>
                        <a:t>927</a:t>
                      </a:r>
                      <a:endParaRPr lang="uk-UA" sz="900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Arial Narrow" pitchFamily="34" charset="0"/>
                        </a:rPr>
                        <a:t>5,08</a:t>
                      </a:r>
                      <a:endParaRPr lang="uk-UA" sz="900" dirty="0">
                        <a:effectLst/>
                        <a:latin typeface="Arial Narrow" pitchFamily="34" charset="0"/>
                      </a:endParaRPr>
                    </a:p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Arial Narrow" pitchFamily="34" charset="0"/>
                        </a:rPr>
                        <a:t>1,71</a:t>
                      </a:r>
                      <a:endParaRPr lang="uk-UA" sz="900" dirty="0">
                        <a:effectLst/>
                        <a:latin typeface="Arial Narrow" pitchFamily="34" charset="0"/>
                      </a:endParaRPr>
                    </a:p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Arial Narrow" pitchFamily="34" charset="0"/>
                        </a:rPr>
                        <a:t>0,64</a:t>
                      </a:r>
                      <a:endParaRPr lang="uk-UA" sz="900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Arial Narrow" pitchFamily="34" charset="0"/>
                        </a:rPr>
                        <a:t>5,08</a:t>
                      </a:r>
                      <a:endParaRPr lang="uk-UA" sz="900" dirty="0">
                        <a:effectLst/>
                        <a:latin typeface="Arial Narrow" pitchFamily="34" charset="0"/>
                      </a:endParaRPr>
                    </a:p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Arial Narrow" pitchFamily="34" charset="0"/>
                        </a:rPr>
                        <a:t>1,71</a:t>
                      </a:r>
                      <a:endParaRPr lang="uk-UA" sz="900" dirty="0">
                        <a:effectLst/>
                        <a:latin typeface="Arial Narrow" pitchFamily="34" charset="0"/>
                      </a:endParaRPr>
                    </a:p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Arial Narrow" pitchFamily="34" charset="0"/>
                        </a:rPr>
                        <a:t>0,64</a:t>
                      </a:r>
                      <a:endParaRPr lang="uk-UA" sz="900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Arial Narrow" pitchFamily="34" charset="0"/>
                        </a:rPr>
                        <a:t>22,46</a:t>
                      </a:r>
                      <a:endParaRPr lang="uk-UA" sz="900" dirty="0">
                        <a:effectLst/>
                        <a:latin typeface="Arial Narrow" pitchFamily="34" charset="0"/>
                      </a:endParaRPr>
                    </a:p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Arial Narrow" pitchFamily="34" charset="0"/>
                        </a:rPr>
                        <a:t>24,14</a:t>
                      </a:r>
                      <a:endParaRPr lang="uk-UA" sz="900" dirty="0">
                        <a:effectLst/>
                        <a:latin typeface="Arial Narrow" pitchFamily="34" charset="0"/>
                      </a:endParaRPr>
                    </a:p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Arial Narrow" pitchFamily="34" charset="0"/>
                        </a:rPr>
                        <a:t>24,68</a:t>
                      </a:r>
                      <a:endParaRPr lang="uk-UA" sz="900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Arial Narrow" pitchFamily="34" charset="0"/>
                        </a:rPr>
                        <a:t>67,38</a:t>
                      </a:r>
                      <a:endParaRPr lang="uk-UA" sz="900" dirty="0">
                        <a:effectLst/>
                        <a:latin typeface="Arial Narrow" pitchFamily="34" charset="0"/>
                      </a:endParaRPr>
                    </a:p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Arial Narrow" pitchFamily="34" charset="0"/>
                        </a:rPr>
                        <a:t>72,44</a:t>
                      </a:r>
                      <a:endParaRPr lang="uk-UA" sz="900" dirty="0">
                        <a:effectLst/>
                        <a:latin typeface="Arial Narrow" pitchFamily="34" charset="0"/>
                      </a:endParaRPr>
                    </a:p>
                    <a:p>
                      <a:pPr indent="450215"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effectLst/>
                          <a:latin typeface="Arial Narrow" pitchFamily="34" charset="0"/>
                        </a:rPr>
                        <a:t>74,07</a:t>
                      </a:r>
                      <a:endParaRPr lang="uk-UA" sz="900" dirty="0">
                        <a:effectLst/>
                        <a:latin typeface="Arial Narrow" pitchFamily="34" charset="0"/>
                        <a:ea typeface="Calibri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294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107504" y="195486"/>
                <a:ext cx="8856984" cy="569214"/>
              </a:xfrm>
            </p:spPr>
            <p:txBody>
              <a:bodyPr>
                <a:normAutofit fontScale="90000"/>
              </a:bodyPr>
              <a:lstStyle/>
              <a:p>
                <a:r>
                  <a:rPr lang="uk-UA" dirty="0" smtClean="0">
                    <a:solidFill>
                      <a:schemeClr val="accent1"/>
                    </a:solidFill>
                  </a:rPr>
                  <a:t>Швидкість конверсії метану з </a:t>
                </a:r>
                <a:r>
                  <a:rPr lang="en-US" dirty="0" smtClean="0">
                    <a:solidFill>
                      <a:schemeClr val="accent1"/>
                    </a:solidFill>
                  </a:rPr>
                  <a:t>H</a:t>
                </a:r>
                <a14:m>
                  <m:oMath xmlns:m="http://schemas.openxmlformats.org/officeDocument/2006/math">
                    <m:r>
                      <a:rPr lang="en-US" b="0" i="1" baseline="-25000" smtClean="0">
                        <a:solidFill>
                          <a:schemeClr val="accent1"/>
                        </a:solidFill>
                        <a:latin typeface="Cambria Math"/>
                      </a:rPr>
                      <m:t>2</m:t>
                    </m:r>
                  </m:oMath>
                </a14:m>
                <a:r>
                  <a:rPr lang="en-US" dirty="0" smtClean="0">
                    <a:solidFill>
                      <a:schemeClr val="accent1"/>
                    </a:solidFill>
                  </a:rPr>
                  <a:t>O – </a:t>
                </a:r>
                <a:r>
                  <a:rPr lang="ru-RU" dirty="0" smtClean="0">
                    <a:solidFill>
                      <a:schemeClr val="accent1"/>
                    </a:solidFill>
                  </a:rPr>
                  <a:t>парою</a:t>
                </a:r>
                <a:endParaRPr lang="uk-UA" baseline="-25000" dirty="0">
                  <a:solidFill>
                    <a:schemeClr val="accent1"/>
                  </a:solidFill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07504" y="195486"/>
                <a:ext cx="8856984" cy="569214"/>
              </a:xfrm>
              <a:blipFill rotWithShape="1">
                <a:blip r:embed="rId2"/>
                <a:stretch>
                  <a:fillRect t="-9677" b="-3440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uk-UA" dirty="0" smtClean="0">
                    <a:latin typeface="Arial Narrow" pitchFamily="34" charset="0"/>
                  </a:rPr>
                  <a:t>На нікелевому каталізаторі </a:t>
                </a:r>
              </a:p>
              <a:p>
                <a:pPr marL="0" indent="0">
                  <a:buNone/>
                </a:pPr>
                <a:r>
                  <a:rPr lang="en-US" sz="4800" dirty="0"/>
                  <a:t>υ</a:t>
                </a:r>
                <a:r>
                  <a:rPr lang="en-US" sz="4800" dirty="0" smtClean="0">
                    <a:latin typeface="Vladimir Script" pitchFamily="66" charset="0"/>
                  </a:rPr>
                  <a:t> </a:t>
                </a:r>
                <a:r>
                  <a:rPr lang="en-US" sz="3600" dirty="0" smtClean="0"/>
                  <a:t>=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  <a:ea typeface="Cambria Math"/>
                      </a:rPr>
                      <m:t>− </m:t>
                    </m:r>
                    <m:f>
                      <m:fPr>
                        <m:ctrlPr>
                          <a:rPr lang="en-US" sz="36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𝑑𝑝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𝐶𝐻</m:t>
                        </m:r>
                        <m:r>
                          <a:rPr lang="en-US" sz="3600" b="0" i="1" baseline="-25000" smtClean="0">
                            <a:latin typeface="Cambria Math"/>
                            <a:ea typeface="Cambria Math"/>
                          </a:rPr>
                          <m:t>4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𝑑</m:t>
                        </m:r>
                        <m:r>
                          <m:rPr>
                            <m:sty m:val="p"/>
                          </m:rPr>
                          <a:rPr lang="el-GR" sz="3600" b="0" i="1" smtClean="0">
                            <a:latin typeface="Cambria Math"/>
                            <a:ea typeface="Cambria Math"/>
                          </a:rPr>
                          <m:t>τ</m:t>
                        </m:r>
                      </m:den>
                    </m:f>
                  </m:oMath>
                </a14:m>
                <a:r>
                  <a:rPr lang="en-US" sz="3600" dirty="0" smtClean="0"/>
                  <a:t> = k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𝑝</m:t>
                        </m:r>
                        <m:d>
                          <m:dPr>
                            <m:ctrlPr>
                              <a:rPr lang="en-US" sz="36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latin typeface="Cambria Math"/>
                              </a:rPr>
                              <m:t>𝐶𝐻</m:t>
                            </m:r>
                            <m:r>
                              <a:rPr lang="en-US" sz="3600" b="0" i="1" baseline="-25000" smtClean="0">
                                <a:latin typeface="Cambria Math"/>
                              </a:rPr>
                              <m:t>4</m:t>
                            </m:r>
                          </m:e>
                        </m:d>
                        <m:r>
                          <a:rPr lang="en-US" sz="3600" b="0" i="1" smtClean="0">
                            <a:latin typeface="Cambria Math"/>
                          </a:rPr>
                          <m:t> 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× 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𝑝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𝐻</m:t>
                        </m:r>
                        <m:r>
                          <a:rPr lang="en-US" sz="3600" b="0" i="1" baseline="-25000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𝑂</m:t>
                        </m:r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10</m:t>
                        </m:r>
                        <m:r>
                          <a:rPr lang="en-US" sz="3600" b="0" i="1" smtClean="0">
                            <a:latin typeface="Cambria Math"/>
                          </a:rPr>
                          <m:t>𝑝</m:t>
                        </m:r>
                        <m:d>
                          <m:dPr>
                            <m:ctrlPr>
                              <a:rPr lang="en-US" sz="36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latin typeface="Cambria Math"/>
                              </a:rPr>
                              <m:t>𝐻</m:t>
                            </m:r>
                            <m:r>
                              <a:rPr lang="en-US" sz="3600" b="0" i="1" baseline="-25000" smtClean="0">
                                <a:latin typeface="Cambria Math"/>
                              </a:rPr>
                              <m:t>2</m:t>
                            </m:r>
                          </m:e>
                        </m:d>
                        <m:r>
                          <a:rPr lang="en-US" sz="3600" b="0" i="1" smtClean="0">
                            <a:latin typeface="Cambria Math"/>
                          </a:rPr>
                          <m:t> </m:t>
                        </m:r>
                        <m:r>
                          <a:rPr lang="en-US" sz="36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+ </m:t>
                        </m:r>
                        <m:r>
                          <a:rPr lang="en-US" sz="3600" b="0" i="1" smtClean="0">
                            <a:latin typeface="Cambria Math"/>
                          </a:rPr>
                          <m:t>𝑝</m:t>
                        </m:r>
                        <m:r>
                          <a:rPr lang="en-US" sz="3600" b="0" i="1" smtClean="0">
                            <a:latin typeface="Cambria Math"/>
                          </a:rPr>
                          <m:t>(</m:t>
                        </m:r>
                        <m:r>
                          <a:rPr lang="en-US" sz="3600" b="0" i="1" smtClean="0">
                            <a:latin typeface="Cambria Math"/>
                          </a:rPr>
                          <m:t>𝐻</m:t>
                        </m:r>
                        <m:r>
                          <a:rPr lang="en-US" sz="3600" b="0" i="1" baseline="-25000" smtClean="0">
                            <a:latin typeface="Cambria Math"/>
                          </a:rPr>
                          <m:t>2</m:t>
                        </m:r>
                        <m:r>
                          <a:rPr lang="en-US" sz="3600" b="0" i="1" smtClean="0">
                            <a:latin typeface="Cambria Math"/>
                          </a:rPr>
                          <m:t>𝑂</m:t>
                        </m:r>
                        <m:r>
                          <a:rPr lang="en-US" sz="3600" b="0" i="1" smtClean="0">
                            <a:latin typeface="Cambria Math"/>
                          </a:rPr>
                          <m:t>)</m:t>
                        </m:r>
                      </m:den>
                    </m:f>
                  </m:oMath>
                </a14:m>
                <a:endParaRPr lang="en-US" sz="3600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uk-UA" dirty="0" smtClean="0"/>
              </a:p>
              <a:p>
                <a:pPr marL="0" indent="0">
                  <a:buNone/>
                </a:pPr>
                <a:r>
                  <a:rPr lang="uk-UA" dirty="0" smtClean="0">
                    <a:latin typeface="Arial Narrow" pitchFamily="34" charset="0"/>
                  </a:rPr>
                  <a:t>При підвищеному тиску</a:t>
                </a:r>
              </a:p>
              <a:p>
                <a:pPr marL="0" indent="0">
                  <a:buNone/>
                </a:pPr>
                <a:r>
                  <a:rPr lang="en-US" sz="4800" dirty="0"/>
                  <a:t>υ</a:t>
                </a:r>
                <a:r>
                  <a:rPr lang="en-US" sz="4800" dirty="0">
                    <a:latin typeface="Vladimir Script" pitchFamily="66" charset="0"/>
                  </a:rPr>
                  <a:t> </a:t>
                </a:r>
                <a:r>
                  <a:rPr lang="en-US" sz="3600" dirty="0"/>
                  <a:t>=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  <a:ea typeface="Cambria Math"/>
                      </a:rPr>
                      <m:t>− </m:t>
                    </m:r>
                    <m:f>
                      <m:fPr>
                        <m:ctrlPr>
                          <a:rPr lang="en-US" sz="36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  <a:ea typeface="Cambria Math"/>
                          </a:rPr>
                          <m:t>𝑑𝑝</m:t>
                        </m:r>
                        <m:r>
                          <a:rPr lang="en-US" sz="3600" i="1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sz="3600" i="1">
                            <a:latin typeface="Cambria Math"/>
                            <a:ea typeface="Cambria Math"/>
                          </a:rPr>
                          <m:t>𝐶𝐻</m:t>
                        </m:r>
                        <m:r>
                          <a:rPr lang="en-US" sz="3600" i="1" baseline="-25000">
                            <a:latin typeface="Cambria Math"/>
                            <a:ea typeface="Cambria Math"/>
                          </a:rPr>
                          <m:t>4</m:t>
                        </m:r>
                        <m:r>
                          <a:rPr lang="en-US" sz="3600" i="1">
                            <a:latin typeface="Cambria Math"/>
                            <a:ea typeface="Cambria Math"/>
                          </a:rPr>
                          <m:t>)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  <a:ea typeface="Cambria Math"/>
                          </a:rPr>
                          <m:t>𝑑</m:t>
                        </m:r>
                        <m:r>
                          <a:rPr lang="el-GR" sz="3600" i="1">
                            <a:latin typeface="Cambria Math"/>
                            <a:ea typeface="Cambria Math"/>
                          </a:rPr>
                          <m:t>𝜏</m:t>
                        </m:r>
                      </m:den>
                    </m:f>
                  </m:oMath>
                </a14:m>
                <a:r>
                  <a:rPr lang="uk-UA" sz="3600" dirty="0" smtClean="0"/>
                  <a:t> = </a:t>
                </a:r>
                <a:r>
                  <a:rPr lang="en-US" sz="3600" dirty="0"/>
                  <a:t>k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</a:rPr>
                          <m:t>𝑝</m:t>
                        </m:r>
                        <m:d>
                          <m:dPr>
                            <m:ctrlPr>
                              <a:rPr lang="en-US" sz="36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latin typeface="Cambria Math"/>
                              </a:rPr>
                              <m:t>𝐶𝐻</m:t>
                            </m:r>
                            <m:r>
                              <a:rPr lang="en-US" sz="3600" i="1" baseline="-25000">
                                <a:latin typeface="Cambria Math"/>
                              </a:rPr>
                              <m:t>4</m:t>
                            </m:r>
                          </m:e>
                        </m:d>
                      </m:num>
                      <m:den>
                        <m:r>
                          <a:rPr lang="en-US" sz="3600" i="1">
                            <a:latin typeface="Cambria Math"/>
                          </a:rPr>
                          <m:t>𝑝</m:t>
                        </m:r>
                        <m:d>
                          <m:dPr>
                            <m:ctrlPr>
                              <a:rPr lang="en-US" sz="36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latin typeface="Cambria Math"/>
                              </a:rPr>
                              <m:t>𝐻</m:t>
                            </m:r>
                            <m:r>
                              <a:rPr lang="en-US" sz="3600" i="1" baseline="-25000">
                                <a:latin typeface="Cambria Math"/>
                              </a:rPr>
                              <m:t>2</m:t>
                            </m:r>
                          </m:e>
                        </m:d>
                      </m:den>
                    </m:f>
                  </m:oMath>
                </a14:m>
                <a:endParaRPr lang="uk-UA" sz="3600" dirty="0" smtClean="0"/>
              </a:p>
              <a:p>
                <a:pPr marL="0" indent="0">
                  <a:buNone/>
                </a:pPr>
                <a:endParaRPr lang="en-US" sz="36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3"/>
                <a:stretch>
                  <a:fillRect l="-3297" t="-106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047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accent1"/>
                </a:solidFill>
              </a:rPr>
              <a:t>Швидкість конверсії </a:t>
            </a:r>
            <a:r>
              <a:rPr lang="en-US" dirty="0" smtClean="0">
                <a:solidFill>
                  <a:schemeClr val="accent1"/>
                </a:solidFill>
              </a:rPr>
              <a:t>CO</a:t>
            </a:r>
            <a:endParaRPr lang="uk-UA" dirty="0">
              <a:solidFill>
                <a:schemeClr val="accent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23528" y="2409732"/>
                <a:ext cx="8503920" cy="886404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sz="4000" dirty="0" smtClean="0"/>
                  <a:t>υ</a:t>
                </a:r>
                <a:r>
                  <a:rPr lang="en-US" sz="4000" dirty="0">
                    <a:latin typeface="Vladimir Script" pitchFamily="66" charset="0"/>
                  </a:rPr>
                  <a:t> </a:t>
                </a:r>
                <a:r>
                  <a:rPr lang="en-US" sz="2800" dirty="0"/>
                  <a:t>= 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/>
                        <a:ea typeface="Cambria Math"/>
                      </a:rPr>
                      <m:t>− </m:t>
                    </m:r>
                    <m:f>
                      <m:fPr>
                        <m:ctrlPr>
                          <a:rPr lang="en-US" sz="3600" i="1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/>
                            <a:ea typeface="Cambria Math"/>
                          </a:rPr>
                          <m:t>𝑑𝑝</m:t>
                        </m:r>
                        <m:r>
                          <a:rPr lang="en-US" sz="3600" i="1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sz="3600" i="1">
                            <a:latin typeface="Cambria Math"/>
                            <a:ea typeface="Cambria Math"/>
                          </a:rPr>
                          <m:t>𝐶𝑂</m:t>
                        </m:r>
                        <m:r>
                          <a:rPr lang="en-US" sz="3600" i="1">
                            <a:latin typeface="Cambria Math"/>
                            <a:ea typeface="Cambria Math"/>
                          </a:rPr>
                          <m:t>)</m:t>
                        </m:r>
                      </m:num>
                      <m:den>
                        <m:r>
                          <a:rPr lang="en-US" sz="3600" i="1">
                            <a:latin typeface="Cambria Math"/>
                            <a:ea typeface="Cambria Math"/>
                          </a:rPr>
                          <m:t>𝑑</m:t>
                        </m:r>
                        <m:r>
                          <a:rPr lang="el-GR" sz="3600" i="1">
                            <a:latin typeface="Cambria Math"/>
                            <a:ea typeface="Cambria Math"/>
                          </a:rPr>
                          <m:t>𝜏</m:t>
                        </m:r>
                      </m:den>
                    </m:f>
                  </m:oMath>
                </a14:m>
                <a:r>
                  <a:rPr lang="uk-UA" sz="3600" dirty="0"/>
                  <a:t> = </a:t>
                </a:r>
                <a:r>
                  <a:rPr lang="en-US" sz="3600" dirty="0"/>
                  <a:t>k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  <a:ea typeface="Cambria Math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i="0">
                            <a:latin typeface="Cambria Math" pitchFamily="18" charset="0"/>
                            <a:ea typeface="Cambria Math" pitchFamily="18" charset="0"/>
                          </a:rPr>
                          <m:t>p</m:t>
                        </m:r>
                        <m:r>
                          <a:rPr lang="en-US" sz="3600" b="0" i="0" smtClean="0">
                            <a:latin typeface="Cambria Math"/>
                            <a:ea typeface="Cambria Math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3600">
                            <a:latin typeface="Cambria Math" pitchFamily="18" charset="0"/>
                            <a:ea typeface="Cambria Math" pitchFamily="18" charset="0"/>
                          </a:rPr>
                          <m:t>CO</m:t>
                        </m:r>
                        <m:r>
                          <a:rPr lang="en-US" sz="3600">
                            <a:latin typeface="Cambria Math" pitchFamily="18" charset="0"/>
                            <a:ea typeface="Cambria Math" pitchFamily="18" charset="0"/>
                          </a:rPr>
                          <m:t>)−</m:t>
                        </m:r>
                        <m:r>
                          <m:rPr>
                            <m:sty m:val="p"/>
                          </m:rPr>
                          <a:rPr lang="en-US" sz="3600">
                            <a:latin typeface="Cambria Math" pitchFamily="18" charset="0"/>
                            <a:ea typeface="Cambria Math" pitchFamily="18" charset="0"/>
                          </a:rPr>
                          <m:t>p</m:t>
                        </m:r>
                        <m:r>
                          <a:rPr lang="en-US" sz="3600" baseline="16000">
                            <a:latin typeface="Cambria Math" pitchFamily="18" charset="0"/>
                            <a:ea typeface="Cambria Math" pitchFamily="18" charset="0"/>
                          </a:rPr>
                          <m:t>∗</m:t>
                        </m:r>
                        <m:r>
                          <a:rPr lang="en-US" sz="3600">
                            <a:latin typeface="Cambria Math" pitchFamily="18" charset="0"/>
                            <a:ea typeface="Cambria Math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3600">
                            <a:latin typeface="Cambria Math" pitchFamily="18" charset="0"/>
                            <a:ea typeface="Cambria Math" pitchFamily="18" charset="0"/>
                          </a:rPr>
                          <m:t>CO</m:t>
                        </m:r>
                        <m:r>
                          <a:rPr lang="en-US" sz="3600" b="0" i="0" smtClean="0">
                            <a:latin typeface="Cambria Math"/>
                            <a:ea typeface="Cambria Math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i="0">
                            <a:latin typeface="Cambria Math" pitchFamily="18" charset="0"/>
                            <a:ea typeface="Cambria Math" pitchFamily="18" charset="0"/>
                          </a:rPr>
                          <m:t>p</m:t>
                        </m:r>
                        <m:d>
                          <m:dPr>
                            <m:ctrlPr>
                              <a:rPr lang="en-US" sz="3600" i="1">
                                <a:latin typeface="Cambria Math"/>
                                <a:ea typeface="Cambria Math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3600" i="0">
                                <a:latin typeface="Cambria Math" pitchFamily="18" charset="0"/>
                                <a:ea typeface="Cambria Math" pitchFamily="18" charset="0"/>
                              </a:rPr>
                              <m:t>H</m:t>
                            </m:r>
                            <m:r>
                              <a:rPr lang="en-US" sz="3600" i="0" baseline="-25000">
                                <a:latin typeface="Cambria Math" pitchFamily="18" charset="0"/>
                                <a:ea typeface="Cambria Math" pitchFamily="18" charset="0"/>
                              </a:rPr>
                              <m:t>2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3600" dirty="0" smtClean="0">
                    <a:latin typeface="Cambria Math" pitchFamily="18" charset="0"/>
                    <a:ea typeface="Cambria Math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sz="3600" b="0" i="1" dirty="0" smtClean="0">
                        <a:latin typeface="Cambria Math"/>
                        <a:ea typeface="Cambria Math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sz="3600" b="0" i="1" dirty="0" smtClean="0">
                            <a:latin typeface="Cambria Math"/>
                            <a:ea typeface="Cambria Math"/>
                          </a:rPr>
                        </m:ctrlPr>
                      </m:radPr>
                      <m:deg/>
                      <m:e>
                        <m:r>
                          <a:rPr lang="en-US" sz="3600" b="0" i="1" dirty="0" smtClean="0">
                            <a:latin typeface="Cambria Math"/>
                            <a:ea typeface="Cambria Math"/>
                          </a:rPr>
                          <m:t>𝑝</m:t>
                        </m:r>
                        <m:r>
                          <a:rPr lang="en-US" sz="3600" b="0" i="1" dirty="0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sz="3600" b="0" i="1" dirty="0" smtClean="0">
                            <a:latin typeface="Cambria Math"/>
                            <a:ea typeface="Cambria Math"/>
                          </a:rPr>
                          <m:t>𝐻</m:t>
                        </m:r>
                        <m:r>
                          <a:rPr lang="en-US" sz="3600" b="0" i="1" baseline="-25000" dirty="0" smtClean="0"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sz="3600" b="0" i="1" dirty="0" smtClean="0">
                            <a:latin typeface="Cambria Math"/>
                            <a:ea typeface="Cambria Math"/>
                          </a:rPr>
                          <m:t>𝑂</m:t>
                        </m:r>
                        <m:r>
                          <a:rPr lang="en-US" sz="3600" b="0" i="1" dirty="0" smtClean="0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rad>
                  </m:oMath>
                </a14:m>
                <a:endParaRPr lang="uk-UA" sz="3600" dirty="0">
                  <a:latin typeface="Cambria Math" pitchFamily="18" charset="0"/>
                  <a:ea typeface="Cambria Math" pitchFamily="18" charset="0"/>
                </a:endParaRPr>
              </a:p>
              <a:p>
                <a:endParaRPr lang="uk-UA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23528" y="3212976"/>
                <a:ext cx="8503920" cy="1181872"/>
              </a:xfrm>
              <a:blipFill rotWithShape="1">
                <a:blip r:embed="rId2"/>
                <a:stretch>
                  <a:fillRect l="-2509" t="-2577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64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575" y="313244"/>
            <a:ext cx="8880921" cy="569214"/>
          </a:xfrm>
        </p:spPr>
        <p:txBody>
          <a:bodyPr>
            <a:noAutofit/>
          </a:bodyPr>
          <a:lstStyle/>
          <a:p>
            <a:r>
              <a:rPr lang="uk-UA" sz="2600" dirty="0" smtClean="0">
                <a:solidFill>
                  <a:schemeClr val="accent1"/>
                </a:solidFill>
              </a:rPr>
              <a:t>Залежність рівноважного ступеня перетворення </a:t>
            </a:r>
            <a:r>
              <a:rPr lang="en-US" sz="2600" dirty="0" smtClean="0">
                <a:solidFill>
                  <a:schemeClr val="accent1"/>
                </a:solidFill>
              </a:rPr>
              <a:t>CO </a:t>
            </a:r>
            <a:r>
              <a:rPr lang="uk-UA" sz="2600" dirty="0" smtClean="0">
                <a:solidFill>
                  <a:schemeClr val="accent1"/>
                </a:solidFill>
              </a:rPr>
              <a:t/>
            </a:r>
            <a:br>
              <a:rPr lang="uk-UA" sz="2600" dirty="0" smtClean="0">
                <a:solidFill>
                  <a:schemeClr val="accent1"/>
                </a:solidFill>
              </a:rPr>
            </a:br>
            <a:r>
              <a:rPr lang="uk-UA" sz="2600" dirty="0" smtClean="0">
                <a:solidFill>
                  <a:schemeClr val="accent1"/>
                </a:solidFill>
              </a:rPr>
              <a:t>від співвідношення об’ємів «пара:газ» та температури</a:t>
            </a:r>
            <a:endParaRPr lang="uk-UA" sz="2600" dirty="0">
              <a:solidFill>
                <a:schemeClr val="accent1"/>
              </a:solidFill>
            </a:endParaRPr>
          </a:p>
        </p:txBody>
      </p:sp>
      <p:sp>
        <p:nvSpPr>
          <p:cNvPr id="6" name="AutoShape 6" descr="Показується FullSizeRender.jpg"/>
          <p:cNvSpPr>
            <a:spLocks noGrp="1" noChangeAspect="1" noChangeArrowheads="1"/>
          </p:cNvSpPr>
          <p:nvPr>
            <p:ph sz="half" idx="1"/>
          </p:nvPr>
        </p:nvSpPr>
        <p:spPr bwMode="auto">
          <a:xfrm rot="16200000">
            <a:off x="2519064" y="484225"/>
            <a:ext cx="3170975" cy="4681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0" indent="0" algn="ctr">
              <a:buNone/>
            </a:pPr>
            <a:r>
              <a:rPr lang="uk-UA" sz="2400" dirty="0" smtClean="0"/>
              <a:t>Ступінь перетворення </a:t>
            </a:r>
            <a:r>
              <a:rPr lang="en-US" sz="2400" dirty="0" smtClean="0"/>
              <a:t>CO</a:t>
            </a:r>
            <a:r>
              <a:rPr lang="uk-UA" sz="2400" dirty="0" smtClean="0"/>
              <a:t>, %</a:t>
            </a:r>
            <a:endParaRPr lang="uk-UA" sz="2400" dirty="0"/>
          </a:p>
        </p:txBody>
      </p:sp>
      <p:sp>
        <p:nvSpPr>
          <p:cNvPr id="8" name="Объект 7"/>
          <p:cNvSpPr>
            <a:spLocks noGrp="1"/>
          </p:cNvSpPr>
          <p:nvPr>
            <p:ph sz="half" idx="2"/>
          </p:nvPr>
        </p:nvSpPr>
        <p:spPr>
          <a:xfrm>
            <a:off x="2915816" y="4374573"/>
            <a:ext cx="4874928" cy="1114407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Співвідношення «пара:газ»</a:t>
            </a:r>
            <a:endParaRPr lang="uk-UA" dirty="0"/>
          </a:p>
        </p:txBody>
      </p:sp>
      <p:sp>
        <p:nvSpPr>
          <p:cNvPr id="4" name="AutoShape 2" descr="Показується FullSizeRender.jpg"/>
          <p:cNvSpPr>
            <a:spLocks noChangeAspect="1" noChangeArrowheads="1"/>
          </p:cNvSpPr>
          <p:nvPr/>
        </p:nvSpPr>
        <p:spPr bwMode="auto">
          <a:xfrm>
            <a:off x="155575" y="-108347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5" name="AutoShape 4" descr="Показується FullSizeRender.jpg"/>
          <p:cNvSpPr>
            <a:spLocks noChangeAspect="1" noChangeArrowheads="1"/>
          </p:cNvSpPr>
          <p:nvPr/>
        </p:nvSpPr>
        <p:spPr bwMode="auto">
          <a:xfrm>
            <a:off x="307975" y="5953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sp>
        <p:nvSpPr>
          <p:cNvPr id="7" name="AutoShape 8" descr="Показується FullSizeRender.jpg"/>
          <p:cNvSpPr>
            <a:spLocks noChangeAspect="1" noChangeArrowheads="1"/>
          </p:cNvSpPr>
          <p:nvPr/>
        </p:nvSpPr>
        <p:spPr bwMode="auto">
          <a:xfrm>
            <a:off x="460375" y="120253"/>
            <a:ext cx="3048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3082" name="Picture 10" descr="https://gm1.ggpht.com/32PXtcAy61FV_yULoQxgMmZ6Wm3DIyYJ-MSw8KPS1Q2ZKJf8dDvwVguWhzSGCiq5QmaTH0YXtg0l6cjWct3FBIKvXL0RLXM9aEg2sh5dHd5rQSHw-U0QCwj6ycgOd7fDt2JrUj-M9zN1yd1rKecEAtB63nfE38q8Ua5SIXzgwwVKYQ0pY-jcc1lIy1F3lm0FHht_B067AYeomYwpcss9ApOwz36ADrlKVZEccdCEf7Ig4G9Dbfyal8KIi25IEiniyhcR44r_LNcy8wF0OZYkX32CZA2LMToo2FaCcaP1xdECAxBjyi-vE-o8tCesA_H70nn7yHgkIZeXkuL-1lmR2yj0SeLM4mJrnzm7EQBpBPuN2Yb4yGX46pyE-U6x16OpV2nfrp_T1_iMOwX38bFWkKpuUJlkSr347AzbPwGWkQ66ezLwvtOEn-LnBMWfGa5G8s_KsukJ76_uhdJmUYnCb2umTzyRlhRcHyFXfhcPY2iTNO5ABIvbPkW9yPFRLl0u9YrUwIUQTXg_iSq5fGbsS7lyj5YiuL-j_EQcFf0HKS7GArzIRci6d2MxsTUfV2rYnWQZewFOQAI=w1256-h583-l75-f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17"/>
          <a:stretch/>
        </p:blipFill>
        <p:spPr bwMode="auto">
          <a:xfrm>
            <a:off x="2627784" y="1275606"/>
            <a:ext cx="5018944" cy="3098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977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330206</TotalTime>
  <Words>408</Words>
  <Application>Microsoft Office PowerPoint</Application>
  <PresentationFormat>Экран (16:9)</PresentationFormat>
  <Paragraphs>97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Официальная</vt:lpstr>
      <vt:lpstr>Тема: Виробництво водню та його застосування.</vt:lpstr>
      <vt:lpstr>План лекції</vt:lpstr>
      <vt:lpstr>продовження</vt:lpstr>
      <vt:lpstr>Ентальпія згоряння:</vt:lpstr>
      <vt:lpstr>Хімізм</vt:lpstr>
      <vt:lpstr>Склад газової суміші при конверсії СН4 водяною парою (p=0,1 МПа)</vt:lpstr>
      <vt:lpstr>Швидкість конверсії метану з H2O – парою</vt:lpstr>
      <vt:lpstr>Швидкість конверсії CO</vt:lpstr>
      <vt:lpstr>Залежність рівноважного ступеня перетворення CO  від співвідношення об’ємів «пара:газ» та температури</vt:lpstr>
      <vt:lpstr>Технологічна схема двоступеневої конверсії метану природного газу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Виробництво водню та його застосування.</dc:title>
  <dc:creator>Света</dc:creator>
  <cp:lastModifiedBy>Света</cp:lastModifiedBy>
  <cp:revision>17</cp:revision>
  <dcterms:created xsi:type="dcterms:W3CDTF">2014-06-14T12:10:26Z</dcterms:created>
  <dcterms:modified xsi:type="dcterms:W3CDTF">2015-02-02T10:23:59Z</dcterms:modified>
</cp:coreProperties>
</file>