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notesMasterIdLst>
    <p:notesMasterId r:id="rId45"/>
  </p:notesMasterIdLst>
  <p:sldIdLst>
    <p:sldId id="256" r:id="rId2"/>
    <p:sldId id="298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9144000" cy="6858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EC9C6-6041-4560-AB1E-1A7708EF9084}" type="datetimeFigureOut">
              <a:rPr lang="uk-UA" smtClean="0"/>
              <a:t>10.03.2020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2F32D-40A6-41CC-BD40-5A8869B787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35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F32D-40A6-41CC-BD40-5A8869B787D3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858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hyperlink" Target="https://www.youtube.com/watch?v=oowdk2Xqhbg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life.pravda.com.ua/person/2013/11/22/143464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youtu.be/0QfypmWpTF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tsn.ua/video/video-novini/pid-chas-rozginu-yevromaydanu-berkutivci-ne-schadili-nikogo.html?type=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da.com.ua/news/2013/10/14/6999975/" TargetMode="External"/><Relationship Id="rId2" Type="http://schemas.openxmlformats.org/officeDocument/2006/relationships/hyperlink" Target="http://youtu.be/t8u6l6BNEb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vikna.stb.ua/ua/news/2013/12/20/142610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8766" y="1925192"/>
            <a:ext cx="510794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5" dirty="0" smtClean="0"/>
              <a:t>Нов</a:t>
            </a:r>
            <a:r>
              <a:rPr lang="uk-UA" spc="-5" dirty="0" smtClean="0"/>
              <a:t>і форми подачі журналістських матеріалів</a:t>
            </a:r>
            <a:endParaRPr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4678204"/>
          </a:xfrm>
        </p:spPr>
        <p:txBody>
          <a:bodyPr/>
          <a:lstStyle/>
          <a:p>
            <a:pPr algn="ctr"/>
            <a:endParaRPr lang="uk-UA" dirty="0" smtClean="0"/>
          </a:p>
          <a:p>
            <a:pPr marL="0" indent="0" algn="ctr">
              <a:buNone/>
            </a:pPr>
            <a:r>
              <a:rPr lang="ru-RU" sz="4000" b="1" u="none" dirty="0" smtClean="0">
                <a:solidFill>
                  <a:prstClr val="black"/>
                </a:solidFill>
              </a:rPr>
              <a:t>Мультимедіа </a:t>
            </a:r>
            <a:r>
              <a:rPr lang="ru-RU" sz="4000" b="1" u="none" dirty="0">
                <a:solidFill>
                  <a:prstClr val="black"/>
                </a:solidFill>
              </a:rPr>
              <a:t>в </a:t>
            </a:r>
            <a:r>
              <a:rPr lang="ru-RU" sz="4000" b="1" u="none" dirty="0" smtClean="0">
                <a:solidFill>
                  <a:prstClr val="black"/>
                </a:solidFill>
              </a:rPr>
              <a:t>Інтернет-  </a:t>
            </a:r>
            <a:r>
              <a:rPr lang="ru-RU" sz="4000" b="1" u="none" dirty="0">
                <a:solidFill>
                  <a:prstClr val="black"/>
                </a:solidFill>
              </a:rPr>
              <a:t>журналістиці</a:t>
            </a:r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endParaRPr lang="uk-UA" dirty="0" smtClean="0"/>
          </a:p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12311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8303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3611245"/>
          </a:xfrm>
        </p:spPr>
        <p:txBody>
          <a:bodyPr/>
          <a:lstStyle/>
          <a:p>
            <a:pPr marL="636905" marR="5080" lvl="0" indent="-34290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638175" algn="l"/>
              </a:tabLst>
              <a:defRPr/>
            </a:pPr>
            <a:r>
              <a:rPr lang="ru-RU" sz="2800" u="none" spc="-5" dirty="0">
                <a:solidFill>
                  <a:prstClr val="black"/>
                </a:solidFill>
              </a:rPr>
              <a:t>Допомагають</a:t>
            </a:r>
            <a:r>
              <a:rPr lang="ru-RU" sz="2800" u="none" spc="-5" dirty="0">
                <a:solidFill>
                  <a:prstClr val="black"/>
                </a:solidFill>
              </a:rPr>
              <a:t> споживачам швидко орієнтуватися  в масиві даних</a:t>
            </a:r>
            <a:r>
              <a:rPr lang="ru-RU" sz="2800" u="none" dirty="0">
                <a:solidFill>
                  <a:prstClr val="black"/>
                </a:solidFill>
              </a:rPr>
              <a:t> </a:t>
            </a:r>
          </a:p>
          <a:p>
            <a:pPr marL="636905" marR="5080" lvl="0" indent="-34290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638175" algn="l"/>
              </a:tabLst>
              <a:defRPr/>
            </a:pPr>
            <a:r>
              <a:rPr lang="ru-RU" sz="2800" u="none" spc="-5" dirty="0">
                <a:solidFill>
                  <a:prstClr val="black"/>
                </a:solidFill>
              </a:rPr>
              <a:t>Роблять сприйняття простішим та зрозумілішим</a:t>
            </a:r>
          </a:p>
          <a:p>
            <a:pPr marL="636905" marR="0" lvl="0" indent="-342900" defTabSz="91440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638175" algn="l"/>
              </a:tabLst>
              <a:defRPr/>
            </a:pPr>
            <a:r>
              <a:rPr lang="ru-RU" sz="2800" u="none" spc="-5" dirty="0">
                <a:solidFill>
                  <a:prstClr val="black"/>
                </a:solidFill>
              </a:rPr>
              <a:t>Об"єднують</a:t>
            </a:r>
            <a:r>
              <a:rPr lang="ru-RU" sz="2800" u="none" spc="-5" dirty="0">
                <a:solidFill>
                  <a:prstClr val="black"/>
                </a:solidFill>
              </a:rPr>
              <a:t> </a:t>
            </a:r>
            <a:r>
              <a:rPr lang="ru-RU" sz="2800" u="none" spc="-5" dirty="0">
                <a:solidFill>
                  <a:prstClr val="black"/>
                </a:solidFill>
              </a:rPr>
              <a:t>інформацію</a:t>
            </a:r>
            <a:r>
              <a:rPr lang="ru-RU" sz="2800" u="none" spc="-5" dirty="0">
                <a:solidFill>
                  <a:prstClr val="black"/>
                </a:solidFill>
              </a:rPr>
              <a:t> в</a:t>
            </a:r>
            <a:r>
              <a:rPr lang="ru-RU" sz="2800" u="none" spc="35" dirty="0">
                <a:solidFill>
                  <a:prstClr val="black"/>
                </a:solidFill>
              </a:rPr>
              <a:t> </a:t>
            </a:r>
            <a:r>
              <a:rPr lang="ru-RU" sz="2800" u="none" spc="-10" dirty="0">
                <a:solidFill>
                  <a:prstClr val="black"/>
                </a:solidFill>
              </a:rPr>
              <a:t>різних</a:t>
            </a:r>
            <a:endParaRPr lang="ru-RU" sz="2800" u="none" spc="-10" dirty="0">
              <a:solidFill>
                <a:prstClr val="black"/>
              </a:solidFill>
            </a:endParaRPr>
          </a:p>
          <a:p>
            <a:pPr marL="636905" marR="44005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u="none" spc="-5" dirty="0">
                <a:solidFill>
                  <a:prstClr val="black"/>
                </a:solidFill>
              </a:rPr>
              <a:t>форматах </a:t>
            </a:r>
            <a:r>
              <a:rPr lang="ru-RU" sz="2800" u="none" spc="-5" dirty="0">
                <a:solidFill>
                  <a:prstClr val="black"/>
                </a:solidFill>
              </a:rPr>
              <a:t>навколо</a:t>
            </a:r>
            <a:r>
              <a:rPr lang="ru-RU" sz="2800" u="none" spc="-5" dirty="0">
                <a:solidFill>
                  <a:prstClr val="black"/>
                </a:solidFill>
              </a:rPr>
              <a:t> </a:t>
            </a:r>
            <a:r>
              <a:rPr lang="ru-RU" sz="2800" u="none" spc="-5" dirty="0">
                <a:solidFill>
                  <a:prstClr val="black"/>
                </a:solidFill>
              </a:rPr>
              <a:t>подій</a:t>
            </a:r>
            <a:r>
              <a:rPr lang="ru-RU" sz="2800" u="none" spc="-5" dirty="0">
                <a:solidFill>
                  <a:prstClr val="black"/>
                </a:solidFill>
              </a:rPr>
              <a:t> у </a:t>
            </a:r>
            <a:r>
              <a:rPr lang="ru-RU" sz="2800" u="none" spc="-5" dirty="0">
                <a:solidFill>
                  <a:prstClr val="black"/>
                </a:solidFill>
              </a:rPr>
              <a:t>прив”язці</a:t>
            </a:r>
            <a:r>
              <a:rPr lang="ru-RU" sz="2800" u="none" spc="-5" dirty="0">
                <a:solidFill>
                  <a:prstClr val="black"/>
                </a:solidFill>
              </a:rPr>
              <a:t> до часу</a:t>
            </a:r>
          </a:p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1231106"/>
          </a:xfrm>
        </p:spPr>
        <p:txBody>
          <a:bodyPr>
            <a:normAutofit fontScale="90000"/>
          </a:bodyPr>
          <a:lstStyle/>
          <a:p>
            <a:r>
              <a:rPr lang="uk-UA" b="1" u="sng" dirty="0" smtClean="0">
                <a:solidFill>
                  <a:schemeClr val="accent5"/>
                </a:solidFill>
              </a:rPr>
              <a:t>Інтерактивні </a:t>
            </a:r>
            <a:r>
              <a:rPr lang="uk-UA" b="1" u="sng" dirty="0" err="1" smtClean="0">
                <a:solidFill>
                  <a:schemeClr val="accent5"/>
                </a:solidFill>
              </a:rPr>
              <a:t>хроніки</a:t>
            </a:r>
            <a:r>
              <a:rPr lang="uk-UA" u="sng" dirty="0" smtClean="0"/>
              <a:t/>
            </a:r>
            <a:br>
              <a:rPr lang="uk-UA" u="sng" dirty="0" smtClean="0"/>
            </a:br>
            <a:r>
              <a:rPr lang="uk-UA" dirty="0" smtClean="0"/>
              <a:t>Навіщо </a:t>
            </a:r>
            <a:r>
              <a:rPr lang="uk-UA" dirty="0"/>
              <a:t>нам </a:t>
            </a:r>
            <a:r>
              <a:rPr lang="uk-UA" dirty="0" err="1"/>
              <a:t>хроніки</a:t>
            </a:r>
            <a:r>
              <a:rPr lang="uk-UA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10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3477875"/>
          </a:xfrm>
        </p:spPr>
        <p:txBody>
          <a:bodyPr/>
          <a:lstStyle/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B1B1B1"/>
              </a:buClr>
              <a:buSzPct val="90277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3600" u="none" kern="1200" spc="-5" dirty="0">
                <a:solidFill>
                  <a:prstClr val="black"/>
                </a:solidFill>
              </a:rPr>
              <a:t>Біографічна довідка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B1B1B1"/>
              </a:buClr>
              <a:buSzPct val="90277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Хронологія</a:t>
            </a:r>
            <a:r>
              <a:rPr lang="uk-UA" sz="3600" u="none" kern="1200" spc="-30" dirty="0">
                <a:solidFill>
                  <a:prstClr val="black"/>
                </a:solidFill>
              </a:rPr>
              <a:t> </a:t>
            </a:r>
            <a:r>
              <a:rPr lang="uk-UA" sz="3600" u="none" kern="1200" dirty="0">
                <a:solidFill>
                  <a:prstClr val="black"/>
                </a:solidFill>
              </a:rPr>
              <a:t>події</a:t>
            </a:r>
          </a:p>
          <a:p>
            <a:pPr marL="354965" marR="1140460" lvl="0" indent="-342900" algn="l" defTabSz="914400" rtl="0" eaLnBrk="1" fontAlgn="auto" latinLnBrk="0" hangingPunct="1">
              <a:lnSpc>
                <a:spcPts val="3890"/>
              </a:lnSpc>
              <a:spcBef>
                <a:spcPts val="919"/>
              </a:spcBef>
              <a:spcAft>
                <a:spcPts val="0"/>
              </a:spcAft>
              <a:buClr>
                <a:srgbClr val="B1B1B1"/>
              </a:buClr>
              <a:buSzPct val="90277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Історія </a:t>
            </a:r>
            <a:r>
              <a:rPr lang="uk-UA" sz="3600" u="none" kern="1200" spc="-5" dirty="0">
                <a:solidFill>
                  <a:prstClr val="black"/>
                </a:solidFill>
              </a:rPr>
              <a:t>заходу</a:t>
            </a:r>
            <a:r>
              <a:rPr lang="uk-UA" sz="3600" u="none" kern="1200" spc="-70" dirty="0">
                <a:solidFill>
                  <a:prstClr val="black"/>
                </a:solidFill>
              </a:rPr>
              <a:t> </a:t>
            </a:r>
            <a:r>
              <a:rPr lang="uk-UA" sz="3600" u="none" kern="1200" dirty="0">
                <a:solidFill>
                  <a:prstClr val="black"/>
                </a:solidFill>
              </a:rPr>
              <a:t>або  процесу</a:t>
            </a: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B1B1B1"/>
              </a:buClr>
              <a:buSzPct val="90277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3600" u="none" kern="1200" spc="-5" dirty="0" err="1">
                <a:solidFill>
                  <a:prstClr val="black"/>
                </a:solidFill>
              </a:rPr>
              <a:t>Зв</a:t>
            </a:r>
            <a:r>
              <a:rPr lang="uk-UA" sz="3600" u="none" kern="1200" spc="-5" dirty="0">
                <a:solidFill>
                  <a:prstClr val="black"/>
                </a:solidFill>
              </a:rPr>
              <a:t>"</a:t>
            </a:r>
            <a:r>
              <a:rPr lang="uk-UA" sz="3600" u="none" kern="1200" spc="-5" dirty="0" err="1">
                <a:solidFill>
                  <a:prstClr val="black"/>
                </a:solidFill>
              </a:rPr>
              <a:t>язки</a:t>
            </a:r>
            <a:r>
              <a:rPr lang="uk-UA" sz="3600" u="none" kern="1200" spc="-5" dirty="0">
                <a:solidFill>
                  <a:prstClr val="black"/>
                </a:solidFill>
              </a:rPr>
              <a:t> </a:t>
            </a:r>
            <a:r>
              <a:rPr lang="uk-UA" sz="3600" u="none" kern="1200" dirty="0">
                <a:solidFill>
                  <a:prstClr val="black"/>
                </a:solidFill>
              </a:rPr>
              <a:t>поміж</a:t>
            </a:r>
            <a:r>
              <a:rPr lang="uk-UA" sz="3600" u="none" kern="1200" spc="-15" dirty="0">
                <a:solidFill>
                  <a:prstClr val="black"/>
                </a:solidFill>
              </a:rPr>
              <a:t> подіями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>
                <a:srgbClr val="B1B1B1"/>
              </a:buClr>
              <a:buSzPct val="90277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Тенденції </a:t>
            </a:r>
            <a:r>
              <a:rPr lang="uk-UA" sz="3600" u="none" kern="1200" spc="-5" dirty="0">
                <a:solidFill>
                  <a:prstClr val="black"/>
                </a:solidFill>
              </a:rPr>
              <a:t>розвитку</a:t>
            </a:r>
            <a:r>
              <a:rPr lang="uk-UA" sz="3600" u="none" kern="1200" spc="-90" dirty="0">
                <a:solidFill>
                  <a:prstClr val="black"/>
                </a:solidFill>
              </a:rPr>
              <a:t> </a:t>
            </a:r>
            <a:r>
              <a:rPr lang="uk-UA" sz="3600" u="none" kern="1200" spc="-5" dirty="0">
                <a:solidFill>
                  <a:prstClr val="black"/>
                </a:solidFill>
              </a:rPr>
              <a:t>процесів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Що можна </a:t>
            </a:r>
            <a:r>
              <a:rPr lang="uk-UA" dirty="0" err="1"/>
              <a:t>візуалізувати</a:t>
            </a:r>
            <a:r>
              <a:rPr lang="uk-UA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895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4047262"/>
          </a:xfrm>
        </p:spPr>
        <p:txBody>
          <a:bodyPr/>
          <a:lstStyle/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5" dirty="0">
                <a:solidFill>
                  <a:prstClr val="black"/>
                </a:solidFill>
              </a:rPr>
              <a:t>Текст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10" dirty="0">
                <a:solidFill>
                  <a:prstClr val="black"/>
                </a:solidFill>
              </a:rPr>
              <a:t>Фото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5" dirty="0">
                <a:solidFill>
                  <a:prstClr val="black"/>
                </a:solidFill>
              </a:rPr>
              <a:t>Картинки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5" dirty="0" err="1">
                <a:solidFill>
                  <a:prstClr val="black"/>
                </a:solidFill>
              </a:rPr>
              <a:t>Відео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5" dirty="0" err="1">
                <a:solidFill>
                  <a:prstClr val="black"/>
                </a:solidFill>
              </a:rPr>
              <a:t>Аудіо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5" dirty="0" err="1">
                <a:solidFill>
                  <a:prstClr val="black"/>
                </a:solidFill>
              </a:rPr>
              <a:t>Гіперпосилання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ru-RU" sz="2800" u="none" kern="1200" spc="-5" dirty="0" err="1">
                <a:solidFill>
                  <a:prstClr val="black"/>
                </a:solidFill>
              </a:rPr>
              <a:t>Місце</a:t>
            </a:r>
            <a:r>
              <a:rPr lang="ru-RU" sz="2800" u="none" kern="1200" spc="-5" dirty="0">
                <a:solidFill>
                  <a:prstClr val="black"/>
                </a:solidFill>
              </a:rPr>
              <a:t> на</a:t>
            </a:r>
            <a:r>
              <a:rPr lang="ru-RU" sz="2800" u="none" kern="1200" spc="-30" dirty="0">
                <a:solidFill>
                  <a:prstClr val="black"/>
                </a:solidFill>
              </a:rPr>
              <a:t> </a:t>
            </a:r>
            <a:r>
              <a:rPr lang="ru-RU" sz="2800" u="none" kern="1200" spc="-5" dirty="0" err="1">
                <a:solidFill>
                  <a:prstClr val="black"/>
                </a:solidFill>
              </a:rPr>
              <a:t>карті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184665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Яку інформацію </a:t>
            </a:r>
            <a:r>
              <a:rPr lang="uk-UA" dirty="0" smtClean="0"/>
              <a:t>можна </a:t>
            </a:r>
            <a:br>
              <a:rPr lang="uk-UA" dirty="0" smtClean="0"/>
            </a:br>
            <a:r>
              <a:rPr lang="uk-UA" dirty="0" smtClean="0"/>
              <a:t>вбудувати </a:t>
            </a:r>
            <a:r>
              <a:rPr lang="uk-UA" dirty="0"/>
              <a:t>в </a:t>
            </a:r>
            <a:r>
              <a:rPr lang="uk-UA" dirty="0" err="1"/>
              <a:t>таймлайн</a:t>
            </a:r>
            <a:r>
              <a:rPr lang="uk-UA" dirty="0"/>
              <a:t>?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5883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Что</a:t>
            </a:r>
            <a:r>
              <a:rPr lang="uk-UA" dirty="0"/>
              <a:t> ми можемо  </a:t>
            </a:r>
            <a:r>
              <a:rPr lang="uk-UA" dirty="0" err="1"/>
              <a:t>візуалізувати</a:t>
            </a:r>
            <a:r>
              <a:rPr lang="uk-UA" dirty="0"/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25"/>
            <a:ext cx="91440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04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Що ми можемо </a:t>
            </a:r>
            <a:r>
              <a:rPr lang="uk-UA" dirty="0" err="1"/>
              <a:t>візуалізувати</a:t>
            </a:r>
            <a:r>
              <a:rPr lang="uk-UA" dirty="0"/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326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Що ми можемо </a:t>
            </a:r>
            <a:r>
              <a:rPr lang="uk-UA" dirty="0" err="1"/>
              <a:t>візуалізувати</a:t>
            </a:r>
            <a:r>
              <a:rPr lang="uk-UA" dirty="0"/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066800"/>
            <a:ext cx="8153401" cy="50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796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1969770"/>
          </a:xfrm>
        </p:spPr>
        <p:txBody>
          <a:bodyPr/>
          <a:lstStyle/>
          <a:p>
            <a:r>
              <a:rPr lang="arn-CL" dirty="0"/>
              <a:t>http://www.timetoast.com/</a:t>
            </a:r>
          </a:p>
          <a:p>
            <a:r>
              <a:rPr lang="arn-CL" dirty="0"/>
              <a:t>http://www.dipity.com/</a:t>
            </a:r>
          </a:p>
          <a:p>
            <a:r>
              <a:rPr lang="arn-CL" dirty="0"/>
              <a:t>http://www.meograph.com/</a:t>
            </a:r>
          </a:p>
          <a:p>
            <a:r>
              <a:rPr lang="arn-CL" dirty="0"/>
              <a:t>http://timeline.knightlab.com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За допомогою яких інструментів?</a:t>
            </a:r>
          </a:p>
        </p:txBody>
      </p:sp>
    </p:spTree>
    <p:extLst>
      <p:ext uri="{BB962C8B-B14F-4D97-AF65-F5344CB8AC3E}">
        <p14:creationId xmlns:p14="http://schemas.microsoft.com/office/powerpoint/2010/main" val="329213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1969770"/>
          </a:xfrm>
        </p:spPr>
        <p:txBody>
          <a:bodyPr/>
          <a:lstStyle/>
          <a:p>
            <a:r>
              <a:rPr lang="ru-RU" dirty="0"/>
              <a:t>http://www.timetoast.com/ - </a:t>
            </a:r>
            <a:r>
              <a:rPr lang="ru-RU" dirty="0" err="1"/>
              <a:t>простий</a:t>
            </a:r>
            <a:r>
              <a:rPr lang="ru-RU" dirty="0"/>
              <a:t> ресурс для 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таймлайнів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вставкою</a:t>
            </a:r>
            <a:r>
              <a:rPr lang="ru-RU" dirty="0"/>
              <a:t> тексту, фото та  </a:t>
            </a:r>
            <a:r>
              <a:rPr lang="ru-RU" dirty="0" err="1"/>
              <a:t>лінку</a:t>
            </a:r>
            <a:endParaRPr lang="ru-RU" dirty="0"/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Timetoast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6700837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625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990600"/>
            <a:ext cx="8060740" cy="3826689"/>
          </a:xfrm>
        </p:spPr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u="none" kern="1200" spc="-5" dirty="0">
                <a:solidFill>
                  <a:prstClr val="black"/>
                </a:solidFill>
                <a:latin typeface="Tahoma"/>
                <a:cs typeface="Tahoma"/>
              </a:rPr>
              <a:t>Дозволяє:</a:t>
            </a:r>
            <a:endParaRPr lang="uk-UA" sz="2400" u="none" kern="1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56285" marR="0" lvl="0" indent="-287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  <a:tab pos="756920" algn="l"/>
              </a:tabLst>
              <a:defRPr/>
            </a:pP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організувати контент 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у </a:t>
            </a:r>
            <a:r>
              <a:rPr lang="uk-UA" sz="2400" i="1" u="none" kern="1200" dirty="0" err="1">
                <a:solidFill>
                  <a:prstClr val="black"/>
                </a:solidFill>
                <a:latin typeface="Tahoma"/>
                <a:cs typeface="Tahoma"/>
              </a:rPr>
              <a:t>прив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"</a:t>
            </a:r>
            <a:r>
              <a:rPr lang="uk-UA" sz="2400" i="1" u="none" kern="1200" dirty="0" err="1">
                <a:solidFill>
                  <a:prstClr val="black"/>
                </a:solidFill>
                <a:latin typeface="Tahoma"/>
                <a:cs typeface="Tahoma"/>
              </a:rPr>
              <a:t>язці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 до часу або</a:t>
            </a:r>
            <a:endParaRPr lang="uk-UA" sz="2400" u="none" kern="1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562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датам</a:t>
            </a:r>
            <a:r>
              <a:rPr lang="uk-UA" sz="2400" u="none" kern="1200" spc="-5" dirty="0">
                <a:solidFill>
                  <a:prstClr val="black"/>
                </a:solidFill>
                <a:latin typeface="Tahoma"/>
                <a:cs typeface="Tahoma"/>
              </a:rPr>
              <a:t>;</a:t>
            </a:r>
            <a:endParaRPr lang="uk-UA" sz="2400" u="none" kern="1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56285" marR="13081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  <a:tab pos="756920" algn="l"/>
              </a:tabLst>
              <a:defRPr/>
            </a:pP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інтегрувати 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в нього </a:t>
            </a: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відео, 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аудіо, фотографії</a:t>
            </a:r>
            <a:r>
              <a:rPr lang="uk-UA" sz="2400" i="1" u="none" kern="1200" spc="-10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та </a:t>
            </a: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картинки, тексти, </a:t>
            </a:r>
            <a:r>
              <a:rPr lang="uk-UA" sz="2400" i="1" u="none" kern="1200" spc="-5" dirty="0" err="1">
                <a:solidFill>
                  <a:prstClr val="black"/>
                </a:solidFill>
                <a:latin typeface="Tahoma"/>
                <a:cs typeface="Tahoma"/>
              </a:rPr>
              <a:t>гиперпосилання</a:t>
            </a: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, 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карти</a:t>
            </a:r>
            <a:r>
              <a:rPr lang="uk-UA" sz="2400" u="none" kern="1200" dirty="0">
                <a:solidFill>
                  <a:prstClr val="black"/>
                </a:solidFill>
                <a:latin typeface="Tahoma"/>
                <a:cs typeface="Tahoma"/>
              </a:rPr>
              <a:t>;</a:t>
            </a:r>
          </a:p>
          <a:p>
            <a:pPr marL="756285" marR="0" lvl="0" indent="-287655" algn="l" defTabSz="914400" rtl="0" eaLnBrk="1" fontAlgn="auto" latinLnBrk="0" hangingPunct="1">
              <a:lnSpc>
                <a:spcPts val="2855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  <a:tab pos="756920" algn="l"/>
              </a:tabLst>
              <a:defRPr/>
            </a:pP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Розмістити ці</a:t>
            </a:r>
            <a:r>
              <a:rPr lang="uk-UA" sz="2400" i="1" u="none" kern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uk-UA" sz="2400" i="1" u="none" kern="1200" spc="-5" dirty="0" err="1">
                <a:solidFill>
                  <a:prstClr val="black"/>
                </a:solidFill>
                <a:latin typeface="Tahoma"/>
                <a:cs typeface="Tahoma"/>
              </a:rPr>
              <a:t>мультимедійнї</a:t>
            </a: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 історії </a:t>
            </a:r>
            <a:r>
              <a:rPr lang="uk-UA" sz="2400" i="1" u="none" kern="1200" dirty="0">
                <a:solidFill>
                  <a:prstClr val="black"/>
                </a:solidFill>
                <a:latin typeface="Tahoma"/>
                <a:cs typeface="Tahoma"/>
              </a:rPr>
              <a:t>на</a:t>
            </a:r>
            <a:r>
              <a:rPr lang="uk-UA" sz="2400" i="1" u="none" kern="12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вашому</a:t>
            </a:r>
            <a:endParaRPr lang="uk-UA" sz="2400" u="none" kern="12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56285" marR="0" lvl="0" indent="0" algn="l" defTabSz="914400" rtl="0" eaLnBrk="1" fontAlgn="auto" latinLnBrk="0" hangingPunct="1">
              <a:lnSpc>
                <a:spcPts val="2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i="1" u="none" kern="1200" spc="-5" dirty="0">
                <a:solidFill>
                  <a:prstClr val="black"/>
                </a:solidFill>
                <a:latin typeface="Tahoma"/>
                <a:cs typeface="Tahoma"/>
              </a:rPr>
              <a:t>сайті або</a:t>
            </a:r>
            <a:r>
              <a:rPr lang="uk-UA" sz="2400" i="1" u="none" kern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lang="uk-UA" sz="2400" i="1" u="none" kern="1200" spc="-10" dirty="0" err="1">
                <a:solidFill>
                  <a:prstClr val="black"/>
                </a:solidFill>
                <a:latin typeface="Tahoma"/>
                <a:cs typeface="Tahoma"/>
              </a:rPr>
              <a:t>блозі</a:t>
            </a:r>
            <a:r>
              <a:rPr lang="uk-UA" sz="2400" i="1" u="none" kern="1200" spc="-10" dirty="0" smtClean="0">
                <a:solidFill>
                  <a:prstClr val="black"/>
                </a:solidFill>
                <a:latin typeface="Tahoma"/>
                <a:cs typeface="Tahoma"/>
              </a:rPr>
              <a:t>.</a:t>
            </a:r>
          </a:p>
          <a:p>
            <a:pPr marL="756285" marR="0" lvl="0" indent="0" algn="l" defTabSz="914400" rtl="0" eaLnBrk="1" fontAlgn="auto" latinLnBrk="0" hangingPunct="1">
              <a:lnSpc>
                <a:spcPts val="2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i="1" u="none" kern="1200" spc="-1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56285" marR="0" lvl="0" indent="0" algn="l" defTabSz="914400" rtl="0" eaLnBrk="1" fontAlgn="auto" latinLnBrk="0" hangingPunct="1">
              <a:lnSpc>
                <a:spcPts val="2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400" u="none" kern="1200" dirty="0">
              <a:solidFill>
                <a:prstClr val="black"/>
              </a:solidFill>
              <a:latin typeface="Tahoma"/>
              <a:cs typeface="Tahoma"/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Dipity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4" y="3810000"/>
            <a:ext cx="842486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61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13867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 </a:t>
            </a:r>
            <a:r>
              <a:rPr lang="ru-RU" dirty="0"/>
              <a:t>на </a:t>
            </a:r>
            <a:r>
              <a:rPr lang="ru-RU" dirty="0"/>
              <a:t>що</a:t>
            </a:r>
            <a:r>
              <a:rPr lang="ru-RU" dirty="0"/>
              <a:t> </a:t>
            </a:r>
            <a:r>
              <a:rPr lang="ru-RU" dirty="0"/>
              <a:t>читачі</a:t>
            </a:r>
            <a:r>
              <a:rPr lang="ru-RU" dirty="0"/>
              <a:t> </a:t>
            </a:r>
            <a:r>
              <a:rPr lang="ru-RU" dirty="0"/>
              <a:t>звертають</a:t>
            </a:r>
            <a:r>
              <a:rPr lang="ru-RU" dirty="0"/>
              <a:t> </a:t>
            </a:r>
            <a:r>
              <a:rPr lang="ru-RU" dirty="0"/>
              <a:t>увагу</a:t>
            </a:r>
            <a:r>
              <a:rPr lang="ru-RU" dirty="0"/>
              <a:t> в першу </a:t>
            </a:r>
            <a:r>
              <a:rPr lang="ru-RU" dirty="0"/>
              <a:t>чергу</a:t>
            </a:r>
            <a:r>
              <a:rPr lang="ru-RU" dirty="0"/>
              <a:t>? 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457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609600"/>
            <a:ext cx="8534400" cy="2462213"/>
          </a:xfrm>
        </p:spPr>
        <p:txBody>
          <a:bodyPr/>
          <a:lstStyle/>
          <a:p>
            <a:r>
              <a:rPr lang="uk-UA" dirty="0"/>
              <a:t>Дозволяє інтегрувати карту, </a:t>
            </a:r>
            <a:r>
              <a:rPr lang="uk-UA" dirty="0" err="1"/>
              <a:t>таймлайн</a:t>
            </a:r>
            <a:r>
              <a:rPr lang="uk-UA" dirty="0"/>
              <a:t>, фото, відео,  текст, </a:t>
            </a:r>
            <a:r>
              <a:rPr lang="uk-UA" dirty="0" err="1"/>
              <a:t>лінки</a:t>
            </a:r>
            <a:r>
              <a:rPr lang="uk-UA" dirty="0"/>
              <a:t> та </a:t>
            </a:r>
            <a:r>
              <a:rPr lang="uk-UA" dirty="0" err="1"/>
              <a:t>аудіоначитку</a:t>
            </a:r>
            <a:r>
              <a:rPr lang="uk-UA" dirty="0"/>
              <a:t>.</a:t>
            </a:r>
          </a:p>
          <a:p>
            <a:r>
              <a:rPr lang="uk-UA" dirty="0"/>
              <a:t>Надає інформацію у вигляді </a:t>
            </a:r>
            <a:r>
              <a:rPr lang="uk-UA" dirty="0" err="1" smtClean="0"/>
              <a:t>аудіослайдшоу</a:t>
            </a:r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Meograph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2315186"/>
            <a:ext cx="6297613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32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984885"/>
          </a:xfrm>
        </p:spPr>
        <p:txBody>
          <a:bodyPr/>
          <a:lstStyle/>
          <a:p>
            <a:r>
              <a:rPr lang="arn-CL" dirty="0"/>
              <a:t>http://timeline.knightlab.com/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184665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інтегрувати</a:t>
            </a:r>
            <a:r>
              <a:rPr lang="ru-RU" dirty="0"/>
              <a:t> карту, фото, </a:t>
            </a:r>
            <a:r>
              <a:rPr lang="ru-RU" dirty="0" err="1"/>
              <a:t>відео</a:t>
            </a:r>
            <a:r>
              <a:rPr lang="ru-RU" dirty="0"/>
              <a:t>, </a:t>
            </a:r>
            <a:r>
              <a:rPr lang="ru-RU" dirty="0" err="1"/>
              <a:t>аудіо</a:t>
            </a:r>
            <a:r>
              <a:rPr lang="ru-RU" dirty="0"/>
              <a:t>, текст та  </a:t>
            </a:r>
            <a:r>
              <a:rPr lang="ru-RU" dirty="0" err="1"/>
              <a:t>лінки</a:t>
            </a:r>
            <a:r>
              <a:rPr lang="ru-RU" dirty="0"/>
              <a:t>.</a:t>
            </a:r>
            <a:br>
              <a:rPr lang="ru-RU" dirty="0"/>
            </a:b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3883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534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10134"/>
            <a:ext cx="8839200" cy="1384995"/>
          </a:xfrm>
        </p:spPr>
        <p:txBody>
          <a:bodyPr>
            <a:normAutofit fontScale="90000"/>
          </a:bodyPr>
          <a:lstStyle/>
          <a:p>
            <a:pPr marL="355600" marR="0" lvl="0" indent="-342900" defTabSz="914400" rtl="0" eaLnBrk="1" fontAlgn="auto" latinLnBrk="0" hangingPunct="1">
              <a:lnSpc>
                <a:spcPts val="2735"/>
              </a:lnSpc>
              <a:spcBef>
                <a:spcPts val="100"/>
              </a:spcBef>
              <a:spcAft>
                <a:spcPts val="0"/>
              </a:spcAft>
              <a:tabLst>
                <a:tab pos="355600" algn="l"/>
              </a:tabLst>
              <a:defRPr/>
            </a:pPr>
            <a:r>
              <a:rPr lang="uk-UA" sz="2400" kern="1200" spc="-5" dirty="0">
                <a:solidFill>
                  <a:prstClr val="black"/>
                </a:solidFill>
              </a:rPr>
              <a:t>Крок 1</a:t>
            </a:r>
            <a:r>
              <a:rPr lang="uk-UA" sz="2400" kern="1200" dirty="0">
                <a:solidFill>
                  <a:prstClr val="black"/>
                </a:solidFill>
              </a:rPr>
              <a:t> </a:t>
            </a:r>
            <a:r>
              <a:rPr lang="uk-UA" sz="2400" kern="1200" dirty="0" smtClean="0">
                <a:solidFill>
                  <a:prstClr val="black"/>
                </a:solidFill>
              </a:rPr>
              <a:t>– </a:t>
            </a:r>
            <a:r>
              <a:rPr lang="uk-UA" sz="2400" kern="1200" spc="-5" dirty="0" smtClean="0">
                <a:solidFill>
                  <a:prstClr val="black"/>
                </a:solidFill>
              </a:rPr>
              <a:t>скачуємо </a:t>
            </a:r>
            <a:r>
              <a:rPr lang="uk-UA" sz="2400" kern="1200" spc="-20" dirty="0">
                <a:solidFill>
                  <a:prstClr val="black"/>
                </a:solidFill>
              </a:rPr>
              <a:t>шаблон  таблиці </a:t>
            </a:r>
            <a:r>
              <a:rPr lang="uk-UA" sz="2400" kern="1200" dirty="0">
                <a:solidFill>
                  <a:prstClr val="black"/>
                </a:solidFill>
              </a:rPr>
              <a:t>для</a:t>
            </a:r>
            <a:r>
              <a:rPr lang="uk-UA" sz="2400" kern="1200" spc="-90" dirty="0">
                <a:solidFill>
                  <a:prstClr val="black"/>
                </a:solidFill>
              </a:rPr>
              <a:t> </a:t>
            </a:r>
            <a:r>
              <a:rPr lang="arn-CL" sz="2400" kern="1200" spc="-5" dirty="0" smtClean="0">
                <a:solidFill>
                  <a:prstClr val="black"/>
                </a:solidFill>
              </a:rPr>
              <a:t>Google</a:t>
            </a:r>
            <a:r>
              <a:rPr lang="ru-RU" sz="2400" kern="1200" dirty="0" smtClean="0">
                <a:solidFill>
                  <a:prstClr val="black"/>
                </a:solidFill>
              </a:rPr>
              <a:t> </a:t>
            </a:r>
            <a:r>
              <a:rPr lang="uk-UA" sz="2400" kern="1200" spc="-15" dirty="0" smtClean="0">
                <a:solidFill>
                  <a:prstClr val="black"/>
                </a:solidFill>
              </a:rPr>
              <a:t>Створюємо </a:t>
            </a:r>
            <a:r>
              <a:rPr lang="uk-UA" sz="2400" kern="1200" spc="-5" dirty="0">
                <a:solidFill>
                  <a:prstClr val="black"/>
                </a:solidFill>
              </a:rPr>
              <a:t>на</a:t>
            </a:r>
            <a:r>
              <a:rPr lang="uk-UA" sz="2400" kern="1200" spc="-75" dirty="0">
                <a:solidFill>
                  <a:prstClr val="black"/>
                </a:solidFill>
              </a:rPr>
              <a:t> </a:t>
            </a:r>
            <a:r>
              <a:rPr lang="uk-UA" sz="2400" kern="1200" spc="-10" dirty="0">
                <a:solidFill>
                  <a:prstClr val="black"/>
                </a:solidFill>
              </a:rPr>
              <a:t>основі  </a:t>
            </a:r>
            <a:r>
              <a:rPr lang="uk-UA" sz="2400" kern="1200" spc="-20" dirty="0">
                <a:solidFill>
                  <a:prstClr val="black"/>
                </a:solidFill>
              </a:rPr>
              <a:t>шаблона таблицю </a:t>
            </a:r>
            <a:r>
              <a:rPr lang="uk-UA" sz="2400" kern="1200" dirty="0">
                <a:solidFill>
                  <a:prstClr val="black"/>
                </a:solidFill>
              </a:rPr>
              <a:t>у  </a:t>
            </a:r>
            <a:r>
              <a:rPr lang="uk-UA" sz="2400" kern="1200" spc="-10" dirty="0">
                <a:solidFill>
                  <a:prstClr val="black"/>
                </a:solidFill>
              </a:rPr>
              <a:t>своєму</a:t>
            </a:r>
            <a:r>
              <a:rPr lang="uk-UA" sz="2400" kern="1200" spc="-15" dirty="0">
                <a:solidFill>
                  <a:prstClr val="black"/>
                </a:solidFill>
              </a:rPr>
              <a:t> </a:t>
            </a:r>
            <a:r>
              <a:rPr lang="uk-UA" sz="2400" kern="1200" spc="-5" dirty="0" err="1">
                <a:solidFill>
                  <a:prstClr val="black"/>
                </a:solidFill>
              </a:rPr>
              <a:t>аккаунті</a:t>
            </a:r>
            <a:r>
              <a:rPr lang="uk-UA" sz="2400" kern="1200" dirty="0">
                <a:solidFill>
                  <a:prstClr val="black"/>
                </a:solidFill>
              </a:rPr>
              <a:t/>
            </a:r>
            <a:br>
              <a:rPr lang="uk-UA" sz="2400" kern="1200" dirty="0">
                <a:solidFill>
                  <a:prstClr val="black"/>
                </a:solidFill>
              </a:rPr>
            </a:br>
            <a:r>
              <a:rPr lang="uk-UA" sz="2400" kern="1200" spc="-20" dirty="0" smtClean="0">
                <a:solidFill>
                  <a:prstClr val="black"/>
                </a:solidFill>
              </a:rPr>
              <a:t>Додаємо </a:t>
            </a:r>
            <a:r>
              <a:rPr lang="uk-UA" sz="2400" kern="1200" dirty="0" smtClean="0">
                <a:solidFill>
                  <a:prstClr val="black"/>
                </a:solidFill>
              </a:rPr>
              <a:t>інформацію </a:t>
            </a:r>
            <a:r>
              <a:rPr lang="uk-UA" sz="2400" kern="1200" dirty="0">
                <a:solidFill>
                  <a:prstClr val="black"/>
                </a:solidFill>
              </a:rPr>
              <a:t>в  потрібному</a:t>
            </a:r>
            <a:r>
              <a:rPr lang="uk-UA" sz="2400" kern="1200" spc="-70" dirty="0">
                <a:solidFill>
                  <a:prstClr val="black"/>
                </a:solidFill>
              </a:rPr>
              <a:t> </a:t>
            </a:r>
            <a:r>
              <a:rPr lang="uk-UA" sz="2400" kern="1200" spc="-15" dirty="0">
                <a:solidFill>
                  <a:prstClr val="black"/>
                </a:solidFill>
              </a:rPr>
              <a:t>форматі</a:t>
            </a:r>
            <a:r>
              <a:rPr lang="uk-UA" sz="2400" kern="1200" dirty="0">
                <a:solidFill>
                  <a:prstClr val="black"/>
                </a:solidFill>
              </a:rPr>
              <a:t/>
            </a:r>
            <a:br>
              <a:rPr lang="uk-UA" sz="2400" kern="1200" dirty="0">
                <a:solidFill>
                  <a:prstClr val="black"/>
                </a:solidFill>
              </a:rPr>
            </a:b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1282700"/>
            <a:ext cx="86455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" y="2971800"/>
            <a:ext cx="579755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194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1477328"/>
          </a:xfrm>
        </p:spPr>
        <p:txBody>
          <a:bodyPr>
            <a:normAutofit fontScale="90000"/>
          </a:bodyPr>
          <a:lstStyle/>
          <a:p>
            <a:r>
              <a:rPr lang="ru-RU" sz="3200" dirty="0" err="1"/>
              <a:t>Крок</a:t>
            </a:r>
            <a:r>
              <a:rPr lang="ru-RU" sz="3200" dirty="0"/>
              <a:t> 2– </a:t>
            </a:r>
            <a:r>
              <a:rPr lang="ru-RU" sz="3200" dirty="0" err="1"/>
              <a:t>публікуємо</a:t>
            </a:r>
            <a:r>
              <a:rPr lang="ru-RU" sz="3200" dirty="0"/>
              <a:t> в </a:t>
            </a:r>
            <a:r>
              <a:rPr lang="ru-RU" sz="3200" dirty="0" err="1"/>
              <a:t>мережі</a:t>
            </a:r>
            <a:r>
              <a:rPr lang="ru-RU" sz="3200" dirty="0"/>
              <a:t> </a:t>
            </a:r>
            <a:r>
              <a:rPr lang="ru-RU" sz="3200" dirty="0" err="1"/>
              <a:t>створену</a:t>
            </a:r>
            <a:r>
              <a:rPr lang="ru-RU" sz="3200" dirty="0"/>
              <a:t> </a:t>
            </a:r>
            <a:r>
              <a:rPr lang="ru-RU" sz="3200" dirty="0" err="1"/>
              <a:t>таблицю</a:t>
            </a:r>
            <a:r>
              <a:rPr lang="ru-RU" sz="3200" dirty="0"/>
              <a:t> і  </a:t>
            </a:r>
            <a:r>
              <a:rPr lang="ru-RU" sz="3200" dirty="0" err="1"/>
              <a:t>копіюємо</a:t>
            </a:r>
            <a:r>
              <a:rPr lang="ru-RU" sz="3200" dirty="0"/>
              <a:t> </a:t>
            </a:r>
            <a:r>
              <a:rPr lang="ru-RU" sz="3200" dirty="0" err="1"/>
              <a:t>лінк</a:t>
            </a:r>
            <a:r>
              <a:rPr lang="ru-RU" sz="3200" dirty="0"/>
              <a:t> на </a:t>
            </a:r>
            <a:r>
              <a:rPr lang="ru-RU" sz="3200" dirty="0" err="1"/>
              <a:t>публікацію</a:t>
            </a:r>
            <a:r>
              <a:rPr lang="ru-RU" sz="3200" dirty="0"/>
              <a:t/>
            </a:r>
            <a:br>
              <a:rPr lang="ru-RU" sz="3200" dirty="0"/>
            </a:br>
            <a:endParaRPr lang="uk-UA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0" y="1447801"/>
            <a:ext cx="83883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03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4344779"/>
          </a:xfrm>
        </p:spPr>
        <p:txBody>
          <a:bodyPr/>
          <a:lstStyle/>
          <a:p>
            <a:pPr marL="354965" marR="5080" lvl="0" indent="-342900" algn="just" defTabSz="914400" rtl="0" eaLnBrk="1" fontAlgn="auto" latinLnBrk="0" hangingPunct="1">
              <a:lnSpc>
                <a:spcPts val="3030"/>
              </a:lnSpc>
              <a:spcBef>
                <a:spcPts val="475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2800" u="none" kern="1200" spc="-10" dirty="0">
                <a:solidFill>
                  <a:prstClr val="black"/>
                </a:solidFill>
              </a:rPr>
              <a:t>Зберіть і</a:t>
            </a:r>
            <a:r>
              <a:rPr lang="uk-UA" sz="2800" u="none" kern="1200" spc="-5" dirty="0">
                <a:solidFill>
                  <a:prstClr val="black"/>
                </a:solidFill>
              </a:rPr>
              <a:t>нформацію на будь яку тему,  </a:t>
            </a:r>
            <a:r>
              <a:rPr lang="uk-UA" sz="2800" u="none" kern="1200" spc="-10" dirty="0">
                <a:solidFill>
                  <a:prstClr val="black"/>
                </a:solidFill>
              </a:rPr>
              <a:t>оберіть 5</a:t>
            </a:r>
            <a:r>
              <a:rPr lang="uk-UA" sz="2800" u="none" kern="1200" spc="-5" dirty="0">
                <a:solidFill>
                  <a:prstClr val="black"/>
                </a:solidFill>
              </a:rPr>
              <a:t> </a:t>
            </a:r>
            <a:r>
              <a:rPr lang="uk-UA" sz="2800" u="none" kern="1200" spc="-10" dirty="0">
                <a:solidFill>
                  <a:prstClr val="black"/>
                </a:solidFill>
              </a:rPr>
              <a:t>найбільш важливих дат </a:t>
            </a:r>
            <a:r>
              <a:rPr lang="uk-UA" sz="2800" u="none" kern="1200" spc="-5" dirty="0">
                <a:solidFill>
                  <a:prstClr val="black"/>
                </a:solidFill>
              </a:rPr>
              <a:t>в  історії.</a:t>
            </a:r>
            <a:endParaRPr lang="uk-UA" sz="2800" u="none" kern="1200" dirty="0">
              <a:solidFill>
                <a:prstClr val="black"/>
              </a:solidFill>
            </a:endParaRPr>
          </a:p>
          <a:p>
            <a:pPr marL="354965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2800" u="none" kern="1200" spc="-5" dirty="0">
                <a:solidFill>
                  <a:prstClr val="black"/>
                </a:solidFill>
              </a:rPr>
              <a:t>Складіть таблицю </a:t>
            </a:r>
            <a:r>
              <a:rPr lang="uk-UA" sz="2800" u="none" kern="1200" spc="-5" dirty="0" smtClean="0">
                <a:solidFill>
                  <a:prstClr val="black"/>
                </a:solidFill>
              </a:rPr>
              <a:t>з</a:t>
            </a:r>
            <a:r>
              <a:rPr lang="uk-UA" sz="2800" u="none" kern="1200" spc="35" dirty="0" smtClean="0">
                <a:solidFill>
                  <a:prstClr val="black"/>
                </a:solidFill>
              </a:rPr>
              <a:t> </a:t>
            </a:r>
            <a:r>
              <a:rPr lang="uk-UA" sz="2800" u="none" kern="1200" spc="-10" dirty="0">
                <a:solidFill>
                  <a:prstClr val="black"/>
                </a:solidFill>
              </a:rPr>
              <a:t>даними:</a:t>
            </a:r>
            <a:endParaRPr lang="uk-UA" sz="2800" u="none" kern="1200" dirty="0">
              <a:solidFill>
                <a:prstClr val="black"/>
              </a:solidFill>
            </a:endParaRPr>
          </a:p>
          <a:p>
            <a:pPr marL="756285" marR="0" lvl="1" indent="-287655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CCC99"/>
              </a:buClr>
              <a:buSzPct val="75000"/>
              <a:buFont typeface="Wingdings"/>
              <a:buChar char=""/>
              <a:tabLst>
                <a:tab pos="756920" algn="l"/>
              </a:tabLst>
              <a:defRPr/>
            </a:pPr>
            <a:r>
              <a:rPr lang="uk-UA" sz="2600" kern="1200" spc="-5" dirty="0">
                <a:solidFill>
                  <a:prstClr val="black"/>
                </a:solidFill>
                <a:latin typeface="Arial"/>
                <a:cs typeface="Arial"/>
              </a:rPr>
              <a:t>Дата</a:t>
            </a:r>
            <a:endParaRPr lang="uk-UA" sz="26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56285" marR="0" lvl="1" indent="-287655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rgbClr val="CCCC99"/>
              </a:buClr>
              <a:buSzPct val="75000"/>
              <a:buFont typeface="Wingdings"/>
              <a:buChar char=""/>
              <a:tabLst>
                <a:tab pos="756920" algn="l"/>
              </a:tabLst>
              <a:defRPr/>
            </a:pPr>
            <a:r>
              <a:rPr lang="uk-UA" sz="2600" kern="1200" dirty="0">
                <a:solidFill>
                  <a:prstClr val="black"/>
                </a:solidFill>
                <a:latin typeface="Arial"/>
                <a:cs typeface="Arial"/>
              </a:rPr>
              <a:t>Заголовок</a:t>
            </a:r>
            <a:r>
              <a:rPr lang="uk-UA" sz="2600" kern="12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uk-UA" sz="2600" kern="1200" dirty="0">
                <a:solidFill>
                  <a:prstClr val="black"/>
                </a:solidFill>
                <a:latin typeface="Arial"/>
                <a:cs typeface="Arial"/>
              </a:rPr>
              <a:t>події</a:t>
            </a:r>
          </a:p>
          <a:p>
            <a:pPr marL="756285" marR="0" lvl="1" indent="-287655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rgbClr val="CCCC99"/>
              </a:buClr>
              <a:buSzPct val="75000"/>
              <a:buFont typeface="Wingdings"/>
              <a:buChar char=""/>
              <a:tabLst>
                <a:tab pos="756920" algn="l"/>
              </a:tabLst>
              <a:defRPr/>
            </a:pPr>
            <a:r>
              <a:rPr lang="uk-UA" sz="2600" kern="1200" spc="-5" dirty="0">
                <a:solidFill>
                  <a:prstClr val="black"/>
                </a:solidFill>
                <a:latin typeface="Arial"/>
                <a:cs typeface="Arial"/>
              </a:rPr>
              <a:t>Фото </a:t>
            </a:r>
            <a:r>
              <a:rPr lang="uk-UA" sz="2600" kern="1200" dirty="0">
                <a:solidFill>
                  <a:prstClr val="black"/>
                </a:solidFill>
                <a:latin typeface="Arial"/>
                <a:cs typeface="Arial"/>
              </a:rPr>
              <a:t>або</a:t>
            </a:r>
            <a:r>
              <a:rPr lang="uk-UA" sz="2600" kern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uk-UA" sz="2600" kern="1200" spc="-5" dirty="0">
                <a:solidFill>
                  <a:prstClr val="black"/>
                </a:solidFill>
                <a:latin typeface="Arial"/>
                <a:cs typeface="Arial"/>
              </a:rPr>
              <a:t>відео</a:t>
            </a:r>
            <a:endParaRPr lang="uk-UA" sz="26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56285" marR="0" lvl="1" indent="-287655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rgbClr val="CCCC99"/>
              </a:buClr>
              <a:buSzPct val="75000"/>
              <a:buFont typeface="Wingdings"/>
              <a:buChar char=""/>
              <a:tabLst>
                <a:tab pos="756920" algn="l"/>
              </a:tabLst>
              <a:defRPr/>
            </a:pPr>
            <a:r>
              <a:rPr lang="uk-UA" sz="2600" kern="1200" dirty="0">
                <a:solidFill>
                  <a:prstClr val="black"/>
                </a:solidFill>
                <a:latin typeface="Arial"/>
                <a:cs typeface="Arial"/>
              </a:rPr>
              <a:t>Опис події</a:t>
            </a:r>
          </a:p>
          <a:p>
            <a:pPr marL="354965" marR="1134745" lvl="0" indent="-342900" algn="l" defTabSz="914400" rtl="0" eaLnBrk="1" fontAlgn="auto" latinLnBrk="0" hangingPunct="1">
              <a:lnSpc>
                <a:spcPts val="3020"/>
              </a:lnSpc>
              <a:spcBef>
                <a:spcPts val="710"/>
              </a:spcBef>
              <a:spcAft>
                <a:spcPts val="0"/>
              </a:spcAft>
              <a:buClr>
                <a:srgbClr val="B1B1B1"/>
              </a:buClr>
              <a:buSzPct val="89285"/>
              <a:buFont typeface="Wingdings"/>
              <a:buChar char=""/>
              <a:tabLst>
                <a:tab pos="355600" algn="l"/>
              </a:tabLst>
              <a:defRPr/>
            </a:pPr>
            <a:r>
              <a:rPr lang="uk-UA" sz="2800" u="none" kern="1200" spc="-5" dirty="0">
                <a:solidFill>
                  <a:prstClr val="black"/>
                </a:solidFill>
              </a:rPr>
              <a:t>Систематизуйте інформацію і  створіть </a:t>
            </a:r>
            <a:r>
              <a:rPr lang="uk-UA" sz="2800" u="none" kern="1200" spc="-5" dirty="0" smtClean="0">
                <a:solidFill>
                  <a:prstClr val="black"/>
                </a:solidFill>
              </a:rPr>
              <a:t>інтерактивну</a:t>
            </a:r>
            <a:r>
              <a:rPr lang="uk-UA" sz="2800" u="none" kern="1200" spc="30" dirty="0" smtClean="0">
                <a:solidFill>
                  <a:prstClr val="black"/>
                </a:solidFill>
              </a:rPr>
              <a:t> </a:t>
            </a:r>
            <a:r>
              <a:rPr lang="uk-UA" sz="2800" u="none" kern="1200" spc="-5" dirty="0" err="1" smtClean="0">
                <a:solidFill>
                  <a:prstClr val="black"/>
                </a:solidFill>
              </a:rPr>
              <a:t>хроніку</a:t>
            </a:r>
            <a:r>
              <a:rPr lang="uk-UA" sz="2800" u="none" kern="1200" spc="-5" dirty="0" smtClean="0">
                <a:solidFill>
                  <a:prstClr val="black"/>
                </a:solidFill>
              </a:rPr>
              <a:t>. </a:t>
            </a:r>
            <a:endParaRPr lang="uk-UA" sz="2800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Завдання</a:t>
            </a:r>
          </a:p>
        </p:txBody>
      </p:sp>
    </p:spTree>
    <p:extLst>
      <p:ext uri="{BB962C8B-B14F-4D97-AF65-F5344CB8AC3E}">
        <p14:creationId xmlns:p14="http://schemas.microsoft.com/office/powerpoint/2010/main" val="2216873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990600"/>
            <a:ext cx="8060740" cy="4343400"/>
          </a:xfrm>
        </p:spPr>
        <p:txBody>
          <a:bodyPr>
            <a:normAutofit/>
          </a:bodyPr>
          <a:lstStyle/>
          <a:p>
            <a:pPr algn="just"/>
            <a:r>
              <a:rPr lang="uk-UA" sz="2800" u="none" dirty="0" err="1" smtClean="0">
                <a:solidFill>
                  <a:schemeClr val="tx1"/>
                </a:solidFill>
              </a:rPr>
              <a:t>Інфографіка</a:t>
            </a:r>
            <a:r>
              <a:rPr lang="uk-UA" sz="2800" u="none" dirty="0" smtClean="0">
                <a:solidFill>
                  <a:schemeClr val="tx1"/>
                </a:solidFill>
              </a:rPr>
              <a:t> </a:t>
            </a:r>
            <a:r>
              <a:rPr lang="uk-UA" sz="2800" u="none" dirty="0">
                <a:solidFill>
                  <a:schemeClr val="tx1"/>
                </a:solidFill>
              </a:rPr>
              <a:t>- це </a:t>
            </a:r>
            <a:r>
              <a:rPr lang="uk-UA" sz="2800" u="none" dirty="0" smtClean="0">
                <a:solidFill>
                  <a:schemeClr val="tx1"/>
                </a:solidFill>
              </a:rPr>
              <a:t>візуальне надання </a:t>
            </a:r>
            <a:r>
              <a:rPr lang="uk-UA" sz="2800" u="none" dirty="0">
                <a:solidFill>
                  <a:schemeClr val="tx1"/>
                </a:solidFill>
              </a:rPr>
              <a:t>інформації. Використовується там, де складну  інформацію потрібно представити швидко і чітко.</a:t>
            </a:r>
          </a:p>
          <a:p>
            <a:pPr algn="just"/>
            <a:r>
              <a:rPr lang="uk-UA" sz="2800" u="none" dirty="0" err="1" smtClean="0">
                <a:solidFill>
                  <a:schemeClr val="tx1"/>
                </a:solidFill>
              </a:rPr>
              <a:t>Інфографіка</a:t>
            </a:r>
            <a:r>
              <a:rPr lang="uk-UA" sz="2800" u="none" dirty="0" smtClean="0">
                <a:solidFill>
                  <a:schemeClr val="tx1"/>
                </a:solidFill>
              </a:rPr>
              <a:t> </a:t>
            </a:r>
            <a:r>
              <a:rPr lang="uk-UA" sz="2800" u="none" dirty="0">
                <a:solidFill>
                  <a:schemeClr val="tx1"/>
                </a:solidFill>
              </a:rPr>
              <a:t>працює там, де потрібно показати пристрій   і алгоритм роботи чого-небудь, співвідношення  предметів і фактів в часі і просторі, продемонструвати  тенденцію, показати як що виглядає, організувати  великі обсяги інформації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7042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Інформаційна </a:t>
            </a:r>
            <a:r>
              <a:rPr lang="uk-UA" dirty="0"/>
              <a:t>графіка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8801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3647152"/>
          </a:xfrm>
        </p:spPr>
        <p:txBody>
          <a:bodyPr/>
          <a:lstStyle/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spc="-5" dirty="0">
                <a:solidFill>
                  <a:prstClr val="black"/>
                </a:solidFill>
              </a:rPr>
              <a:t>Систематизація </a:t>
            </a:r>
            <a:r>
              <a:rPr lang="uk-UA" sz="3600" u="none" kern="1200" spc="5" dirty="0">
                <a:solidFill>
                  <a:prstClr val="black"/>
                </a:solidFill>
              </a:rPr>
              <a:t>та </a:t>
            </a:r>
            <a:r>
              <a:rPr lang="uk-UA" sz="3600" u="none" kern="1200" spc="-5" dirty="0">
                <a:solidFill>
                  <a:prstClr val="black"/>
                </a:solidFill>
              </a:rPr>
              <a:t>аналіз отриманої</a:t>
            </a:r>
            <a:r>
              <a:rPr lang="uk-UA" sz="3600" u="none" kern="1200" spc="15" dirty="0">
                <a:solidFill>
                  <a:prstClr val="black"/>
                </a:solidFill>
              </a:rPr>
              <a:t> </a:t>
            </a:r>
            <a:r>
              <a:rPr lang="uk-UA" sz="3600" u="none" kern="1200" spc="-5" dirty="0">
                <a:solidFill>
                  <a:prstClr val="black"/>
                </a:solidFill>
              </a:rPr>
              <a:t>інформації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dirty="0" smtClean="0">
                <a:solidFill>
                  <a:prstClr val="black"/>
                </a:solidFill>
              </a:rPr>
              <a:t>Побудова </a:t>
            </a:r>
            <a:r>
              <a:rPr lang="uk-UA" sz="3600" u="none" kern="1200" dirty="0">
                <a:solidFill>
                  <a:prstClr val="black"/>
                </a:solidFill>
              </a:rPr>
              <a:t>карт</a:t>
            </a:r>
            <a:r>
              <a:rPr lang="uk-UA" sz="3600" u="none" kern="1200" spc="-5" dirty="0">
                <a:solidFill>
                  <a:prstClr val="black"/>
                </a:solidFill>
              </a:rPr>
              <a:t> </a:t>
            </a:r>
            <a:r>
              <a:rPr lang="uk-UA" sz="3600" u="none" kern="1200" dirty="0">
                <a:solidFill>
                  <a:prstClr val="black"/>
                </a:solidFill>
              </a:rPr>
              <a:t>зв'язків</a:t>
            </a: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Візуалізація за </a:t>
            </a:r>
            <a:r>
              <a:rPr lang="uk-UA" sz="3600" u="none" kern="1200" spc="5" dirty="0">
                <a:solidFill>
                  <a:prstClr val="black"/>
                </a:solidFill>
              </a:rPr>
              <a:t>допомогою</a:t>
            </a:r>
            <a:r>
              <a:rPr lang="uk-UA" sz="3600" u="none" kern="1200" spc="-10" dirty="0">
                <a:solidFill>
                  <a:prstClr val="black"/>
                </a:solidFill>
              </a:rPr>
              <a:t> </a:t>
            </a:r>
            <a:r>
              <a:rPr lang="uk-UA" sz="3600" u="none" kern="1200" dirty="0">
                <a:solidFill>
                  <a:prstClr val="black"/>
                </a:solidFill>
              </a:rPr>
              <a:t>схем</a:t>
            </a: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Реконструкція </a:t>
            </a:r>
            <a:r>
              <a:rPr lang="uk-UA" sz="3600" u="none" kern="1200" spc="5" dirty="0">
                <a:solidFill>
                  <a:prstClr val="black"/>
                </a:solidFill>
              </a:rPr>
              <a:t>подій </a:t>
            </a:r>
            <a:r>
              <a:rPr lang="uk-UA" sz="3600" u="none" kern="1200" dirty="0">
                <a:solidFill>
                  <a:prstClr val="black"/>
                </a:solidFill>
              </a:rPr>
              <a:t>або</a:t>
            </a:r>
            <a:r>
              <a:rPr lang="uk-UA" sz="3600" u="none" kern="1200" spc="-10" dirty="0">
                <a:solidFill>
                  <a:prstClr val="black"/>
                </a:solidFill>
              </a:rPr>
              <a:t> </a:t>
            </a:r>
            <a:r>
              <a:rPr lang="uk-UA" sz="3600" u="none" kern="1200" dirty="0">
                <a:solidFill>
                  <a:prstClr val="black"/>
                </a:solidFill>
              </a:rPr>
              <a:t>процесів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Для чого потрібна </a:t>
            </a:r>
            <a:r>
              <a:rPr lang="uk-UA" dirty="0" err="1"/>
              <a:t>інфографіка</a:t>
            </a:r>
            <a:r>
              <a:rPr lang="uk-UA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3619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3285515"/>
          </a:xfrm>
        </p:spPr>
        <p:txBody>
          <a:bodyPr/>
          <a:lstStyle/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Статистичні</a:t>
            </a:r>
            <a:r>
              <a:rPr lang="uk-UA" sz="3600" u="none" kern="1200" spc="-5" dirty="0">
                <a:solidFill>
                  <a:prstClr val="black"/>
                </a:solidFill>
              </a:rPr>
              <a:t> масиви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spc="5" dirty="0" smtClean="0">
                <a:solidFill>
                  <a:prstClr val="black"/>
                </a:solidFill>
              </a:rPr>
              <a:t>Д</a:t>
            </a:r>
            <a:r>
              <a:rPr lang="uk-UA" sz="3600" u="none" kern="1200" dirty="0" smtClean="0">
                <a:solidFill>
                  <a:prstClr val="black"/>
                </a:solidFill>
              </a:rPr>
              <a:t>ані, які д</a:t>
            </a:r>
            <a:r>
              <a:rPr lang="uk-UA" sz="3600" u="none" kern="1200" spc="5" dirty="0" smtClean="0">
                <a:solidFill>
                  <a:prstClr val="black"/>
                </a:solidFill>
              </a:rPr>
              <a:t>инамічно </a:t>
            </a:r>
            <a:r>
              <a:rPr lang="uk-UA" sz="3600" u="none" kern="1200" dirty="0" smtClean="0">
                <a:solidFill>
                  <a:prstClr val="black"/>
                </a:solidFill>
              </a:rPr>
              <a:t>змінюються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spc="-5" dirty="0">
                <a:solidFill>
                  <a:prstClr val="black"/>
                </a:solidFill>
              </a:rPr>
              <a:t>Послідовність </a:t>
            </a:r>
            <a:r>
              <a:rPr lang="uk-UA" sz="3600" u="none" kern="1200" dirty="0">
                <a:solidFill>
                  <a:prstClr val="black"/>
                </a:solidFill>
              </a:rPr>
              <a:t>дій</a:t>
            </a: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3600" u="none" kern="1200" dirty="0" smtClean="0">
                <a:solidFill>
                  <a:prstClr val="black"/>
                </a:solidFill>
              </a:rPr>
              <a:t>Ієрархічні</a:t>
            </a:r>
            <a:r>
              <a:rPr lang="uk-UA" sz="3600" u="none" kern="1200" spc="-5" dirty="0" smtClean="0">
                <a:solidFill>
                  <a:prstClr val="black"/>
                </a:solidFill>
              </a:rPr>
              <a:t> </a:t>
            </a:r>
            <a:r>
              <a:rPr lang="uk-UA" sz="3600" u="none" kern="1200" dirty="0" smtClean="0">
                <a:solidFill>
                  <a:prstClr val="black"/>
                </a:solidFill>
              </a:rPr>
              <a:t>зв'язки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184665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ми </a:t>
            </a:r>
            <a:r>
              <a:rPr lang="ru-RU" dirty="0" err="1"/>
              <a:t>можемо</a:t>
            </a:r>
            <a:r>
              <a:rPr lang="ru-RU" dirty="0"/>
              <a:t> </a:t>
            </a:r>
            <a:r>
              <a:rPr lang="ru-RU" dirty="0" err="1"/>
              <a:t>перетворити</a:t>
            </a:r>
            <a:r>
              <a:rPr lang="ru-RU" dirty="0"/>
              <a:t> в </a:t>
            </a:r>
            <a:r>
              <a:rPr lang="ru-RU" dirty="0" err="1"/>
              <a:t>інфографіку</a:t>
            </a:r>
            <a:r>
              <a:rPr lang="ru-RU" dirty="0"/>
              <a:t>?</a:t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841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066800"/>
            <a:ext cx="8060740" cy="5268109"/>
          </a:xfrm>
        </p:spPr>
        <p:txBody>
          <a:bodyPr/>
          <a:lstStyle/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u="none" kern="1200" spc="5" dirty="0">
                <a:solidFill>
                  <a:prstClr val="black"/>
                </a:solidFill>
              </a:rPr>
              <a:t>кругові</a:t>
            </a:r>
            <a:r>
              <a:rPr lang="uk-UA" u="none" kern="1200" spc="-5" dirty="0">
                <a:solidFill>
                  <a:prstClr val="black"/>
                </a:solidFill>
              </a:rPr>
              <a:t> </a:t>
            </a:r>
            <a:r>
              <a:rPr lang="uk-UA" u="none" kern="1200" spc="5" dirty="0">
                <a:solidFill>
                  <a:prstClr val="black"/>
                </a:solidFill>
              </a:rPr>
              <a:t>діаграми</a:t>
            </a:r>
            <a:endParaRPr lang="uk-UA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u="none" kern="1200" spc="10" dirty="0">
                <a:solidFill>
                  <a:prstClr val="black"/>
                </a:solidFill>
              </a:rPr>
              <a:t>графіки</a:t>
            </a:r>
            <a:endParaRPr lang="uk-UA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u="none" kern="1200" spc="5" dirty="0">
                <a:solidFill>
                  <a:prstClr val="black"/>
                </a:solidFill>
              </a:rPr>
              <a:t>стовпчасті</a:t>
            </a:r>
            <a:r>
              <a:rPr lang="uk-UA" u="none" kern="1200" spc="-5" dirty="0">
                <a:solidFill>
                  <a:prstClr val="black"/>
                </a:solidFill>
              </a:rPr>
              <a:t> </a:t>
            </a:r>
            <a:r>
              <a:rPr lang="uk-UA" u="none" kern="1200" spc="5" dirty="0">
                <a:solidFill>
                  <a:prstClr val="black"/>
                </a:solidFill>
              </a:rPr>
              <a:t>діаграми</a:t>
            </a:r>
            <a:endParaRPr lang="uk-UA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u="none" kern="1200" spc="5" dirty="0" smtClean="0">
                <a:solidFill>
                  <a:prstClr val="black"/>
                </a:solidFill>
              </a:rPr>
              <a:t>алгоритми </a:t>
            </a:r>
            <a:r>
              <a:rPr lang="uk-UA" u="none" kern="1200" dirty="0">
                <a:solidFill>
                  <a:prstClr val="black"/>
                </a:solidFill>
              </a:rPr>
              <a:t>і </a:t>
            </a:r>
            <a:r>
              <a:rPr lang="uk-UA" u="none" kern="1200" dirty="0" err="1">
                <a:solidFill>
                  <a:prstClr val="black"/>
                </a:solidFill>
              </a:rPr>
              <a:t>процесні</a:t>
            </a:r>
            <a:r>
              <a:rPr lang="uk-UA" u="none" kern="1200" spc="-15" dirty="0">
                <a:solidFill>
                  <a:prstClr val="black"/>
                </a:solidFill>
              </a:rPr>
              <a:t> </a:t>
            </a:r>
            <a:r>
              <a:rPr lang="uk-UA" u="none" kern="1200" spc="-10" dirty="0">
                <a:solidFill>
                  <a:prstClr val="black"/>
                </a:solidFill>
              </a:rPr>
              <a:t>моделі</a:t>
            </a:r>
            <a:endParaRPr lang="uk-UA" u="none" kern="1200" dirty="0">
              <a:solidFill>
                <a:prstClr val="black"/>
              </a:solidFill>
            </a:endParaRP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45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u="none" kern="1200" dirty="0" smtClean="0">
                <a:solidFill>
                  <a:prstClr val="black"/>
                </a:solidFill>
              </a:rPr>
              <a:t>малюнки </a:t>
            </a:r>
            <a:r>
              <a:rPr lang="uk-UA" u="none" kern="1200" dirty="0">
                <a:solidFill>
                  <a:prstClr val="black"/>
                </a:solidFill>
              </a:rPr>
              <a:t>або фотографії</a:t>
            </a:r>
            <a:r>
              <a:rPr lang="uk-UA" u="none" kern="1200" spc="-5" dirty="0">
                <a:solidFill>
                  <a:prstClr val="black"/>
                </a:solidFill>
              </a:rPr>
              <a:t> </a:t>
            </a:r>
            <a:r>
              <a:rPr lang="uk-UA" u="none" kern="1200" dirty="0">
                <a:solidFill>
                  <a:prstClr val="black"/>
                </a:solidFill>
              </a:rPr>
              <a:t>зі</a:t>
            </a:r>
          </a:p>
          <a:p>
            <a:pPr marL="354965" marR="5080" lvl="0" indent="0" algn="l" defTabSz="914400" rtl="0" eaLnBrk="1" fontAlgn="auto" latinLnBrk="0" hangingPunct="1">
              <a:lnSpc>
                <a:spcPts val="336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u="none" kern="1200" dirty="0">
                <a:solidFill>
                  <a:prstClr val="black"/>
                </a:solidFill>
              </a:rPr>
              <a:t>спливаючими вікнами, </a:t>
            </a:r>
            <a:r>
              <a:rPr lang="uk-UA" u="none" kern="1200" spc="5" dirty="0">
                <a:solidFill>
                  <a:prstClr val="black"/>
                </a:solidFill>
              </a:rPr>
              <a:t>гіперпосиланнями,  </a:t>
            </a:r>
            <a:r>
              <a:rPr lang="uk-UA" u="none" kern="1200" dirty="0">
                <a:solidFill>
                  <a:prstClr val="black"/>
                </a:solidFill>
              </a:rPr>
              <a:t>поясненнями</a:t>
            </a:r>
          </a:p>
          <a:p>
            <a:pPr marL="354965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1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u="none" kern="1200" dirty="0">
                <a:solidFill>
                  <a:prstClr val="black"/>
                </a:solidFill>
              </a:rPr>
              <a:t>карти</a:t>
            </a:r>
            <a:r>
              <a:rPr lang="uk-UA" u="none" kern="1200" spc="-5" dirty="0">
                <a:solidFill>
                  <a:prstClr val="black"/>
                </a:solidFill>
              </a:rPr>
              <a:t> </a:t>
            </a:r>
            <a:r>
              <a:rPr lang="uk-UA" u="none" kern="1200" dirty="0">
                <a:solidFill>
                  <a:prstClr val="black"/>
                </a:solidFill>
              </a:rPr>
              <a:t>зв'язків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У що це перетворюється?</a:t>
            </a:r>
          </a:p>
        </p:txBody>
      </p:sp>
    </p:spTree>
    <p:extLst>
      <p:ext uri="{BB962C8B-B14F-4D97-AF65-F5344CB8AC3E}">
        <p14:creationId xmlns:p14="http://schemas.microsoft.com/office/powerpoint/2010/main" val="2759172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1572590"/>
            <a:ext cx="8060740" cy="4108817"/>
          </a:xfrm>
        </p:spPr>
        <p:txBody>
          <a:bodyPr/>
          <a:lstStyle/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>
                <a:srgbClr val="B2B2B2"/>
              </a:buClr>
              <a:buSzPct val="88235"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lang="uk-UA" sz="3600" u="none" kern="1200" spc="-5" dirty="0" smtClean="0">
                <a:solidFill>
                  <a:prstClr val="black"/>
                </a:solidFill>
              </a:rPr>
              <a:t>інформативною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B2B2B2"/>
              </a:buClr>
              <a:buSzPct val="97826"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зрозумілою</a:t>
            </a: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595"/>
              </a:spcBef>
              <a:spcAft>
                <a:spcPts val="0"/>
              </a:spcAft>
              <a:buClr>
                <a:srgbClr val="B2B2B2"/>
              </a:buClr>
              <a:buSzPct val="88235"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lang="uk-UA" sz="3600" u="none" kern="1200" spc="5" dirty="0">
                <a:solidFill>
                  <a:prstClr val="black"/>
                </a:solidFill>
              </a:rPr>
              <a:t>логічною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B2B2B2"/>
              </a:buClr>
              <a:buSzPct val="90000"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lang="uk-UA" sz="3600" u="none" kern="1200" dirty="0">
                <a:solidFill>
                  <a:prstClr val="black"/>
                </a:solidFill>
              </a:rPr>
              <a:t>барвистою</a:t>
            </a: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550"/>
              </a:spcBef>
              <a:spcAft>
                <a:spcPts val="0"/>
              </a:spcAft>
              <a:buClr>
                <a:srgbClr val="B2B2B2"/>
              </a:buClr>
              <a:buSzPct val="88235"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lang="uk-UA" sz="3600" u="none" kern="1200" spc="5" dirty="0" smtClean="0">
                <a:solidFill>
                  <a:prstClr val="black"/>
                </a:solidFill>
              </a:rPr>
              <a:t>простою</a:t>
            </a:r>
            <a:endParaRPr lang="uk-UA" sz="3600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 err="1"/>
              <a:t>Інфографіка</a:t>
            </a:r>
            <a:r>
              <a:rPr lang="uk-UA" dirty="0"/>
              <a:t> повинна бути</a:t>
            </a:r>
          </a:p>
        </p:txBody>
      </p:sp>
    </p:spTree>
    <p:extLst>
      <p:ext uri="{BB962C8B-B14F-4D97-AF65-F5344CB8AC3E}">
        <p14:creationId xmlns:p14="http://schemas.microsoft.com/office/powerpoint/2010/main" val="193400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3077766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В</a:t>
            </a:r>
            <a:r>
              <a:rPr lang="uk-UA" b="1" dirty="0" smtClean="0"/>
              <a:t>ідео</a:t>
            </a:r>
            <a:r>
              <a:rPr lang="uk-UA" b="1" dirty="0" smtClean="0"/>
              <a:t> на сайті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468016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Інструкція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24000"/>
            <a:ext cx="8511377" cy="424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953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Статистика і рішення влади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798887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6462"/>
            <a:ext cx="3395663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896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58200" cy="609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925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Схема злочинних зв'язків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53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043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Статистика (пожвавлюємо діаграми)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0" y="990600"/>
            <a:ext cx="8606471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065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/>
              <a:t>Ціни на продукти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9248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773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Корупційні </a:t>
            </a:r>
            <a:r>
              <a:rPr lang="uk-UA" dirty="0"/>
              <a:t>зв'язки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05800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793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430887"/>
          </a:xfrm>
        </p:spPr>
        <p:txBody>
          <a:bodyPr>
            <a:normAutofit fontScale="90000"/>
          </a:bodyPr>
          <a:lstStyle/>
          <a:p>
            <a:r>
              <a:rPr lang="arn-CL" sz="2800" dirty="0">
                <a:solidFill>
                  <a:srgbClr val="0070C0"/>
                </a:solidFill>
              </a:rPr>
              <a:t>https://infogr.am</a:t>
            </a:r>
            <a:endParaRPr lang="uk-UA" sz="2800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1"/>
            <a:ext cx="8335963" cy="595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334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8" y="1066800"/>
            <a:ext cx="8297571" cy="6061670"/>
          </a:xfrm>
        </p:spPr>
        <p:txBody>
          <a:bodyPr/>
          <a:lstStyle/>
          <a:p>
            <a:pPr marL="295910" marR="128270" lvl="0" indent="-283845" algn="l" defTabSz="914400" rtl="0" eaLnBrk="1" fontAlgn="auto" latinLnBrk="0" hangingPunct="1">
              <a:lnSpc>
                <a:spcPct val="130200"/>
              </a:lnSpc>
              <a:spcBef>
                <a:spcPts val="9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295910" algn="l"/>
                <a:tab pos="296545" algn="l"/>
              </a:tabLst>
              <a:defRPr/>
            </a:pPr>
            <a:r>
              <a:rPr lang="uk-UA" u="none" kern="1200" dirty="0">
                <a:solidFill>
                  <a:prstClr val="black"/>
                </a:solidFill>
              </a:rPr>
              <a:t>безкоштовний сервіс, </a:t>
            </a:r>
            <a:r>
              <a:rPr lang="uk-UA" u="none" kern="1200" spc="5" dirty="0">
                <a:solidFill>
                  <a:prstClr val="black"/>
                </a:solidFill>
              </a:rPr>
              <a:t>який </a:t>
            </a:r>
            <a:r>
              <a:rPr lang="uk-UA" u="none" kern="1200" dirty="0">
                <a:solidFill>
                  <a:prstClr val="black"/>
                </a:solidFill>
              </a:rPr>
              <a:t>систематизує дані </a:t>
            </a:r>
            <a:r>
              <a:rPr lang="uk-UA" u="none" kern="1200" spc="5" dirty="0">
                <a:solidFill>
                  <a:prstClr val="black"/>
                </a:solidFill>
              </a:rPr>
              <a:t>на </a:t>
            </a:r>
            <a:r>
              <a:rPr lang="uk-UA" u="none" kern="1200" dirty="0">
                <a:solidFill>
                  <a:prstClr val="black"/>
                </a:solidFill>
              </a:rPr>
              <a:t>підставі  </a:t>
            </a:r>
            <a:r>
              <a:rPr lang="uk-UA" u="none" kern="1200" spc="-5" dirty="0">
                <a:solidFill>
                  <a:prstClr val="black"/>
                </a:solidFill>
              </a:rPr>
              <a:t>електронних таблиць;</a:t>
            </a:r>
            <a:endParaRPr lang="uk-UA" u="none" kern="1200" dirty="0">
              <a:solidFill>
                <a:prstClr val="black"/>
              </a:solidFill>
            </a:endParaRPr>
          </a:p>
          <a:p>
            <a:pPr marL="295910" marR="5080" lvl="0" indent="-283845" algn="l" defTabSz="914400" rtl="0" eaLnBrk="1" fontAlgn="auto" latinLnBrk="0" hangingPunct="1">
              <a:lnSpc>
                <a:spcPct val="130300"/>
              </a:lnSpc>
              <a:spcBef>
                <a:spcPts val="675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295910" algn="l"/>
                <a:tab pos="296545" algn="l"/>
              </a:tabLst>
              <a:defRPr/>
            </a:pPr>
            <a:r>
              <a:rPr lang="uk-UA" u="none" kern="1200" dirty="0">
                <a:solidFill>
                  <a:prstClr val="black"/>
                </a:solidFill>
              </a:rPr>
              <a:t>є </a:t>
            </a:r>
            <a:r>
              <a:rPr lang="uk-UA" u="none" kern="1200" spc="-5" dirty="0">
                <a:solidFill>
                  <a:prstClr val="black"/>
                </a:solidFill>
              </a:rPr>
              <a:t>можливість </a:t>
            </a:r>
            <a:r>
              <a:rPr lang="uk-UA" u="none" kern="1200" dirty="0">
                <a:solidFill>
                  <a:prstClr val="black"/>
                </a:solidFill>
              </a:rPr>
              <a:t>створювати </a:t>
            </a:r>
            <a:r>
              <a:rPr lang="uk-UA" u="none" kern="1200" spc="5" dirty="0">
                <a:solidFill>
                  <a:prstClr val="black"/>
                </a:solidFill>
              </a:rPr>
              <a:t>не </a:t>
            </a:r>
            <a:r>
              <a:rPr lang="uk-UA" u="none" kern="1200" dirty="0">
                <a:solidFill>
                  <a:prstClr val="black"/>
                </a:solidFill>
              </a:rPr>
              <a:t>тільки </a:t>
            </a:r>
            <a:r>
              <a:rPr lang="uk-UA" u="none" kern="1200" spc="-10" dirty="0">
                <a:solidFill>
                  <a:prstClr val="black"/>
                </a:solidFill>
              </a:rPr>
              <a:t>ілюстрації, але </a:t>
            </a:r>
            <a:r>
              <a:rPr lang="uk-UA" u="none" kern="1200" dirty="0">
                <a:solidFill>
                  <a:prstClr val="black"/>
                </a:solidFill>
              </a:rPr>
              <a:t>і  </a:t>
            </a:r>
            <a:r>
              <a:rPr lang="uk-UA" u="none" kern="1200" spc="-5" dirty="0">
                <a:solidFill>
                  <a:prstClr val="black"/>
                </a:solidFill>
              </a:rPr>
              <a:t>інтерактивні </a:t>
            </a:r>
            <a:r>
              <a:rPr lang="uk-UA" u="none" kern="1200" spc="5" dirty="0">
                <a:solidFill>
                  <a:prstClr val="black"/>
                </a:solidFill>
              </a:rPr>
              <a:t>діаграми, </a:t>
            </a:r>
            <a:r>
              <a:rPr lang="uk-UA" u="none" kern="1200" dirty="0">
                <a:solidFill>
                  <a:prstClr val="black"/>
                </a:solidFill>
              </a:rPr>
              <a:t>і </a:t>
            </a:r>
            <a:r>
              <a:rPr lang="uk-UA" u="none" kern="1200" spc="-5" dirty="0">
                <a:solidFill>
                  <a:prstClr val="black"/>
                </a:solidFill>
              </a:rPr>
              <a:t>інформаційні блоки </a:t>
            </a:r>
            <a:r>
              <a:rPr lang="uk-UA" u="none" kern="1200" dirty="0">
                <a:solidFill>
                  <a:prstClr val="black"/>
                </a:solidFill>
              </a:rPr>
              <a:t>в фото, відео,  текстом;</a:t>
            </a:r>
          </a:p>
          <a:p>
            <a:pPr marL="295910" marR="0" lvl="0" indent="-283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ct val="93023"/>
              <a:buFontTx/>
              <a:buChar char="•"/>
              <a:tabLst>
                <a:tab pos="295910" algn="l"/>
                <a:tab pos="296545" algn="l"/>
              </a:tabLst>
              <a:defRPr/>
            </a:pPr>
            <a:r>
              <a:rPr lang="uk-UA" u="none" kern="1200" spc="-5" dirty="0" smtClean="0">
                <a:solidFill>
                  <a:prstClr val="black"/>
                </a:solidFill>
              </a:rPr>
              <a:t>більше </a:t>
            </a:r>
            <a:r>
              <a:rPr lang="uk-UA" u="none" kern="1200" spc="-5" dirty="0">
                <a:solidFill>
                  <a:prstClr val="black"/>
                </a:solidFill>
              </a:rPr>
              <a:t>можливостей </a:t>
            </a:r>
            <a:r>
              <a:rPr lang="uk-UA" u="none" kern="1200" dirty="0">
                <a:solidFill>
                  <a:prstClr val="black"/>
                </a:solidFill>
              </a:rPr>
              <a:t>- за </a:t>
            </a:r>
            <a:r>
              <a:rPr lang="uk-UA" u="none" kern="1200" spc="10" dirty="0">
                <a:solidFill>
                  <a:prstClr val="black"/>
                </a:solidFill>
              </a:rPr>
              <a:t>гроші </a:t>
            </a:r>
            <a:r>
              <a:rPr lang="uk-UA" u="none" kern="1200" dirty="0">
                <a:solidFill>
                  <a:prstClr val="black"/>
                </a:solidFill>
              </a:rPr>
              <a:t>($</a:t>
            </a:r>
            <a:r>
              <a:rPr lang="uk-UA" u="none" kern="1200" spc="-5" dirty="0">
                <a:solidFill>
                  <a:prstClr val="black"/>
                </a:solidFill>
              </a:rPr>
              <a:t> 18)</a:t>
            </a:r>
            <a:endParaRPr lang="uk-UA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Infogr.am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40787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http://www.easel.ly</a:t>
            </a:r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1" y="892994"/>
            <a:ext cx="8763000" cy="573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34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81492"/>
            <a:ext cx="82296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85465" marR="5080" indent="-3070225">
              <a:lnSpc>
                <a:spcPct val="100000"/>
              </a:lnSpc>
              <a:spcBef>
                <a:spcPts val="95"/>
              </a:spcBef>
            </a:pPr>
            <a:r>
              <a:rPr spc="-5" dirty="0" smtClean="0"/>
              <a:t>Як</a:t>
            </a:r>
            <a:r>
              <a:rPr spc="-5" dirty="0" smtClean="0"/>
              <a:t> </a:t>
            </a:r>
            <a:r>
              <a:rPr spc="-5" dirty="0"/>
              <a:t>використовувати відео на  </a:t>
            </a:r>
            <a:r>
              <a:rPr spc="-10" dirty="0"/>
              <a:t>сайті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21358"/>
            <a:ext cx="399415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1665" algn="l"/>
              </a:tabLst>
            </a:pPr>
            <a:r>
              <a:rPr sz="3200" b="1" spc="-5" dirty="0" smtClean="0">
                <a:latin typeface="Arial"/>
                <a:cs typeface="Arial"/>
              </a:rPr>
              <a:t>1.</a:t>
            </a:r>
            <a:r>
              <a:rPr sz="3200" b="1" u="heavy" spc="-5" dirty="0" smtClean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Відеоілюстрація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640" y="2305749"/>
            <a:ext cx="8354059" cy="3716654"/>
            <a:chOff x="611187" y="2276348"/>
            <a:chExt cx="8354059" cy="3716654"/>
          </a:xfrm>
        </p:grpSpPr>
        <p:sp>
          <p:nvSpPr>
            <p:cNvPr id="5" name="object 5"/>
            <p:cNvSpPr/>
            <p:nvPr/>
          </p:nvSpPr>
          <p:spPr>
            <a:xfrm>
              <a:off x="611187" y="2276475"/>
              <a:ext cx="2592324" cy="36734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203575" y="2276348"/>
              <a:ext cx="2952750" cy="18495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6156325" y="4149661"/>
              <a:ext cx="2808224" cy="18431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6084951" y="2292223"/>
              <a:ext cx="2879725" cy="18622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3203575" y="4149725"/>
              <a:ext cx="2952750" cy="18002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914400"/>
            <a:ext cx="8060740" cy="4848122"/>
          </a:xfrm>
        </p:spPr>
        <p:txBody>
          <a:bodyPr/>
          <a:lstStyle/>
          <a:p>
            <a:pPr marL="354965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2050" u="none" kern="1200" spc="15" dirty="0">
                <a:solidFill>
                  <a:prstClr val="black"/>
                </a:solidFill>
              </a:rPr>
              <a:t>зручне </a:t>
            </a:r>
            <a:r>
              <a:rPr lang="uk-UA" sz="2050" u="none" kern="1200" spc="5" dirty="0">
                <a:solidFill>
                  <a:prstClr val="black"/>
                </a:solidFill>
              </a:rPr>
              <a:t>і </a:t>
            </a:r>
            <a:r>
              <a:rPr lang="uk-UA" sz="2050" u="none" kern="1200" spc="10" dirty="0">
                <a:solidFill>
                  <a:prstClr val="black"/>
                </a:solidFill>
              </a:rPr>
              <a:t>безкоштовне </a:t>
            </a:r>
            <a:r>
              <a:rPr lang="uk-UA" sz="2050" u="none" kern="1200" spc="15" dirty="0" err="1">
                <a:solidFill>
                  <a:prstClr val="black"/>
                </a:solidFill>
              </a:rPr>
              <a:t>веб-додаток</a:t>
            </a:r>
            <a:r>
              <a:rPr lang="uk-UA" sz="2050" u="none" kern="1200" spc="15" dirty="0">
                <a:solidFill>
                  <a:prstClr val="black"/>
                </a:solidFill>
              </a:rPr>
              <a:t> </a:t>
            </a:r>
            <a:r>
              <a:rPr lang="uk-UA" sz="2050" u="none" kern="1200" spc="5" dirty="0">
                <a:solidFill>
                  <a:prstClr val="black"/>
                </a:solidFill>
              </a:rPr>
              <a:t>для</a:t>
            </a:r>
            <a:r>
              <a:rPr lang="uk-UA" sz="2050" u="none" kern="1200" spc="-45" dirty="0">
                <a:solidFill>
                  <a:prstClr val="black"/>
                </a:solidFill>
              </a:rPr>
              <a:t> </a:t>
            </a:r>
            <a:r>
              <a:rPr lang="uk-UA" sz="2050" u="none" kern="1200" spc="15" dirty="0" err="1" smtClean="0">
                <a:solidFill>
                  <a:prstClr val="black"/>
                </a:solidFill>
              </a:rPr>
              <a:t>створеннястатичної</a:t>
            </a:r>
            <a:r>
              <a:rPr lang="uk-UA" sz="2050" u="none" kern="1200" spc="15" dirty="0">
                <a:solidFill>
                  <a:prstClr val="black"/>
                </a:solidFill>
              </a:rPr>
              <a:t>	</a:t>
            </a:r>
            <a:r>
              <a:rPr lang="uk-UA" sz="2050" u="none" kern="1200" spc="5" dirty="0" smtClean="0">
                <a:solidFill>
                  <a:prstClr val="black"/>
                </a:solidFill>
              </a:rPr>
              <a:t>інформаційної </a:t>
            </a:r>
            <a:r>
              <a:rPr lang="uk-UA" sz="2050" u="none" kern="1200" spc="15" dirty="0" smtClean="0">
                <a:solidFill>
                  <a:prstClr val="black"/>
                </a:solidFill>
              </a:rPr>
              <a:t>графіки</a:t>
            </a:r>
            <a:r>
              <a:rPr lang="uk-UA" sz="2050" u="none" kern="1200" spc="15" dirty="0">
                <a:solidFill>
                  <a:prstClr val="black"/>
                </a:solidFill>
              </a:rPr>
              <a:t>;</a:t>
            </a:r>
            <a:endParaRPr lang="uk-UA" sz="2050" u="none" kern="1200" dirty="0">
              <a:solidFill>
                <a:prstClr val="black"/>
              </a:solidFill>
            </a:endParaRPr>
          </a:p>
          <a:p>
            <a:pPr marL="354965" marR="212090" lvl="0" indent="-342900" algn="just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endParaRPr lang="uk-UA" sz="2050" u="none" kern="1200" spc="15" dirty="0" smtClean="0">
              <a:solidFill>
                <a:prstClr val="black"/>
              </a:solidFill>
            </a:endParaRPr>
          </a:p>
          <a:p>
            <a:pPr marL="354965" marR="212090" lvl="0" indent="-342900" algn="just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2050" u="none" kern="1200" spc="15" dirty="0" smtClean="0">
                <a:solidFill>
                  <a:prstClr val="black"/>
                </a:solidFill>
              </a:rPr>
              <a:t>багато </a:t>
            </a:r>
            <a:r>
              <a:rPr lang="uk-UA" sz="2050" u="none" kern="1200" spc="10" dirty="0">
                <a:solidFill>
                  <a:prstClr val="black"/>
                </a:solidFill>
              </a:rPr>
              <a:t>кольорових шаблонів, </a:t>
            </a:r>
            <a:r>
              <a:rPr lang="uk-UA" sz="2050" u="none" kern="1200" spc="15" dirty="0">
                <a:solidFill>
                  <a:prstClr val="black"/>
                </a:solidFill>
              </a:rPr>
              <a:t>кожен </a:t>
            </a:r>
            <a:r>
              <a:rPr lang="uk-UA" sz="2050" u="none" kern="1200" spc="10" dirty="0">
                <a:solidFill>
                  <a:prstClr val="black"/>
                </a:solidFill>
              </a:rPr>
              <a:t>з </a:t>
            </a:r>
            <a:r>
              <a:rPr lang="uk-UA" sz="2050" u="none" kern="1200" spc="15" dirty="0">
                <a:solidFill>
                  <a:prstClr val="black"/>
                </a:solidFill>
              </a:rPr>
              <a:t>яких </a:t>
            </a:r>
            <a:r>
              <a:rPr lang="uk-UA" sz="2050" u="none" kern="1200" spc="10" dirty="0">
                <a:solidFill>
                  <a:prstClr val="black"/>
                </a:solidFill>
              </a:rPr>
              <a:t>можна  підлаштовувати під</a:t>
            </a:r>
            <a:r>
              <a:rPr lang="uk-UA" sz="2050" u="none" kern="1200" spc="-5" dirty="0">
                <a:solidFill>
                  <a:prstClr val="black"/>
                </a:solidFill>
              </a:rPr>
              <a:t> </a:t>
            </a:r>
            <a:r>
              <a:rPr lang="uk-UA" sz="2050" u="none" kern="1200" spc="15" dirty="0">
                <a:solidFill>
                  <a:prstClr val="black"/>
                </a:solidFill>
              </a:rPr>
              <a:t>себе</a:t>
            </a:r>
            <a:r>
              <a:rPr lang="uk-UA" sz="2050" u="none" kern="1200" spc="15" dirty="0" smtClean="0">
                <a:solidFill>
                  <a:prstClr val="black"/>
                </a:solidFill>
              </a:rPr>
              <a:t>;</a:t>
            </a:r>
          </a:p>
          <a:p>
            <a:pPr marL="354965" marR="212090" lvl="0" indent="-342900" algn="just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endParaRPr lang="uk-UA" sz="2050" u="none" kern="1200" dirty="0" smtClean="0">
              <a:solidFill>
                <a:prstClr val="black"/>
              </a:solidFill>
            </a:endParaRPr>
          </a:p>
          <a:p>
            <a:pPr marL="354965" marR="212090" lvl="0" indent="-342900" algn="just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2050" u="none" kern="1200" dirty="0" smtClean="0">
                <a:solidFill>
                  <a:prstClr val="black"/>
                </a:solidFill>
              </a:rPr>
              <a:t>є можливість створити нову </a:t>
            </a:r>
            <a:r>
              <a:rPr lang="uk-UA" sz="2050" u="none" kern="1200" dirty="0" err="1" smtClean="0">
                <a:solidFill>
                  <a:prstClr val="black"/>
                </a:solidFill>
              </a:rPr>
              <a:t>інфографіку</a:t>
            </a:r>
            <a:r>
              <a:rPr lang="uk-UA" sz="2050" u="none" kern="1200" dirty="0" smtClean="0">
                <a:solidFill>
                  <a:prstClr val="black"/>
                </a:solidFill>
              </a:rPr>
              <a:t> </a:t>
            </a:r>
            <a:r>
              <a:rPr lang="uk-UA" sz="2050" u="none" kern="1200" dirty="0">
                <a:solidFill>
                  <a:prstClr val="black"/>
                </a:solidFill>
              </a:rPr>
              <a:t>з нуля без знання </a:t>
            </a:r>
            <a:r>
              <a:rPr lang="arn-CL" sz="2050" u="none" kern="1200" dirty="0">
                <a:solidFill>
                  <a:prstClr val="black"/>
                </a:solidFill>
              </a:rPr>
              <a:t>html </a:t>
            </a:r>
            <a:r>
              <a:rPr lang="uk-UA" sz="2050" u="none" kern="1200" dirty="0">
                <a:solidFill>
                  <a:prstClr val="black"/>
                </a:solidFill>
              </a:rPr>
              <a:t>і маючи трохи фантазії;</a:t>
            </a:r>
          </a:p>
          <a:p>
            <a:pPr marL="354965" marR="212090" lvl="0" indent="-342900" algn="just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endParaRPr lang="uk-UA" sz="2050" u="none" kern="1200" dirty="0" smtClean="0">
              <a:solidFill>
                <a:prstClr val="black"/>
              </a:solidFill>
            </a:endParaRPr>
          </a:p>
          <a:p>
            <a:pPr marL="354965" marR="212090" lvl="0" indent="-342900" algn="just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uk-UA" sz="2050" u="none" kern="1200" dirty="0" smtClean="0">
                <a:solidFill>
                  <a:prstClr val="black"/>
                </a:solidFill>
              </a:rPr>
              <a:t>працює </a:t>
            </a:r>
            <a:r>
              <a:rPr lang="uk-UA" sz="2050" u="none" kern="1200" dirty="0">
                <a:solidFill>
                  <a:prstClr val="black"/>
                </a:solidFill>
              </a:rPr>
              <a:t>в бета-версії, тому в роботі дуже важливо постійне  збереження.</a:t>
            </a:r>
          </a:p>
          <a:p>
            <a:pPr marL="354965" marR="212090" lvl="0" indent="-342900" algn="l" defTabSz="914400" rtl="0" eaLnBrk="1" fontAlgn="auto" latinLnBrk="0" hangingPunct="1">
              <a:lnSpc>
                <a:spcPct val="101499"/>
              </a:lnSpc>
              <a:spcBef>
                <a:spcPts val="620"/>
              </a:spcBef>
              <a:spcAft>
                <a:spcPts val="0"/>
              </a:spcAft>
              <a:buClr>
                <a:srgbClr val="B2B2B2"/>
              </a:buClr>
              <a:buSzPct val="90243"/>
              <a:buFontTx/>
              <a:buChar char="•"/>
              <a:tabLst>
                <a:tab pos="354965" algn="l"/>
                <a:tab pos="355600" algn="l"/>
              </a:tabLst>
              <a:defRPr/>
            </a:pPr>
            <a:endParaRPr lang="uk-UA" sz="2050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Easel.ly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7616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http://www.thinglink.com/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1"/>
            <a:ext cx="86868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72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1629" y="990600"/>
            <a:ext cx="8060740" cy="5262851"/>
          </a:xfrm>
        </p:spPr>
        <p:txBody>
          <a:bodyPr>
            <a:normAutofit/>
          </a:bodyPr>
          <a:lstStyle/>
          <a:p>
            <a:r>
              <a:rPr lang="ru-RU" sz="2800" u="none" kern="1200" spc="1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10" dirty="0" err="1" smtClean="0">
                <a:solidFill>
                  <a:prstClr val="black"/>
                </a:solidFill>
              </a:rPr>
              <a:t>Простий</a:t>
            </a:r>
            <a:r>
              <a:rPr lang="ru-RU" sz="2800" u="none" kern="1200" spc="10" dirty="0">
                <a:solidFill>
                  <a:prstClr val="black"/>
                </a:solidFill>
              </a:rPr>
              <a:t>	</a:t>
            </a:r>
            <a:r>
              <a:rPr lang="ru-RU" sz="2800" u="none" kern="120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dirty="0" err="1" smtClean="0">
                <a:solidFill>
                  <a:prstClr val="black"/>
                </a:solidFill>
              </a:rPr>
              <a:t>інструмент</a:t>
            </a:r>
            <a:r>
              <a:rPr lang="ru-RU" sz="2800" u="none" kern="1200" dirty="0" smtClean="0">
                <a:solidFill>
                  <a:prstClr val="black"/>
                </a:solidFill>
              </a:rPr>
              <a:t>  для </a:t>
            </a:r>
            <a:r>
              <a:rPr lang="ru-RU" sz="2800" u="none" kern="1200" dirty="0" err="1" smtClean="0">
                <a:solidFill>
                  <a:prstClr val="black"/>
                </a:solidFill>
              </a:rPr>
              <a:t>створення</a:t>
            </a:r>
            <a:r>
              <a:rPr lang="ru-RU" sz="2800" u="none" kern="120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5" dirty="0" err="1" smtClean="0">
                <a:solidFill>
                  <a:prstClr val="black"/>
                </a:solidFill>
              </a:rPr>
              <a:t>інтерактивних</a:t>
            </a:r>
            <a:r>
              <a:rPr lang="ru-RU" sz="2800" u="none" kern="1200" spc="5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10" dirty="0">
                <a:solidFill>
                  <a:prstClr val="black"/>
                </a:solidFill>
              </a:rPr>
              <a:t>картинок </a:t>
            </a:r>
            <a:r>
              <a:rPr lang="ru-RU" sz="2800" u="none" kern="1200" dirty="0">
                <a:solidFill>
                  <a:prstClr val="black"/>
                </a:solidFill>
              </a:rPr>
              <a:t>і</a:t>
            </a:r>
            <a:r>
              <a:rPr lang="ru-RU" sz="2800" u="none" kern="1200" spc="-60" dirty="0">
                <a:solidFill>
                  <a:prstClr val="black"/>
                </a:solidFill>
              </a:rPr>
              <a:t> </a:t>
            </a:r>
            <a:r>
              <a:rPr lang="ru-RU" sz="2800" u="none" kern="1200" spc="10" dirty="0" err="1" smtClean="0">
                <a:solidFill>
                  <a:prstClr val="black"/>
                </a:solidFill>
              </a:rPr>
              <a:t>графіки</a:t>
            </a:r>
            <a:endParaRPr lang="ru-RU" sz="2800" u="none" kern="1200" spc="10" dirty="0" smtClean="0">
              <a:solidFill>
                <a:prstClr val="black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ru-RU" sz="2800" u="none" kern="1200" spc="10" dirty="0" smtClean="0">
              <a:solidFill>
                <a:prstClr val="black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ru-RU" sz="2800" u="none" kern="1200" spc="10" dirty="0" err="1" smtClean="0">
                <a:solidFill>
                  <a:prstClr val="black"/>
                </a:solidFill>
              </a:rPr>
              <a:t>дозволяє</a:t>
            </a:r>
            <a:r>
              <a:rPr lang="ru-RU" sz="2800" u="none" kern="1200" spc="1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10" dirty="0" err="1" smtClean="0">
                <a:solidFill>
                  <a:prstClr val="black"/>
                </a:solidFill>
              </a:rPr>
              <a:t>завантажувати</a:t>
            </a:r>
            <a:r>
              <a:rPr lang="ru-RU" sz="2800" u="none" kern="1200" spc="1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10" dirty="0" err="1" smtClean="0">
                <a:solidFill>
                  <a:prstClr val="black"/>
                </a:solidFill>
              </a:rPr>
              <a:t>призначувані</a:t>
            </a:r>
            <a:r>
              <a:rPr lang="ru-RU" sz="2800" u="none" kern="1200" spc="10" dirty="0" smtClean="0">
                <a:solidFill>
                  <a:prstClr val="black"/>
                </a:solidFill>
              </a:rPr>
              <a:t> для </a:t>
            </a:r>
            <a:r>
              <a:rPr lang="ru-RU" sz="2800" u="none" kern="1200" spc="10" dirty="0" err="1" smtClean="0">
                <a:solidFill>
                  <a:prstClr val="black"/>
                </a:solidFill>
              </a:rPr>
              <a:t>користувача</a:t>
            </a:r>
            <a:r>
              <a:rPr lang="ru-RU" sz="2800" u="none" kern="1200" spc="10" dirty="0" smtClean="0">
                <a:solidFill>
                  <a:prstClr val="black"/>
                </a:solidFill>
              </a:rPr>
              <a:t> </a:t>
            </a:r>
            <a:r>
              <a:rPr lang="uk-UA" sz="2800" u="none" kern="1200" spc="-5" dirty="0">
                <a:solidFill>
                  <a:prstClr val="black"/>
                </a:solidFill>
              </a:rPr>
              <a:t>ілюстрації </a:t>
            </a:r>
            <a:r>
              <a:rPr lang="uk-UA" sz="2800" u="none" kern="1200" dirty="0">
                <a:solidFill>
                  <a:prstClr val="black"/>
                </a:solidFill>
              </a:rPr>
              <a:t>і </a:t>
            </a:r>
            <a:r>
              <a:rPr lang="uk-UA" sz="2800" u="none" kern="1200" spc="10" dirty="0">
                <a:solidFill>
                  <a:prstClr val="black"/>
                </a:solidFill>
              </a:rPr>
              <a:t>прив'язувати до них </a:t>
            </a:r>
            <a:r>
              <a:rPr lang="uk-UA" sz="2800" u="none" kern="1200" dirty="0">
                <a:solidFill>
                  <a:prstClr val="black"/>
                </a:solidFill>
              </a:rPr>
              <a:t>активні </a:t>
            </a:r>
            <a:r>
              <a:rPr lang="uk-UA" sz="2800" u="none" kern="1200" dirty="0" err="1">
                <a:solidFill>
                  <a:prstClr val="black"/>
                </a:solidFill>
              </a:rPr>
              <a:t>лінки</a:t>
            </a:r>
            <a:r>
              <a:rPr lang="uk-UA" sz="2800" u="none" kern="1200" dirty="0">
                <a:solidFill>
                  <a:prstClr val="black"/>
                </a:solidFill>
              </a:rPr>
              <a:t> </a:t>
            </a:r>
            <a:r>
              <a:rPr lang="uk-UA" sz="2800" u="none" kern="1200" spc="10" dirty="0">
                <a:solidFill>
                  <a:prstClr val="black"/>
                </a:solidFill>
              </a:rPr>
              <a:t>та </a:t>
            </a:r>
            <a:r>
              <a:rPr lang="uk-UA" sz="2800" u="none" kern="1200" spc="5" dirty="0">
                <a:solidFill>
                  <a:prstClr val="black"/>
                </a:solidFill>
              </a:rPr>
              <a:t>вбудовані вікна  з фото </a:t>
            </a:r>
            <a:r>
              <a:rPr lang="uk-UA" sz="2800" u="none" kern="1200" dirty="0">
                <a:solidFill>
                  <a:prstClr val="black"/>
                </a:solidFill>
              </a:rPr>
              <a:t>і </a:t>
            </a:r>
            <a:r>
              <a:rPr lang="uk-UA" sz="2800" u="none" kern="1200" spc="5" dirty="0">
                <a:solidFill>
                  <a:prstClr val="black"/>
                </a:solidFill>
              </a:rPr>
              <a:t>відео з </a:t>
            </a:r>
            <a:r>
              <a:rPr lang="arn-CL" sz="2800" u="none" kern="1200" spc="10" dirty="0" smtClean="0">
                <a:solidFill>
                  <a:prstClr val="black"/>
                </a:solidFill>
              </a:rPr>
              <a:t>YouTube</a:t>
            </a:r>
            <a:endParaRPr lang="uk-UA" sz="2800" u="none" kern="1200" spc="5" dirty="0">
              <a:solidFill>
                <a:prstClr val="black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uk-UA" sz="2800" u="none" kern="1200" spc="5" dirty="0" smtClean="0">
                <a:solidFill>
                  <a:prstClr val="black"/>
                </a:solidFill>
              </a:rPr>
              <a:t>сервіс дозволяє вбудовувати отриману </a:t>
            </a:r>
            <a:r>
              <a:rPr lang="ru-RU" sz="2800" u="none" kern="1200" spc="10" dirty="0" err="1" smtClean="0">
                <a:solidFill>
                  <a:prstClr val="black"/>
                </a:solidFill>
              </a:rPr>
              <a:t>графіку</a:t>
            </a:r>
            <a:r>
              <a:rPr lang="ru-RU" sz="2800" u="none" kern="1200" spc="1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10" dirty="0">
                <a:solidFill>
                  <a:prstClr val="black"/>
                </a:solidFill>
              </a:rPr>
              <a:t>на </a:t>
            </a:r>
            <a:r>
              <a:rPr lang="ru-RU" sz="2800" u="none" kern="1200" spc="10" dirty="0" err="1">
                <a:solidFill>
                  <a:prstClr val="black"/>
                </a:solidFill>
              </a:rPr>
              <a:t>сайти</a:t>
            </a:r>
            <a:r>
              <a:rPr lang="ru-RU" sz="2800" u="none" kern="1200" spc="10" dirty="0">
                <a:solidFill>
                  <a:prstClr val="black"/>
                </a:solidFill>
              </a:rPr>
              <a:t>, </a:t>
            </a:r>
            <a:r>
              <a:rPr lang="ru-RU" sz="2800" u="none" kern="1200" spc="5" dirty="0">
                <a:solidFill>
                  <a:prstClr val="black"/>
                </a:solidFill>
              </a:rPr>
              <a:t>в блоги </a:t>
            </a:r>
            <a:r>
              <a:rPr lang="ru-RU" sz="2800" u="none" kern="1200" dirty="0">
                <a:solidFill>
                  <a:prstClr val="black"/>
                </a:solidFill>
              </a:rPr>
              <a:t>і </a:t>
            </a:r>
            <a:r>
              <a:rPr lang="ru-RU" sz="2800" u="none" kern="1200" spc="5" dirty="0">
                <a:solidFill>
                  <a:prstClr val="black"/>
                </a:solidFill>
              </a:rPr>
              <a:t>в </a:t>
            </a:r>
            <a:r>
              <a:rPr lang="ru-RU" sz="2800" u="none" kern="1200" dirty="0" err="1">
                <a:solidFill>
                  <a:prstClr val="black"/>
                </a:solidFill>
              </a:rPr>
              <a:t>соціальні</a:t>
            </a:r>
            <a:r>
              <a:rPr lang="ru-RU" sz="2800" u="none" kern="1200" spc="25" dirty="0">
                <a:solidFill>
                  <a:prstClr val="black"/>
                </a:solidFill>
              </a:rPr>
              <a:t> </a:t>
            </a:r>
            <a:r>
              <a:rPr lang="ru-RU" sz="2800" u="none" kern="1200" dirty="0" err="1" smtClean="0">
                <a:solidFill>
                  <a:prstClr val="black"/>
                </a:solidFill>
              </a:rPr>
              <a:t>мережі</a:t>
            </a:r>
            <a:endParaRPr lang="ru-RU" sz="2800" u="none" kern="1200" spc="10" dirty="0" smtClean="0">
              <a:solidFill>
                <a:prstClr val="black"/>
              </a:solidFill>
            </a:endParaRPr>
          </a:p>
          <a:p>
            <a:pPr marL="295910" marR="0" lvl="0" indent="-283845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>
                <a:srgbClr val="B2B2B2"/>
              </a:buClr>
              <a:buSzPct val="89189"/>
              <a:buFontTx/>
              <a:buChar char="•"/>
              <a:tabLst>
                <a:tab pos="295910" algn="l"/>
                <a:tab pos="296545" algn="l"/>
              </a:tabLst>
              <a:defRPr/>
            </a:pPr>
            <a:r>
              <a:rPr lang="ru-RU" sz="2800" u="none" kern="1200" spc="10" dirty="0" err="1" smtClean="0">
                <a:solidFill>
                  <a:prstClr val="black"/>
                </a:solidFill>
              </a:rPr>
              <a:t>Thinglink</a:t>
            </a:r>
            <a:r>
              <a:rPr lang="ru-RU" sz="2800" u="none" kern="1200" spc="10" dirty="0" smtClean="0">
                <a:solidFill>
                  <a:prstClr val="black"/>
                </a:solidFill>
              </a:rPr>
              <a:t> </a:t>
            </a:r>
            <a:r>
              <a:rPr lang="ru-RU" sz="2800" u="none" kern="1200" spc="5" dirty="0">
                <a:solidFill>
                  <a:prstClr val="black"/>
                </a:solidFill>
              </a:rPr>
              <a:t>- </a:t>
            </a:r>
            <a:r>
              <a:rPr lang="ru-RU" sz="2800" u="none" kern="1200" spc="5" dirty="0" err="1">
                <a:solidFill>
                  <a:prstClr val="black"/>
                </a:solidFill>
              </a:rPr>
              <a:t>безкоштовний</a:t>
            </a:r>
            <a:r>
              <a:rPr lang="ru-RU" sz="2800" u="none" kern="1200" spc="-10" dirty="0">
                <a:solidFill>
                  <a:prstClr val="black"/>
                </a:solidFill>
              </a:rPr>
              <a:t> </a:t>
            </a:r>
            <a:r>
              <a:rPr lang="ru-RU" sz="2800" u="none" kern="1200" spc="5" dirty="0" err="1">
                <a:solidFill>
                  <a:prstClr val="black"/>
                </a:solidFill>
              </a:rPr>
              <a:t>інструмент</a:t>
            </a:r>
            <a:r>
              <a:rPr lang="ru-RU" sz="2800" u="none" kern="1200" spc="5" dirty="0">
                <a:solidFill>
                  <a:prstClr val="black"/>
                </a:solidFill>
              </a:rPr>
              <a:t>.</a:t>
            </a:r>
            <a:endParaRPr lang="ru-RU" sz="2800" u="none" kern="1200" dirty="0">
              <a:solidFill>
                <a:prstClr val="black"/>
              </a:solidFill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900" u="none" kern="12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9" y="210134"/>
            <a:ext cx="8058200" cy="615553"/>
          </a:xfrm>
        </p:spPr>
        <p:txBody>
          <a:bodyPr>
            <a:normAutofit fontScale="90000"/>
          </a:bodyPr>
          <a:lstStyle/>
          <a:p>
            <a:r>
              <a:rPr lang="arn-CL" dirty="0"/>
              <a:t>Thinglink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86862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85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85465" marR="5080" indent="-307022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Як використовувати відео на  </a:t>
            </a:r>
            <a:r>
              <a:rPr spc="-10" dirty="0"/>
              <a:t>сайті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21358"/>
            <a:ext cx="3858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2.</a:t>
            </a:r>
            <a:r>
              <a:rPr sz="3200" b="1" u="heavy" spc="-6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Відеотрансляція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9548" y="2492438"/>
            <a:ext cx="6623976" cy="3171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85465" marR="5080" indent="-307022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Як використовувати відео на  </a:t>
            </a:r>
            <a:r>
              <a:rPr spc="-10" dirty="0"/>
              <a:t>сайті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21358"/>
            <a:ext cx="35128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3.</a:t>
            </a:r>
            <a:r>
              <a:rPr sz="3200" b="1" u="heavy" spc="-8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Відеокоментар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1187" y="2276348"/>
            <a:ext cx="8137525" cy="3961129"/>
            <a:chOff x="611187" y="2276348"/>
            <a:chExt cx="8137525" cy="3961129"/>
          </a:xfrm>
        </p:grpSpPr>
        <p:sp>
          <p:nvSpPr>
            <p:cNvPr id="5" name="object 5"/>
            <p:cNvSpPr/>
            <p:nvPr/>
          </p:nvSpPr>
          <p:spPr>
            <a:xfrm>
              <a:off x="3348101" y="4292536"/>
              <a:ext cx="2808224" cy="19447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348101" y="2276348"/>
              <a:ext cx="2952750" cy="20400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611187" y="2276475"/>
              <a:ext cx="2736850" cy="39608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6156325" y="2300224"/>
              <a:ext cx="2592324" cy="39354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85465" marR="5080" indent="-307022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Як використовувати відео на  </a:t>
            </a:r>
            <a:r>
              <a:rPr spc="-10" dirty="0"/>
              <a:t>сайті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21358"/>
            <a:ext cx="29013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4.</a:t>
            </a:r>
            <a:r>
              <a:rPr sz="3200" b="1" u="heavy" spc="-9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Відеосюжет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24075" y="2492375"/>
            <a:ext cx="5184775" cy="3559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5298" y="482930"/>
            <a:ext cx="36144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Arial"/>
                <a:cs typeface="Arial"/>
              </a:rPr>
              <a:t>Чому –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відео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24420"/>
            <a:ext cx="7397115" cy="353822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7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Підтвердження достовірності </a:t>
            </a:r>
            <a:r>
              <a:rPr sz="3200" dirty="0">
                <a:latin typeface="Arial"/>
                <a:cs typeface="Arial"/>
              </a:rPr>
              <a:t>–</a:t>
            </a:r>
            <a:r>
              <a:rPr sz="3200" spc="-95" dirty="0">
                <a:solidFill>
                  <a:srgbClr val="009999"/>
                </a:solidFill>
                <a:latin typeface="Arial"/>
                <a:cs typeface="Arial"/>
              </a:rPr>
              <a:t> </a:t>
            </a:r>
            <a:r>
              <a:rPr sz="32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доказ</a:t>
            </a:r>
            <a:endParaRPr sz="32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Унікальність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події</a:t>
            </a: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000000"/>
              </a:buClr>
              <a:buChar char="•"/>
              <a:tabLst>
                <a:tab pos="355600" algn="l"/>
                <a:tab pos="356235" algn="l"/>
              </a:tabLst>
            </a:pPr>
            <a:r>
              <a:rPr sz="3200" u="heavy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3"/>
              </a:rPr>
              <a:t>Дія</a:t>
            </a:r>
            <a:r>
              <a:rPr sz="3200" spc="-5" dirty="0">
                <a:latin typeface="Arial"/>
                <a:cs typeface="Arial"/>
              </a:rPr>
              <a:t>, рух,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процес</a:t>
            </a:r>
            <a:endParaRPr sz="32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Звук,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атмосфера</a:t>
            </a: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Емоції</a:t>
            </a:r>
          </a:p>
          <a:p>
            <a:pPr marL="355600" indent="-343535">
              <a:lnSpc>
                <a:spcPct val="100000"/>
              </a:lnSpc>
              <a:spcBef>
                <a:spcPts val="77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Персонажі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7657" y="482930"/>
            <a:ext cx="395160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Arial"/>
                <a:cs typeface="Arial"/>
              </a:rPr>
              <a:t>Чому не</a:t>
            </a:r>
            <a:r>
              <a:rPr sz="4400" b="1" spc="-90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відео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24420"/>
            <a:ext cx="7856220" cy="402590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7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Подія </a:t>
            </a:r>
            <a:r>
              <a:rPr sz="3200" spc="-5" dirty="0">
                <a:latin typeface="Arial"/>
                <a:cs typeface="Arial"/>
              </a:rPr>
              <a:t>завершилася (це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реконструкція)</a:t>
            </a: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Об’єкт статичний (це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фото)</a:t>
            </a:r>
            <a:endParaRPr sz="32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Експерти, а </a:t>
            </a:r>
            <a:r>
              <a:rPr sz="3200" spc="-5" dirty="0">
                <a:latin typeface="Arial"/>
                <a:cs typeface="Arial"/>
              </a:rPr>
              <a:t>не </a:t>
            </a:r>
            <a:r>
              <a:rPr sz="3200" dirty="0">
                <a:latin typeface="Arial"/>
                <a:cs typeface="Arial"/>
              </a:rPr>
              <a:t>самовидці </a:t>
            </a:r>
            <a:r>
              <a:rPr sz="3200" spc="-5" dirty="0">
                <a:latin typeface="Arial"/>
                <a:cs typeface="Arial"/>
              </a:rPr>
              <a:t>(це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текст)</a:t>
            </a: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000000"/>
              </a:buClr>
              <a:buChar char="•"/>
              <a:tabLst>
                <a:tab pos="355600" algn="l"/>
                <a:tab pos="356235" algn="l"/>
              </a:tabLst>
            </a:pPr>
            <a:r>
              <a:rPr sz="3200" u="heavy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Цифри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  <a:hlinkClick r:id="rId2"/>
              </a:rPr>
              <a:t> </a:t>
            </a:r>
            <a:r>
              <a:rPr sz="3200" spc="-5" dirty="0">
                <a:latin typeface="Arial"/>
                <a:cs typeface="Arial"/>
              </a:rPr>
              <a:t>(це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графіка)</a:t>
            </a:r>
            <a:endParaRPr sz="3200" dirty="0">
              <a:latin typeface="Arial"/>
              <a:cs typeface="Arial"/>
            </a:endParaRPr>
          </a:p>
          <a:p>
            <a:pPr marL="355600" marR="566420">
              <a:lnSpc>
                <a:spcPct val="100000"/>
              </a:lnSpc>
              <a:spcBef>
                <a:spcPts val="765"/>
              </a:spcBef>
            </a:pPr>
            <a:r>
              <a:rPr sz="3200" b="1" dirty="0">
                <a:latin typeface="Arial"/>
                <a:cs typeface="Arial"/>
              </a:rPr>
              <a:t>Якщо у </a:t>
            </a:r>
            <a:r>
              <a:rPr sz="3200" b="1" spc="-5" dirty="0">
                <a:latin typeface="Arial"/>
                <a:cs typeface="Arial"/>
              </a:rPr>
              <a:t>вас немає </a:t>
            </a:r>
            <a:r>
              <a:rPr sz="3200" b="1" dirty="0">
                <a:latin typeface="Arial"/>
                <a:cs typeface="Arial"/>
              </a:rPr>
              <a:t>жодної</a:t>
            </a:r>
            <a:r>
              <a:rPr sz="3200" b="1" spc="-6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причини  знімати відео, не </a:t>
            </a:r>
            <a:r>
              <a:rPr sz="3200" b="1" dirty="0">
                <a:latin typeface="Arial"/>
                <a:cs typeface="Arial"/>
              </a:rPr>
              <a:t>робіть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цього</a:t>
            </a:r>
            <a:endParaRPr sz="32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775"/>
              </a:spcBef>
            </a:pPr>
            <a:r>
              <a:rPr sz="3200" b="1" dirty="0">
                <a:latin typeface="Arial"/>
                <a:cs typeface="Arial"/>
              </a:rPr>
              <a:t>Якщо є </a:t>
            </a:r>
            <a:r>
              <a:rPr sz="3200" b="1" spc="-5" dirty="0">
                <a:latin typeface="Arial"/>
                <a:cs typeface="Arial"/>
              </a:rPr>
              <a:t>бодай одна </a:t>
            </a:r>
            <a:r>
              <a:rPr sz="3200" b="1" dirty="0">
                <a:latin typeface="Arial"/>
                <a:cs typeface="Arial"/>
              </a:rPr>
              <a:t>– оцініть</a:t>
            </a:r>
            <a:r>
              <a:rPr sz="3200" b="1" spc="-11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ресурси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</TotalTime>
  <Words>569</Words>
  <Application>Microsoft Office PowerPoint</Application>
  <PresentationFormat>Экран (4:3)</PresentationFormat>
  <Paragraphs>139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Волна</vt:lpstr>
      <vt:lpstr>Нові форми подачі журналістських матеріалів</vt:lpstr>
      <vt:lpstr>    На на що читачі звертають увагу в першу чергу? </vt:lpstr>
      <vt:lpstr>    Відео на сайті</vt:lpstr>
      <vt:lpstr>Як використовувати відео на  сайті</vt:lpstr>
      <vt:lpstr>Як використовувати відео на  сайті</vt:lpstr>
      <vt:lpstr>Як використовувати відео на  сайті</vt:lpstr>
      <vt:lpstr>Як використовувати відео на  сайті</vt:lpstr>
      <vt:lpstr>Чому – відео</vt:lpstr>
      <vt:lpstr>Чому не відео</vt:lpstr>
      <vt:lpstr> </vt:lpstr>
      <vt:lpstr>Інтерактивні хроніки Навіщо нам хроніки?</vt:lpstr>
      <vt:lpstr>Що можна візуалізувати?</vt:lpstr>
      <vt:lpstr>Яку інформацію можна  вбудувати в таймлайн? </vt:lpstr>
      <vt:lpstr>Что ми можемо  візуалізувати?</vt:lpstr>
      <vt:lpstr>Що ми можемо візуалізувати?</vt:lpstr>
      <vt:lpstr>Що ми можемо візуалізувати?</vt:lpstr>
      <vt:lpstr>За допомогою яких інструментів?</vt:lpstr>
      <vt:lpstr>Timetoast</vt:lpstr>
      <vt:lpstr>Dipity</vt:lpstr>
      <vt:lpstr>Meograph</vt:lpstr>
      <vt:lpstr>Дозволяє інтегрувати карту, фото, відео, аудіо, текст та  лінки. </vt:lpstr>
      <vt:lpstr>Крок 1 – скачуємо шаблон  таблиці для Google Створюємо на основі  шаблона таблицю у  своєму аккаунті Додаємо інформацію в  потрібному форматі </vt:lpstr>
      <vt:lpstr>Крок 2– публікуємо в мережі створену таблицю і  копіюємо лінк на публікацію </vt:lpstr>
      <vt:lpstr>Завдання</vt:lpstr>
      <vt:lpstr>Інформаційна графіка </vt:lpstr>
      <vt:lpstr>Для чого потрібна інфографіка?</vt:lpstr>
      <vt:lpstr>Які дані ми можемо перетворити в інфографіку? </vt:lpstr>
      <vt:lpstr>У що це перетворюється?</vt:lpstr>
      <vt:lpstr>Інфографіка повинна бути</vt:lpstr>
      <vt:lpstr>Інструкція</vt:lpstr>
      <vt:lpstr>Статистика і рішення влади</vt:lpstr>
      <vt:lpstr>Презентация PowerPoint</vt:lpstr>
      <vt:lpstr>Схема злочинних зв'язків</vt:lpstr>
      <vt:lpstr>Статистика (пожвавлюємо діаграми)</vt:lpstr>
      <vt:lpstr>Ціни на продукти</vt:lpstr>
      <vt:lpstr>Корупційні зв'язки</vt:lpstr>
      <vt:lpstr>https://infogr.am</vt:lpstr>
      <vt:lpstr>Infogr.am</vt:lpstr>
      <vt:lpstr>http://www.easel.ly</vt:lpstr>
      <vt:lpstr>Easel.ly</vt:lpstr>
      <vt:lpstr>http://www.thinglink.com/</vt:lpstr>
      <vt:lpstr>Thinglink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відео  на сайті</dc:title>
  <dc:creator>Симанович</dc:creator>
  <cp:lastModifiedBy>User</cp:lastModifiedBy>
  <cp:revision>18</cp:revision>
  <dcterms:created xsi:type="dcterms:W3CDTF">2020-03-10T08:28:39Z</dcterms:created>
  <dcterms:modified xsi:type="dcterms:W3CDTF">2020-03-10T16:08:58Z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2014-01-19T00:00:00Z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2020-03-10T00:00:00Z</vt:filetime>
  </property>
</Properties>
</file>