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88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57" r:id="rId26"/>
    <p:sldId id="282" r:id="rId27"/>
    <p:sldId id="283" r:id="rId28"/>
    <p:sldId id="284" r:id="rId29"/>
    <p:sldId id="285" r:id="rId30"/>
    <p:sldId id="286" r:id="rId31"/>
    <p:sldId id="287" r:id="rId32"/>
    <p:sldId id="258" r:id="rId33"/>
    <p:sldId id="289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2C400"/>
    <a:srgbClr val="CC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1" autoAdjust="0"/>
    <p:restoredTop sz="99827" autoAdjust="0"/>
  </p:normalViewPr>
  <p:slideViewPr>
    <p:cSldViewPr>
      <p:cViewPr varScale="1">
        <p:scale>
          <a:sx n="104" d="100"/>
          <a:sy n="104" d="100"/>
        </p:scale>
        <p:origin x="-8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900B6F-746C-431A-99AC-DCE0F5CCF70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C98B80-201A-4D65-BD5B-07A1D3C5B54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8C522B-06AF-431A-BD39-2A2E20B57F1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22649-3399-4A03-93F3-DAFFCF794A1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47AC4B-EB0A-4271-9342-605F570A7CC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7128CD-BAD7-49B1-860A-467C4DC6064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3CEF4C-0528-4EEE-A56F-F0A86C1F586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FEE1CE-E42D-450F-B1FA-A9E232211C1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96988B-7746-4A89-8F88-28D752C6190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741675-172E-4499-A628-1A69E9DD523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043812-3A28-49F4-AD6D-7E4C0FD147E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0669B286-72F6-44F3-A483-CCB9A97FAFC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66"/>
            </a:gs>
            <a:gs pos="50000">
              <a:schemeClr val="bg1"/>
            </a:gs>
            <a:gs pos="100000">
              <a:srgbClr val="CCFF66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CBDA8E-DCE2-419B-8136-72CC4221347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838200"/>
            <a:ext cx="7772400" cy="1143000"/>
          </a:xfrm>
        </p:spPr>
        <p:txBody>
          <a:bodyPr/>
          <a:lstStyle/>
          <a:p>
            <a:r>
              <a:rPr lang="ru-RU" b="1">
                <a:solidFill>
                  <a:srgbClr val="62C400"/>
                </a:solidFill>
              </a:rPr>
              <a:t>Лекция </a:t>
            </a:r>
            <a:r>
              <a:rPr lang="en-US" b="1">
                <a:solidFill>
                  <a:srgbClr val="62C400"/>
                </a:solidFill>
              </a:rPr>
              <a:t>5</a:t>
            </a:r>
            <a:r>
              <a:rPr lang="ru-RU" b="1">
                <a:solidFill>
                  <a:srgbClr val="62C400"/>
                </a:solidFill>
              </a:rPr>
              <a:t>.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209800"/>
            <a:ext cx="6553200" cy="2743200"/>
          </a:xfrm>
        </p:spPr>
        <p:txBody>
          <a:bodyPr/>
          <a:lstStyle/>
          <a:p>
            <a:r>
              <a:rPr lang="ru-RU" sz="3600" b="1">
                <a:cs typeface="Times New Roman" charset="0"/>
              </a:rPr>
              <a:t>Пять ключевых решений</a:t>
            </a:r>
            <a:r>
              <a:rPr lang="uk-UA" sz="3600">
                <a:cs typeface="Times New Roman" charset="0"/>
              </a:rPr>
              <a:t> </a:t>
            </a:r>
            <a:r>
              <a:rPr lang="ru-RU" sz="3600" b="1">
                <a:cs typeface="Times New Roman" charset="0"/>
              </a:rPr>
              <a:t>в области ИТ: </a:t>
            </a:r>
            <a:endParaRPr lang="ru-RU" sz="3600">
              <a:cs typeface="Times New Roman" charset="0"/>
            </a:endParaRPr>
          </a:p>
          <a:p>
            <a:r>
              <a:rPr lang="ru-RU" sz="3600" b="1">
                <a:cs typeface="Times New Roman" charset="0"/>
              </a:rPr>
              <a:t>превращение ИТ</a:t>
            </a:r>
            <a:r>
              <a:rPr lang="uk-UA" sz="3600">
                <a:cs typeface="Times New Roman" charset="0"/>
              </a:rPr>
              <a:t> </a:t>
            </a:r>
            <a:r>
              <a:rPr lang="ru-RU" sz="3600" b="1">
                <a:cs typeface="Times New Roman" charset="0"/>
              </a:rPr>
              <a:t>в стратегический актив</a:t>
            </a:r>
            <a:endParaRPr lang="ru-RU" sz="3600">
              <a:cs typeface="Times New Roman" charset="0"/>
            </a:endParaRPr>
          </a:p>
          <a:p>
            <a:endParaRPr lang="ru-RU" sz="36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8839200" cy="68580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Между менеджментом и управлением точно такая же разница, как между футбольной командой, которая много бегает и долго тренируется, и той, которая проводит меньше тренировок, но оглядывается назад и анализирует свой состав и стратегию игры. Этот анализ может выявить недостатки тренерской работы или изменить распределение ответственности за принятие решений между лидерами команды.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Точно так же получение большей пользы от ИТ редко связано с более усердной или продолжительной работой.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Для извлечения максимальных выгод может потребоваться привлечение других людей, разработка новых методов принятия и реализации этих решений.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За неделю руководители принимают сотни решений: одни </a:t>
            </a:r>
            <a:r>
              <a:rPr lang="uk-UA" sz="2400">
                <a:cs typeface="Times New Roman" charset="0"/>
              </a:rPr>
              <a:t>— </a:t>
            </a:r>
            <a:r>
              <a:rPr lang="ru-RU" sz="2400">
                <a:cs typeface="Times New Roman" charset="0"/>
              </a:rPr>
              <a:t>после тщательного анализа, другие </a:t>
            </a:r>
            <a:r>
              <a:rPr lang="uk-UA" sz="2400">
                <a:cs typeface="Times New Roman" charset="0"/>
              </a:rPr>
              <a:t>— </a:t>
            </a:r>
            <a:r>
              <a:rPr lang="ru-RU" sz="2400">
                <a:cs typeface="Times New Roman" charset="0"/>
              </a:rPr>
              <a:t>в процессе каждодневной бурной деятельности. Для разработки структуры и анализа управления </a:t>
            </a:r>
            <a:r>
              <a:rPr lang="ru-RU" sz="2400" u="sng">
                <a:cs typeface="Times New Roman" charset="0"/>
              </a:rPr>
              <a:t>необходимо отступить от будничного процесса принятия решений </a:t>
            </a:r>
            <a:r>
              <a:rPr lang="ru-RU" sz="2400" u="sng"/>
              <a:t>и </a:t>
            </a:r>
            <a:r>
              <a:rPr lang="ru-RU" sz="2400" u="sng">
                <a:cs typeface="Times New Roman" charset="0"/>
              </a:rPr>
              <a:t>сосредоточить внимание на том, какие фундаментальные решения должны быть приняты и кто их должен принимать.</a:t>
            </a:r>
            <a:endParaRPr lang="ru-RU" sz="2400" u="sng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381000"/>
            <a:ext cx="8382000" cy="5715000"/>
          </a:xfrm>
        </p:spPr>
        <p:txBody>
          <a:bodyPr/>
          <a:lstStyle/>
          <a:p>
            <a:pPr algn="just">
              <a:lnSpc>
                <a:spcPct val="90000"/>
              </a:lnSpc>
              <a:buFontTx/>
              <a:buNone/>
            </a:pPr>
            <a:r>
              <a:rPr lang="ru-RU" sz="2400">
                <a:cs typeface="Times New Roman" charset="0"/>
              </a:rPr>
              <a:t>Как было отмечено в </a:t>
            </a:r>
            <a:r>
              <a:rPr lang="uk-UA" sz="2400">
                <a:cs typeface="Times New Roman" charset="0"/>
              </a:rPr>
              <a:t>предыдущих лекциях, </a:t>
            </a:r>
            <a:r>
              <a:rPr lang="ru-RU" sz="2400">
                <a:cs typeface="Times New Roman" charset="0"/>
              </a:rPr>
              <a:t>эффективное управление ИТ должно быть направлено на решение трех вопросов:</a:t>
            </a:r>
          </a:p>
          <a:p>
            <a:pPr algn="just">
              <a:lnSpc>
                <a:spcPct val="90000"/>
              </a:lnSpc>
            </a:pPr>
            <a:r>
              <a:rPr lang="uk-UA" sz="2400">
                <a:cs typeface="Times New Roman" charset="0"/>
              </a:rPr>
              <a:t>  </a:t>
            </a:r>
            <a:r>
              <a:rPr lang="ru-RU" sz="2400">
                <a:cs typeface="Times New Roman" charset="0"/>
              </a:rPr>
              <a:t>Какие решения должны быть приняты?</a:t>
            </a:r>
          </a:p>
          <a:p>
            <a:pPr algn="just">
              <a:lnSpc>
                <a:spcPct val="90000"/>
              </a:lnSpc>
            </a:pPr>
            <a:r>
              <a:rPr lang="uk-UA" sz="2400">
                <a:cs typeface="Times New Roman" charset="0"/>
              </a:rPr>
              <a:t> </a:t>
            </a:r>
            <a:r>
              <a:rPr lang="ru-RU" sz="2400">
                <a:cs typeface="Times New Roman" charset="0"/>
              </a:rPr>
              <a:t>Кто должен принимать эти решения?</a:t>
            </a:r>
          </a:p>
          <a:p>
            <a:pPr algn="just">
              <a:lnSpc>
                <a:spcPct val="90000"/>
              </a:lnSpc>
            </a:pPr>
            <a:r>
              <a:rPr lang="ru-RU" sz="2400"/>
              <a:t> </a:t>
            </a:r>
            <a:r>
              <a:rPr lang="ru-RU" sz="2400">
                <a:cs typeface="Times New Roman" charset="0"/>
              </a:rPr>
              <a:t>Каким образом эти решения будут реализовываться и как будет происходить мониторинг их исполнения?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ru-RU" sz="2400">
                <a:cs typeface="Times New Roman" charset="0"/>
              </a:rPr>
              <a:t>В данной лекции подробно рассматривается первый вопрос, а именно: какие решения должны быть приняты. </a:t>
            </a:r>
            <a:endParaRPr lang="ru-RU" sz="2400"/>
          </a:p>
          <a:p>
            <a:pPr algn="just">
              <a:lnSpc>
                <a:spcPct val="90000"/>
              </a:lnSpc>
              <a:buFontTx/>
              <a:buNone/>
            </a:pPr>
            <a:r>
              <a:rPr lang="ru-RU" sz="2400">
                <a:cs typeface="Times New Roman" charset="0"/>
              </a:rPr>
              <a:t>Проанализировав, какие пять решений должны быть приняты, мы обсудим вопросы управления, с которыми сталкивается предприятие, </a:t>
            </a:r>
            <a:r>
              <a:rPr lang="uk-UA" sz="2400">
                <a:cs typeface="Times New Roman" charset="0"/>
              </a:rPr>
              <a:t>— </a:t>
            </a:r>
            <a:r>
              <a:rPr lang="ru-RU" sz="2400">
                <a:cs typeface="Times New Roman" charset="0"/>
              </a:rPr>
              <a:t>при этом мы не ставим своей целью показать, как принимать каждое из решений, а хотим лишь отразить масштабы этих решений и выделить ключевые вопросы, на которые следует обратить внимание при разработке управления ИТ. </a:t>
            </a:r>
            <a:endParaRPr lang="ru-RU"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990600"/>
          </a:xfrm>
        </p:spPr>
        <p:txBody>
          <a:bodyPr/>
          <a:lstStyle/>
          <a:p>
            <a:r>
              <a:rPr lang="ru-RU" sz="2800" b="1">
                <a:latin typeface="Arial" charset="0"/>
                <a:cs typeface="Arial" charset="0"/>
              </a:rPr>
              <a:t>КАКИЕ РЕШЕНИЯ ДОЛЖНЫ БЫТЬ ПРИНЯТЫ?</a:t>
            </a:r>
            <a:r>
              <a:rPr lang="ru-RU" sz="2800">
                <a:cs typeface="Times New Roman" charset="0"/>
              </a:rPr>
              <a:t/>
            </a:r>
            <a:br>
              <a:rPr lang="ru-RU" sz="2800">
                <a:cs typeface="Times New Roman" charset="0"/>
              </a:rPr>
            </a:br>
            <a:endParaRPr lang="ru-RU" sz="2800">
              <a:cs typeface="Times New Roman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066800"/>
            <a:ext cx="7772400" cy="5029200"/>
          </a:xfrm>
        </p:spPr>
        <p:txBody>
          <a:bodyPr/>
          <a:lstStyle/>
          <a:p>
            <a:pPr marL="533400" indent="-533400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Каждое предприятие должно направлять свои усилия на принятие пяти взаимосвязанных решений в области ИТ:</a:t>
            </a:r>
            <a:endParaRPr lang="ru-RU" sz="280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ru-RU" sz="2800">
                <a:cs typeface="Times New Roman" charset="0"/>
              </a:rPr>
              <a:t> принципы использования ИТ, </a:t>
            </a:r>
            <a:endParaRPr lang="ru-RU" sz="280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ru-RU" sz="2800">
                <a:cs typeface="Times New Roman" charset="0"/>
              </a:rPr>
              <a:t>архитектура ИТ, </a:t>
            </a:r>
            <a:endParaRPr lang="ru-RU" sz="280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ru-RU" sz="2800">
                <a:cs typeface="Times New Roman" charset="0"/>
              </a:rPr>
              <a:t>инфраструктура ИТ, </a:t>
            </a:r>
            <a:endParaRPr lang="ru-RU" sz="280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ru-RU" sz="2800">
                <a:cs typeface="Times New Roman" charset="0"/>
              </a:rPr>
              <a:t>потребности, связанные с применением ИТ в бизнесе (бизнес-приложениями), </a:t>
            </a:r>
            <a:endParaRPr lang="ru-RU" sz="280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ru-RU" sz="2800">
                <a:cs typeface="Times New Roman" charset="0"/>
              </a:rPr>
              <a:t>а также инвестиции в ИТ и установление приоритетов. </a:t>
            </a:r>
            <a:endParaRPr lang="ru-RU" sz="2800"/>
          </a:p>
          <a:p>
            <a:pPr marL="533400" indent="-533400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В таблице </a:t>
            </a:r>
            <a:r>
              <a:rPr lang="uk-UA" sz="2800">
                <a:cs typeface="Times New Roman" charset="0"/>
              </a:rPr>
              <a:t>2.1 </a:t>
            </a:r>
            <a:r>
              <a:rPr lang="ru-RU" sz="2800">
                <a:cs typeface="Times New Roman" charset="0"/>
              </a:rPr>
              <a:t>эти решения располагаются таким образом, чтобы подчеркнуть важность их взаимосвязей.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>
            <p:ph type="dgm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901700"/>
            <a:ext cx="9144000" cy="4672013"/>
          </a:xfrm>
          <a:noFill/>
          <a:ln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228600"/>
            <a:ext cx="8534400" cy="64770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Решения, касающиеся принципов использования ИТ, находятся в верхней части схемы, поскольку они, объясняя цели предприятия относительно ИТ, задают направление всех остальных решений.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Если принципы до конца неясны, то вряд ли остальные решения создадут целостную картину.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Решения, связанные с архитектурой ИТ, переводят принципы использования ИТ в требования к интеграции и стандартизации, а затем преобразуются в технический план действий («дорожную карту») для обеспечения необходимых возможностей.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Решения относительно инвестиций в ИТ и установления приоритетов обеспечивают распределение ресурсов таким образом, чтобы преобразовать принципы в системы.</a:t>
            </a:r>
          </a:p>
          <a:p>
            <a:pPr>
              <a:lnSpc>
                <a:spcPct val="90000"/>
              </a:lnSpc>
            </a:pPr>
            <a:endParaRPr lang="ru-RU" sz="2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228600"/>
            <a:ext cx="8610600" cy="64008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Решения, касающиеся инфраструктуры и бизнес-приложений, могут вытекать из принципов, архитектуры и инвестиционных критериев.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В таком случае инфраструктура обеспечивает необходимые ИТ-возможности, а приложения эти возможности расширяют.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Как это часто бывает, потребности и возможности бизнеса (предприятия) выявляют необходимость применения ИТ, что, в свою очередь, выдвигает новые требования к инфраструктуре.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Наконец, решения об инвестициях влияют на выбор и финансирование инфраструктуры и инициатив в области применения, которые способствуют установлению архитектуры, разработанной для воплощения принципов использования ИТ, а значит, и принципов ведения бизнеса в целом.</a:t>
            </a:r>
          </a:p>
          <a:p>
            <a:pPr>
              <a:lnSpc>
                <a:spcPct val="90000"/>
              </a:lnSpc>
            </a:pPr>
            <a:endParaRPr lang="ru-RU" sz="2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382000" cy="609600"/>
          </a:xfrm>
        </p:spPr>
        <p:txBody>
          <a:bodyPr/>
          <a:lstStyle/>
          <a:p>
            <a:r>
              <a:rPr lang="ru-RU" sz="3200" b="1">
                <a:solidFill>
                  <a:srgbClr val="62C400"/>
                </a:solidFill>
                <a:cs typeface="Times New Roman" charset="0"/>
              </a:rPr>
              <a:t>Решение </a:t>
            </a:r>
            <a:r>
              <a:rPr lang="uk-UA" sz="3200" b="1">
                <a:solidFill>
                  <a:srgbClr val="62C400"/>
                </a:solidFill>
                <a:cs typeface="Times New Roman" charset="0"/>
              </a:rPr>
              <a:t>1: </a:t>
            </a:r>
            <a:r>
              <a:rPr lang="ru-RU" sz="3200" b="1">
                <a:solidFill>
                  <a:srgbClr val="62C400"/>
                </a:solidFill>
                <a:cs typeface="Times New Roman" charset="0"/>
              </a:rPr>
              <a:t>принципы использования ИТ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762000"/>
            <a:ext cx="8534400" cy="60960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Предприятия, реализующие четкий и конкретный подход, как правило, достигают лучших результатов.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Это касается и создания стоимости бизнеса выше среднеотраслевого уровня благодаря использованию ИТ.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Каждое новое исследование доказывает, что на предприятиях, достигающих за счет ИТ высокой стоимости бизнеса, реализуется очень небольшое число ясно выраженных принципов использования ИТ.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 b="1" u="sng">
                <a:cs typeface="Times New Roman" charset="0"/>
              </a:rPr>
              <a:t>ИТ-принципы</a:t>
            </a:r>
            <a:r>
              <a:rPr lang="ru-RU" sz="2400" b="1">
                <a:cs typeface="Times New Roman" charset="0"/>
              </a:rPr>
              <a:t> представляют собой набор сформулированных высшим руководством взаимосвязанных положений относительно использования ИТ в данном бизнесе.</a:t>
            </a:r>
            <a:endParaRPr lang="ru-RU" sz="2400" b="1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 Будучи однажды сформулированными, принципы использования ИТ становятся частью управленческого лексикона предприятия и могут рассматриваться, обсуждаться, подлежать утверждению, изменениям и дальнейшему развитию.</a:t>
            </a:r>
            <a:r>
              <a:rPr lang="ru-RU" sz="2800">
                <a:cs typeface="Times New Roman" charset="0"/>
              </a:rPr>
              <a:t> </a:t>
            </a:r>
            <a:endParaRPr lang="ru-RU" sz="2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8991600" cy="6705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US" sz="2400">
                <a:cs typeface="Times New Roman" charset="0"/>
              </a:rPr>
              <a:t>MeadWestvaco</a:t>
            </a:r>
            <a:r>
              <a:rPr lang="ru-RU" sz="2400">
                <a:cs typeface="Times New Roman" charset="0"/>
              </a:rPr>
              <a:t>, крупная производственная компания</a:t>
            </a:r>
            <a:r>
              <a:rPr lang="ru-RU" sz="2400"/>
              <a:t>, </a:t>
            </a:r>
            <a:r>
              <a:rPr lang="ru-RU" sz="2400">
                <a:cs typeface="Times New Roman" charset="0"/>
              </a:rPr>
              <a:t>является примером того, как компания, формируя ИТ-принципы, заложила в них влияние ИТ на реализацию стратегии бизнеса.</a:t>
            </a:r>
          </a:p>
          <a:p>
            <a:pPr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Чтобы эффективно конкурировать на целевых рынках, </a:t>
            </a:r>
            <a:r>
              <a:rPr lang="en-US" sz="2400">
                <a:cs typeface="Times New Roman" charset="0"/>
              </a:rPr>
              <a:t>MeadWestvaco</a:t>
            </a:r>
            <a:r>
              <a:rPr lang="ru-RU" sz="2400">
                <a:cs typeface="Times New Roman" charset="0"/>
              </a:rPr>
              <a:t> внедрила </a:t>
            </a:r>
            <a:r>
              <a:rPr lang="en-US" sz="2400">
                <a:cs typeface="Times New Roman" charset="0"/>
              </a:rPr>
              <a:t>ERP</a:t>
            </a:r>
            <a:r>
              <a:rPr lang="ru-RU" sz="2400">
                <a:cs typeface="Times New Roman" charset="0"/>
              </a:rPr>
              <a:t>-систему для повышения эффективности и создания непрерывных цепей поставок. </a:t>
            </a:r>
            <a:endParaRPr lang="en-US" sz="2400">
              <a:cs typeface="Times New Roman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sz="2400">
              <a:cs typeface="Times New Roman" charset="0"/>
            </a:endParaRPr>
          </a:p>
          <a:p>
            <a:pPr algn="just">
              <a:lnSpc>
                <a:spcPct val="90000"/>
              </a:lnSpc>
            </a:pPr>
            <a:r>
              <a:rPr lang="ru-RU" sz="2000">
                <a:solidFill>
                  <a:srgbClr val="0000FF"/>
                </a:solidFill>
                <a:cs typeface="Times New Roman" charset="0"/>
              </a:rPr>
              <a:t>(</a:t>
            </a:r>
            <a:r>
              <a:rPr lang="en-US" sz="2000" b="1">
                <a:solidFill>
                  <a:srgbClr val="0000FF"/>
                </a:solidFill>
                <a:cs typeface="Times New Roman" charset="0"/>
              </a:rPr>
              <a:t>ERP</a:t>
            </a:r>
            <a:r>
              <a:rPr lang="ru-RU" sz="2000" b="1">
                <a:solidFill>
                  <a:srgbClr val="0000FF"/>
                </a:solidFill>
                <a:cs typeface="Times New Roman" charset="0"/>
              </a:rPr>
              <a:t>-системы </a:t>
            </a:r>
            <a:r>
              <a:rPr lang="ru-RU" sz="2000">
                <a:solidFill>
                  <a:srgbClr val="0000FF"/>
                </a:solidFill>
                <a:cs typeface="Times New Roman" charset="0"/>
              </a:rPr>
              <a:t>- </a:t>
            </a:r>
            <a:r>
              <a:rPr lang="ru-RU" sz="2000" b="1">
                <a:solidFill>
                  <a:srgbClr val="0000FF"/>
                </a:solidFill>
                <a:cs typeface="Times New Roman" charset="0"/>
              </a:rPr>
              <a:t>системы класса Enterprise Resource Planning – Планирование ресурсов предприятия</a:t>
            </a:r>
            <a:r>
              <a:rPr lang="ru-RU" sz="2000">
                <a:solidFill>
                  <a:srgbClr val="0000FF"/>
                </a:solidFill>
                <a:cs typeface="Times New Roman" charset="0"/>
              </a:rPr>
              <a:t> - призванны оптимизировать все многообразие внутренних и внешних процессов предприятия, позволяют снизить операционные, управленческие и коммерческие затраты, сократить цикл реализации, увеличить оборачиваемость материальных запасов, улучшить утилизацию основных фондов и т.д. Глобальная интеграция всех информационных потоков в рамках единой системы обеспечивает оптимальное использование информации, напрямую влияя на оперативность принятия управленческих решений и быстроту реакции на рыночные изменения.</a:t>
            </a:r>
            <a:endParaRPr lang="ru-RU" sz="2000">
              <a:cs typeface="Times New Roman" charset="0"/>
            </a:endParaRPr>
          </a:p>
          <a:p>
            <a:pPr algn="just">
              <a:lnSpc>
                <a:spcPct val="90000"/>
              </a:lnSpc>
            </a:pPr>
            <a:r>
              <a:rPr lang="ru-RU" sz="2000">
                <a:solidFill>
                  <a:srgbClr val="0000FF"/>
                </a:solidFill>
                <a:cs typeface="Times New Roman" charset="0"/>
              </a:rPr>
              <a:t>Объединяя в себе лучшие мировые практики в области управления бизнесом, ERP-системы де-факто становятся основой для постановки бизнес-процессов, организации операций, интеграции информационных потоков и построения внешних взаимодействий, в целом способствуя повышению прозрачности и управляемости бизнеса).</a:t>
            </a:r>
            <a:endParaRPr lang="ru-RU" sz="2000">
              <a:cs typeface="Times New Roman" charset="0"/>
            </a:endParaRPr>
          </a:p>
          <a:p>
            <a:pPr>
              <a:lnSpc>
                <a:spcPct val="90000"/>
              </a:lnSpc>
            </a:pPr>
            <a:endParaRPr lang="en-US" sz="2000">
              <a:cs typeface="Times New Roman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990600"/>
            <a:ext cx="7391400" cy="3505200"/>
          </a:xfrm>
        </p:spPr>
        <p:txBody>
          <a:bodyPr/>
          <a:lstStyle/>
          <a:p>
            <a:r>
              <a:rPr lang="ru-RU" sz="2800">
                <a:cs typeface="Times New Roman" charset="0"/>
              </a:rPr>
              <a:t>Внедрением </a:t>
            </a:r>
            <a:r>
              <a:rPr lang="en-US" sz="2800">
                <a:cs typeface="Times New Roman" charset="0"/>
              </a:rPr>
              <a:t>ERP</a:t>
            </a:r>
            <a:r>
              <a:rPr lang="ru-RU" sz="2800">
                <a:cs typeface="Times New Roman" charset="0"/>
              </a:rPr>
              <a:t>-системы менеджмент компании </a:t>
            </a:r>
            <a:r>
              <a:rPr lang="en-US" sz="2800">
                <a:cs typeface="Times New Roman" charset="0"/>
              </a:rPr>
              <a:t>MeadWestvaco</a:t>
            </a:r>
            <a:r>
              <a:rPr lang="ru-RU" sz="2800">
                <a:cs typeface="Times New Roman" charset="0"/>
              </a:rPr>
              <a:t> хотел сохранить высокий уровень продуктивности стандартизированных производственных процессов и в то же время поддержать различия между бизнес-единицами предприятия.</a:t>
            </a:r>
            <a:r>
              <a:rPr lang="ru-RU" sz="2800"/>
              <a:t> </a:t>
            </a:r>
          </a:p>
          <a:p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>
                <a:cs typeface="Times New Roman" charset="0"/>
              </a:rPr>
              <a:t>Для достижения этих целей руководство разработало следующие принципы ведения бизнеса. </a:t>
            </a:r>
            <a:r>
              <a:rPr lang="ru-RU" sz="2800"/>
              <a:t/>
            </a:r>
            <a:br>
              <a:rPr lang="ru-RU" sz="2800"/>
            </a:br>
            <a:r>
              <a:rPr lang="ru-RU" sz="2800">
                <a:cs typeface="Times New Roman" charset="0"/>
              </a:rPr>
              <a:t>Обозначим их как ПВБ (с </a:t>
            </a:r>
            <a:r>
              <a:rPr lang="uk-UA" sz="2800">
                <a:cs typeface="Times New Roman" charset="0"/>
              </a:rPr>
              <a:t>1-го </a:t>
            </a:r>
            <a:r>
              <a:rPr lang="ru-RU" sz="2800">
                <a:cs typeface="Times New Roman" charset="0"/>
              </a:rPr>
              <a:t>по </a:t>
            </a:r>
            <a:r>
              <a:rPr lang="uk-UA" sz="2800">
                <a:cs typeface="Times New Roman" charset="0"/>
              </a:rPr>
              <a:t>5-й)</a:t>
            </a:r>
            <a:r>
              <a:rPr lang="uk-UA" sz="2800"/>
              <a:t>:</a:t>
            </a:r>
            <a:endParaRPr lang="ru-RU" sz="280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438400"/>
            <a:ext cx="7772400" cy="4114800"/>
          </a:xfrm>
        </p:spPr>
        <p:txBody>
          <a:bodyPr/>
          <a:lstStyle/>
          <a:p>
            <a:pPr>
              <a:buFontTx/>
              <a:buNone/>
            </a:pPr>
            <a:r>
              <a:rPr lang="uk-UA" sz="1800">
                <a:cs typeface="Times New Roman" charset="0"/>
              </a:rPr>
              <a:t>1.  </a:t>
            </a:r>
            <a:r>
              <a:rPr lang="uk-UA" sz="1800"/>
              <a:t>   </a:t>
            </a:r>
            <a:r>
              <a:rPr lang="ru-RU" sz="2400">
                <a:cs typeface="Times New Roman" charset="0"/>
              </a:rPr>
              <a:t>Увеличить экономию на масштабах производства.</a:t>
            </a:r>
            <a:endParaRPr lang="ru-RU" sz="2400"/>
          </a:p>
          <a:p>
            <a:pPr>
              <a:buFontTx/>
              <a:buNone/>
            </a:pPr>
            <a:r>
              <a:rPr lang="uk-UA" sz="2400">
                <a:cs typeface="Times New Roman" charset="0"/>
              </a:rPr>
              <a:t>2.            </a:t>
            </a:r>
            <a:r>
              <a:rPr lang="ru-RU" sz="2400">
                <a:cs typeface="Times New Roman" charset="0"/>
              </a:rPr>
              <a:t>Стандартизировать процессы и технологии там, где это необходимо.</a:t>
            </a:r>
            <a:endParaRPr lang="ru-RU" sz="2400"/>
          </a:p>
          <a:p>
            <a:pPr>
              <a:buFontTx/>
              <a:buNone/>
            </a:pPr>
            <a:r>
              <a:rPr lang="uk-UA" sz="2400">
                <a:cs typeface="Times New Roman" charset="0"/>
              </a:rPr>
              <a:t>3.            </a:t>
            </a:r>
            <a:r>
              <a:rPr lang="ru-RU" sz="2400">
                <a:cs typeface="Times New Roman" charset="0"/>
              </a:rPr>
              <a:t>Создать общие инструменты при разнородном бизнесе (в единой </a:t>
            </a:r>
            <a:r>
              <a:rPr lang="en-US" sz="2400">
                <a:cs typeface="Times New Roman" charset="0"/>
              </a:rPr>
              <a:t>ERP</a:t>
            </a:r>
            <a:r>
              <a:rPr lang="ru-RU" sz="2400">
                <a:cs typeface="Times New Roman" charset="0"/>
              </a:rPr>
              <a:t>-системы).</a:t>
            </a:r>
            <a:endParaRPr lang="ru-RU" sz="2400"/>
          </a:p>
          <a:p>
            <a:pPr>
              <a:buFontTx/>
              <a:buNone/>
            </a:pPr>
            <a:r>
              <a:rPr lang="uk-UA" sz="2400">
                <a:cs typeface="Times New Roman" charset="0"/>
              </a:rPr>
              <a:t>4.            </a:t>
            </a:r>
            <a:r>
              <a:rPr lang="ru-RU" sz="2400">
                <a:cs typeface="Times New Roman" charset="0"/>
              </a:rPr>
              <a:t>Организовать контроль издержек и операционная эффективность.</a:t>
            </a:r>
            <a:endParaRPr lang="ru-RU" sz="2400"/>
          </a:p>
          <a:p>
            <a:pPr>
              <a:buFontTx/>
              <a:buNone/>
            </a:pPr>
            <a:r>
              <a:rPr lang="uk-UA" sz="2400">
                <a:cs typeface="Times New Roman" charset="0"/>
              </a:rPr>
              <a:t>5.            </a:t>
            </a:r>
            <a:r>
              <a:rPr lang="ru-RU" sz="2400">
                <a:cs typeface="Times New Roman" charset="0"/>
              </a:rPr>
              <a:t>Согласовать и своевременно реагировать на оговоренные требования данного бизнеса.</a:t>
            </a:r>
            <a:br>
              <a:rPr lang="ru-RU" sz="2400">
                <a:cs typeface="Times New Roman" charset="0"/>
              </a:rPr>
            </a:br>
            <a:endParaRPr lang="ru-RU" sz="2400">
              <a:cs typeface="Times New Roman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>
                <a:cs typeface="Times New Roman" charset="0"/>
              </a:rPr>
              <a:t>Данные принципы ведения бизнеса привели к появлению следующего набора принципов </a:t>
            </a:r>
            <a:r>
              <a:rPr lang="uk-UA" sz="2800">
                <a:cs typeface="Times New Roman" charset="0"/>
              </a:rPr>
              <a:t>— </a:t>
            </a:r>
            <a:r>
              <a:rPr lang="ru-RU" sz="2800">
                <a:cs typeface="Times New Roman" charset="0"/>
              </a:rPr>
              <a:t>принципов использования ИТ (которые компания </a:t>
            </a:r>
            <a:r>
              <a:rPr lang="en-US" sz="2800">
                <a:cs typeface="Times New Roman" charset="0"/>
              </a:rPr>
              <a:t>MeadWestvaco</a:t>
            </a:r>
            <a:r>
              <a:rPr lang="ru-RU" sz="2800">
                <a:cs typeface="Times New Roman" charset="0"/>
              </a:rPr>
              <a:t> называет своими целями управления ИТ). </a:t>
            </a:r>
            <a:r>
              <a:rPr lang="ru-RU" sz="2800"/>
              <a:t/>
            </a:r>
            <a:br>
              <a:rPr lang="ru-RU" sz="2800"/>
            </a:br>
            <a:r>
              <a:rPr lang="ru-RU" sz="2400">
                <a:cs typeface="Times New Roman" charset="0"/>
              </a:rPr>
              <a:t>Обозначим их как ПИИТ (с </a:t>
            </a:r>
            <a:r>
              <a:rPr lang="uk-UA" sz="2400">
                <a:cs typeface="Times New Roman" charset="0"/>
              </a:rPr>
              <a:t>1 </a:t>
            </a:r>
            <a:r>
              <a:rPr lang="ru-RU" sz="2400">
                <a:cs typeface="Times New Roman" charset="0"/>
              </a:rPr>
              <a:t>по </a:t>
            </a:r>
            <a:r>
              <a:rPr lang="uk-UA" sz="2400">
                <a:cs typeface="Times New Roman" charset="0"/>
              </a:rPr>
              <a:t>5)</a:t>
            </a:r>
            <a:r>
              <a:rPr lang="uk-UA" sz="2400"/>
              <a:t>:</a:t>
            </a:r>
            <a:endParaRPr lang="ru-RU" sz="240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743200"/>
            <a:ext cx="7772400" cy="3886200"/>
          </a:xfrm>
        </p:spPr>
        <p:txBody>
          <a:bodyPr/>
          <a:lstStyle/>
          <a:p>
            <a:pPr algn="just">
              <a:buFontTx/>
              <a:buNone/>
            </a:pPr>
            <a:r>
              <a:rPr lang="uk-UA" sz="2800">
                <a:cs typeface="Times New Roman" charset="0"/>
              </a:rPr>
              <a:t>1. </a:t>
            </a:r>
            <a:r>
              <a:rPr lang="ru-RU" sz="2800">
                <a:cs typeface="Times New Roman" charset="0"/>
              </a:rPr>
              <a:t>Эталонная минимальная общая стоимость владения.</a:t>
            </a:r>
          </a:p>
          <a:p>
            <a:pPr algn="just">
              <a:buFontTx/>
              <a:buNone/>
            </a:pPr>
            <a:r>
              <a:rPr lang="uk-UA" sz="2800">
                <a:cs typeface="Times New Roman" charset="0"/>
              </a:rPr>
              <a:t>2.   </a:t>
            </a:r>
            <a:r>
              <a:rPr lang="ru-RU" sz="2800">
                <a:cs typeface="Times New Roman" charset="0"/>
              </a:rPr>
              <a:t>Целостность архитектуры.</a:t>
            </a:r>
          </a:p>
          <a:p>
            <a:pPr algn="just">
              <a:buFontTx/>
              <a:buNone/>
            </a:pPr>
            <a:r>
              <a:rPr lang="uk-UA" sz="2800">
                <a:cs typeface="Times New Roman" charset="0"/>
              </a:rPr>
              <a:t>3.    </a:t>
            </a:r>
            <a:r>
              <a:rPr lang="ru-RU" sz="2800">
                <a:cs typeface="Times New Roman" charset="0"/>
              </a:rPr>
              <a:t>Гибкая устойчивая инфраструктура.</a:t>
            </a:r>
          </a:p>
          <a:p>
            <a:pPr algn="just">
              <a:buFontTx/>
              <a:buNone/>
            </a:pPr>
            <a:r>
              <a:rPr lang="uk-UA" sz="2800">
                <a:cs typeface="Times New Roman" charset="0"/>
              </a:rPr>
              <a:t>4.    </a:t>
            </a:r>
            <a:r>
              <a:rPr lang="ru-RU" sz="2800">
                <a:cs typeface="Times New Roman" charset="0"/>
              </a:rPr>
              <a:t>Быстрое внедрение новых приложений.</a:t>
            </a:r>
          </a:p>
          <a:p>
            <a:pPr algn="just">
              <a:buFontTx/>
              <a:buNone/>
            </a:pPr>
            <a:r>
              <a:rPr lang="uk-UA" sz="2800">
                <a:cs typeface="Times New Roman" charset="0"/>
              </a:rPr>
              <a:t>5.</a:t>
            </a:r>
            <a:r>
              <a:rPr lang="uk-UA" sz="2800"/>
              <a:t> </a:t>
            </a:r>
            <a:r>
              <a:rPr lang="ru-RU" sz="2800">
                <a:cs typeface="Times New Roman" charset="0"/>
              </a:rPr>
              <a:t>Измеряемая растущая и совместно устанавливаемая стоимость и способность к реагированию.</a:t>
            </a:r>
          </a:p>
          <a:p>
            <a:endParaRPr lang="ru-RU" sz="28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304800"/>
            <a:ext cx="8077200" cy="62484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Признаком эффективного набора принципов использования ИТ (ПИИТ) является четкий обоснованный переход от бизнеса к принципам управления ИТ.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В </a:t>
            </a:r>
            <a:r>
              <a:rPr lang="en-US" sz="2400">
                <a:cs typeface="Times New Roman" charset="0"/>
              </a:rPr>
              <a:t>MeadWestvaco</a:t>
            </a:r>
            <a:r>
              <a:rPr lang="ru-RU" sz="2400">
                <a:cs typeface="Times New Roman" charset="0"/>
              </a:rPr>
              <a:t> и стандартизированные процессы, и технологии (ПВБ </a:t>
            </a:r>
            <a:r>
              <a:rPr lang="uk-UA" sz="2400">
                <a:cs typeface="Times New Roman" charset="0"/>
              </a:rPr>
              <a:t>2),</a:t>
            </a:r>
            <a:r>
              <a:rPr lang="ru-RU" sz="2400"/>
              <a:t> </a:t>
            </a:r>
            <a:r>
              <a:rPr lang="ru-RU" sz="2400">
                <a:cs typeface="Times New Roman" charset="0"/>
              </a:rPr>
              <a:t>и контроль издержек, и эксплуатационная эффективность (ПВБ </a:t>
            </a:r>
            <a:r>
              <a:rPr lang="uk-UA" sz="2400">
                <a:cs typeface="Times New Roman" charset="0"/>
              </a:rPr>
              <a:t>4) </a:t>
            </a:r>
            <a:r>
              <a:rPr lang="ru-RU" sz="2400">
                <a:cs typeface="Times New Roman" charset="0"/>
              </a:rPr>
              <a:t>обеспечиваются целостностью архитектуры (ПИИТ </a:t>
            </a:r>
            <a:r>
              <a:rPr lang="uk-UA" sz="2400">
                <a:cs typeface="Times New Roman" charset="0"/>
              </a:rPr>
              <a:t>2); </a:t>
            </a:r>
            <a:endParaRPr lang="uk-UA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быстрое внедрение новых приложений (ПИИТ </a:t>
            </a:r>
            <a:r>
              <a:rPr lang="uk-UA" sz="2400">
                <a:cs typeface="Times New Roman" charset="0"/>
              </a:rPr>
              <a:t>4) </a:t>
            </a:r>
            <a:r>
              <a:rPr lang="ru-RU" sz="2400">
                <a:cs typeface="Times New Roman" charset="0"/>
              </a:rPr>
              <a:t>стимулирует согласование и своевременную реакцию на оговоренные требования данного бизнеса (ПВБ </a:t>
            </a:r>
            <a:r>
              <a:rPr lang="uk-UA" sz="2400">
                <a:cs typeface="Times New Roman" charset="0"/>
              </a:rPr>
              <a:t>5); </a:t>
            </a:r>
            <a:endParaRPr lang="uk-UA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гибкая устойчивая инфраструктура (ПИИТ </a:t>
            </a:r>
            <a:r>
              <a:rPr lang="uk-UA" sz="2400">
                <a:cs typeface="Times New Roman" charset="0"/>
              </a:rPr>
              <a:t>3) </a:t>
            </a:r>
            <a:r>
              <a:rPr lang="ru-RU" sz="2400">
                <a:cs typeface="Times New Roman" charset="0"/>
              </a:rPr>
              <a:t>должна облегчать реализацию всех пяти принципов ведения бизнеса (ПВБ).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В совокупности принципы ведения бизнеса и принципы использования ИТ компании </a:t>
            </a:r>
            <a:r>
              <a:rPr lang="en-US" sz="2400">
                <a:cs typeface="Times New Roman" charset="0"/>
              </a:rPr>
              <a:t>MeadWestvaco</a:t>
            </a:r>
            <a:r>
              <a:rPr lang="ru-RU" sz="2400">
                <a:cs typeface="Times New Roman" charset="0"/>
              </a:rPr>
              <a:t> обусловливают четкое направление использования ИТ для осуществления стратегии развития бизнеса.</a:t>
            </a:r>
          </a:p>
          <a:p>
            <a:pPr>
              <a:lnSpc>
                <a:spcPct val="90000"/>
              </a:lnSpc>
            </a:pPr>
            <a:endParaRPr lang="ru-RU" sz="2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839200" cy="4191000"/>
          </a:xfrm>
        </p:spPr>
        <p:txBody>
          <a:bodyPr/>
          <a:lstStyle/>
          <a:p>
            <a:r>
              <a:rPr lang="ru-RU" sz="2400">
                <a:cs typeface="Times New Roman" charset="0"/>
              </a:rPr>
              <a:t>Принципы использования ИТ могут применяться также в качестве инструмента обучения руководителей по вопросам технологической стратегии и принятия решений в области инвестиций. </a:t>
            </a:r>
            <a:r>
              <a:rPr lang="ru-RU" sz="2400"/>
              <a:t/>
            </a:r>
            <a:br>
              <a:rPr lang="ru-RU" sz="2400"/>
            </a:br>
            <a:r>
              <a:rPr lang="ru-RU" sz="2400">
                <a:cs typeface="Times New Roman" charset="0"/>
              </a:rPr>
              <a:t>Компания </a:t>
            </a:r>
            <a:r>
              <a:rPr lang="en-US" sz="2400">
                <a:cs typeface="Times New Roman" charset="0"/>
              </a:rPr>
              <a:t>MetLife</a:t>
            </a:r>
            <a:r>
              <a:rPr lang="ru-RU" sz="2400">
                <a:cs typeface="Times New Roman" charset="0"/>
              </a:rPr>
              <a:t> разработала набор из семи принципов использования ИТ для «достижения всеобщего понимания стратегического направления ИТ и для управления тактическими решениями». Принципы определяют позицию предприятия, которая «может быть передана с помощью особых политических установок, стандартов и критериев».</a:t>
            </a:r>
            <a:br>
              <a:rPr lang="ru-RU" sz="2400">
                <a:cs typeface="Times New Roman" charset="0"/>
              </a:rPr>
            </a:br>
            <a:endParaRPr lang="ru-RU" sz="2400">
              <a:cs typeface="Times New Roman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4114800"/>
            <a:ext cx="8686800" cy="2514600"/>
          </a:xfrm>
        </p:spPr>
        <p:txBody>
          <a:bodyPr/>
          <a:lstStyle/>
          <a:p>
            <a:pPr algn="just">
              <a:lnSpc>
                <a:spcPct val="90000"/>
              </a:lnSpc>
              <a:buFontTx/>
              <a:buNone/>
            </a:pPr>
            <a:r>
              <a:rPr lang="uk-UA" sz="2000">
                <a:cs typeface="Times New Roman" charset="0"/>
              </a:rPr>
              <a:t>1.  </a:t>
            </a:r>
            <a:r>
              <a:rPr lang="ru-RU" sz="2000">
                <a:cs typeface="Times New Roman" charset="0"/>
              </a:rPr>
              <a:t>Создать возможности для бизнеса.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uk-UA" sz="2000">
                <a:cs typeface="Times New Roman" charset="0"/>
              </a:rPr>
              <a:t>2.   </a:t>
            </a:r>
            <a:r>
              <a:rPr lang="ru-RU" sz="2000">
                <a:cs typeface="Times New Roman" charset="0"/>
              </a:rPr>
              <a:t>Обеспечить целостность информации.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uk-UA" sz="2000">
                <a:cs typeface="Times New Roman" charset="0"/>
              </a:rPr>
              <a:t>3.   </a:t>
            </a:r>
            <a:r>
              <a:rPr lang="ru-RU" sz="2000">
                <a:cs typeface="Times New Roman" charset="0"/>
              </a:rPr>
              <a:t>Сформировать единое видение клиента.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uk-UA" sz="2000">
                <a:cs typeface="Times New Roman" charset="0"/>
              </a:rPr>
              <a:t>4.    </a:t>
            </a:r>
            <a:r>
              <a:rPr lang="ru-RU" sz="2000">
                <a:cs typeface="Times New Roman" charset="0"/>
              </a:rPr>
              <a:t>Обеспечить устойчивую архитектуру.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uk-UA" sz="2000">
                <a:cs typeface="Times New Roman" charset="0"/>
              </a:rPr>
              <a:t>5.     </a:t>
            </a:r>
            <a:r>
              <a:rPr lang="ru-RU" sz="2000">
                <a:cs typeface="Times New Roman" charset="0"/>
              </a:rPr>
              <a:t>Следовать отраслевым стандартам.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uk-UA" sz="2000">
                <a:cs typeface="Times New Roman" charset="0"/>
              </a:rPr>
              <a:t>6.  </a:t>
            </a:r>
            <a:r>
              <a:rPr lang="ru-RU" sz="2000">
                <a:cs typeface="Times New Roman" charset="0"/>
              </a:rPr>
              <a:t>Повторно (многократно) использовать, прежде чем покупать; покупать готовое, прежде чем создавать.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uk-UA" sz="2000">
                <a:cs typeface="Times New Roman" charset="0"/>
              </a:rPr>
              <a:t>7.   </a:t>
            </a:r>
            <a:r>
              <a:rPr lang="ru-RU" sz="2000">
                <a:cs typeface="Times New Roman" charset="0"/>
              </a:rPr>
              <a:t>Управлять ИТ как инвестицией.</a:t>
            </a:r>
            <a:endParaRPr lang="ru-RU" sz="20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304800"/>
            <a:ext cx="8686800" cy="57912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Руководитель технологического отдела компании </a:t>
            </a:r>
            <a:r>
              <a:rPr lang="en-US" sz="2400">
                <a:cs typeface="Times New Roman" charset="0"/>
              </a:rPr>
              <a:t>MetLife</a:t>
            </a:r>
            <a:r>
              <a:rPr lang="ru-RU" sz="2400">
                <a:cs typeface="Times New Roman" charset="0"/>
              </a:rPr>
              <a:t> содействовал тому, чтобы команда сотрудников фирмы разработала эти принципы в помощь растущему числу менеджеров, которые не работают в ИТ-подразделениях, но участвуют в принятии решений на базе ИТ.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Данные принципы отражают важность обмена знаниями между сотрудниками предприятия и помогают осознать то, насколько за счет ИТ увеличивается стоимость бизнеса. Каждый из принципов в дальнейшем получает еще более четкое оформление, например седьмой принцип об инвести­циях: «Компания </a:t>
            </a:r>
            <a:r>
              <a:rPr lang="en-US" sz="2400">
                <a:cs typeface="Times New Roman" charset="0"/>
              </a:rPr>
              <a:t>MetLife</a:t>
            </a:r>
            <a:r>
              <a:rPr lang="ru-RU" sz="2400">
                <a:cs typeface="Times New Roman" charset="0"/>
              </a:rPr>
              <a:t> будет управлять ИТ и сопутствующими им процессами так же, как и инвестиционным портфелем, занимаясь поиском новых решений там, где можно повысить эффективность с точки зрения затрат, и прекращая использование существующей технологии, если она перестала быть эффективной с точки зрения затрат или риск от ее применения стал слишком высоким». </a:t>
            </a:r>
            <a:endParaRPr lang="ru-RU" sz="2400"/>
          </a:p>
          <a:p>
            <a:pPr>
              <a:lnSpc>
                <a:spcPct val="90000"/>
              </a:lnSpc>
            </a:pPr>
            <a:endParaRPr lang="ru-RU" sz="24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28600"/>
            <a:ext cx="7772400" cy="58674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/>
              <a:t>С</a:t>
            </a:r>
            <a:r>
              <a:rPr lang="ru-RU" sz="2800">
                <a:cs typeface="Times New Roman" charset="0"/>
              </a:rPr>
              <a:t>ледствием реализации принципа </a:t>
            </a:r>
            <a:r>
              <a:rPr lang="uk-UA" sz="2800">
                <a:cs typeface="Times New Roman" charset="0"/>
              </a:rPr>
              <a:t>7 </a:t>
            </a:r>
            <a:r>
              <a:rPr lang="ru-RU" sz="2800">
                <a:cs typeface="Times New Roman" charset="0"/>
              </a:rPr>
              <a:t>является то, что «организационные обязанности, связанные с анализом и поддержанием портфеля, а также управлением им должны быть четко определены» и что «процесс управления динамическими изменениями включает следующие стадии: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формирование,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принятие/стандарты,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отклонение,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исключение,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изъятие/устаревание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и уход в прошлое».</a:t>
            </a:r>
          </a:p>
          <a:p>
            <a:pPr>
              <a:lnSpc>
                <a:spcPct val="90000"/>
              </a:lnSpc>
            </a:pPr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304800"/>
            <a:ext cx="8077200" cy="62484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 b="1">
                <a:cs typeface="Times New Roman" charset="0"/>
              </a:rPr>
              <a:t>Принципы использования ИТ должны определять правила желаемого поведения и для профессионалов, и для пользователей ИТ.</a:t>
            </a:r>
            <a:r>
              <a:rPr lang="ru-RU" sz="2800">
                <a:cs typeface="Times New Roman" charset="0"/>
              </a:rPr>
              <a:t>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Например, в компании </a:t>
            </a:r>
            <a:r>
              <a:rPr lang="en-US" sz="2800">
                <a:cs typeface="Times New Roman" charset="0"/>
              </a:rPr>
              <a:t>MetLife</a:t>
            </a:r>
            <a:r>
              <a:rPr lang="ru-RU" sz="2800">
                <a:cs typeface="Times New Roman" charset="0"/>
              </a:rPr>
              <a:t> разработчики систем и их бизнес-партнеры следуют шестому принципу, заключающемуся в том, что </a:t>
            </a:r>
            <a:r>
              <a:rPr lang="en-US" sz="2800">
                <a:cs typeface="Times New Roman" charset="0"/>
              </a:rPr>
              <a:t>MetLife</a:t>
            </a:r>
            <a:r>
              <a:rPr lang="ru-RU" sz="2800">
                <a:cs typeface="Times New Roman" charset="0"/>
              </a:rPr>
              <a:t> будет скорее повторно использовать существующие возможности в области ИТ, чем покупать новые системные компоненты.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Разработчики понимают, что предложение купить систему, возможности которой схожи с возможностями существующей системы, потребует серьезного обоснования. Бизнес-пользователи, в свою очередь, начинают понимать, что выбор технологий для них ограничен.</a:t>
            </a:r>
          </a:p>
          <a:p>
            <a:pPr>
              <a:lnSpc>
                <a:spcPct val="90000"/>
              </a:lnSpc>
            </a:pPr>
            <a:endParaRPr lang="ru-RU" sz="28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609600"/>
            <a:ext cx="8534400" cy="3352800"/>
          </a:xfrm>
        </p:spPr>
        <p:txBody>
          <a:bodyPr/>
          <a:lstStyle/>
          <a:p>
            <a:r>
              <a:rPr lang="ru-RU" sz="2800">
                <a:cs typeface="Times New Roman" charset="0"/>
              </a:rPr>
              <a:t>Помимо принципов использования ИТ, разъясняющих нормы желаемого поведения, на предприятиях </a:t>
            </a:r>
            <a:r>
              <a:rPr lang="en-US" sz="2800">
                <a:cs typeface="Times New Roman" charset="0"/>
              </a:rPr>
              <a:t>MetLife</a:t>
            </a:r>
            <a:r>
              <a:rPr lang="ru-RU" sz="2800">
                <a:cs typeface="Times New Roman" charset="0"/>
              </a:rPr>
              <a:t> и </a:t>
            </a:r>
            <a:r>
              <a:rPr lang="en-US" sz="2800">
                <a:cs typeface="Times New Roman" charset="0"/>
              </a:rPr>
              <a:t>MeadWestvaco</a:t>
            </a:r>
            <a:r>
              <a:rPr lang="ru-RU" sz="2800">
                <a:cs typeface="Times New Roman" charset="0"/>
              </a:rPr>
              <a:t> применяются также особые принципы, влияющие на принятие решений в управлении. Эти принципы зависят от стратегий конкретных компаний. На наш взгляд, детально разработанные принципы использования ИТ должны выявлять как минимум три ожидаемых результата использования ИТ на предприятии</a:t>
            </a:r>
            <a:r>
              <a:rPr lang="ru-RU" sz="2800"/>
              <a:t>:</a:t>
            </a:r>
            <a:r>
              <a:rPr lang="ru-RU" sz="2800">
                <a:cs typeface="Times New Roman" charset="0"/>
              </a:rPr>
              <a:t/>
            </a:r>
            <a:br>
              <a:rPr lang="ru-RU" sz="2800">
                <a:cs typeface="Times New Roman" charset="0"/>
              </a:rPr>
            </a:br>
            <a:endParaRPr lang="ru-RU" sz="2800">
              <a:cs typeface="Times New Roman" charset="0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4114800"/>
            <a:ext cx="8077200" cy="2514600"/>
          </a:xfrm>
        </p:spPr>
        <p:txBody>
          <a:bodyPr/>
          <a:lstStyle/>
          <a:p>
            <a:pPr algn="just">
              <a:lnSpc>
                <a:spcPct val="90000"/>
              </a:lnSpc>
              <a:buFontTx/>
              <a:buNone/>
            </a:pPr>
            <a:r>
              <a:rPr lang="uk-UA" sz="2800">
                <a:cs typeface="Times New Roman" charset="0"/>
              </a:rPr>
              <a:t>1.  </a:t>
            </a:r>
            <a:r>
              <a:rPr lang="ru-RU" sz="2800">
                <a:cs typeface="Times New Roman" charset="0"/>
              </a:rPr>
              <a:t>Какова эталонная операционная модель для данного предприятия?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uk-UA" sz="2800">
                <a:cs typeface="Times New Roman" charset="0"/>
              </a:rPr>
              <a:t>2. </a:t>
            </a:r>
            <a:r>
              <a:rPr lang="ru-RU" sz="2800">
                <a:cs typeface="Times New Roman" charset="0"/>
              </a:rPr>
              <a:t>Как ИТ будут поддерживать эталонную операционную модель?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uk-UA" sz="2800">
                <a:cs typeface="Times New Roman" charset="0"/>
              </a:rPr>
              <a:t>3.</a:t>
            </a:r>
            <a:r>
              <a:rPr lang="uk-UA" sz="2800"/>
              <a:t> </a:t>
            </a:r>
            <a:r>
              <a:rPr lang="ru-RU" sz="2800">
                <a:cs typeface="Times New Roman" charset="0"/>
              </a:rPr>
              <a:t>Каким образом будет осуществляться финансирование ИТ?</a:t>
            </a:r>
          </a:p>
          <a:p>
            <a:pPr>
              <a:lnSpc>
                <a:spcPct val="90000"/>
              </a:lnSpc>
            </a:pPr>
            <a:endParaRPr lang="ru-RU" sz="28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04800"/>
            <a:ext cx="8915400" cy="6324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Первые два вопроса конкретизируют, каким образом предприятие производит и поставляет товары и услуги, и объясняют, какими параметрами будет определяться будущая инфраструктура и решения о приложениях.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Ответы на эти вопросы будут отражением обучения в организации и новых бизнес-стратегий.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Третий вопрос определяет широкие критерии в отношении инвестиций в ИТ. То есть финансирование ИТ может осуществляться централизованно или по бизнес-единицам (подразделениям), возможна также комбинация этих двух подходов.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Модель финансирования определяет, чьи интересы при принятии решений об инвестициях являются приоритетными: всего предприятия в целом или отдельных бизнес-единиц.</a:t>
            </a:r>
          </a:p>
          <a:p>
            <a:pPr>
              <a:lnSpc>
                <a:spcPct val="90000"/>
              </a:lnSpc>
            </a:pPr>
            <a:endParaRPr lang="ru-RU" sz="28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990600"/>
          </a:xfrm>
        </p:spPr>
        <p:txBody>
          <a:bodyPr/>
          <a:lstStyle/>
          <a:p>
            <a:r>
              <a:rPr lang="ru-RU" sz="3200" b="1">
                <a:solidFill>
                  <a:srgbClr val="62C400"/>
                </a:solidFill>
                <a:cs typeface="Times New Roman" charset="0"/>
              </a:rPr>
              <a:t>Решение </a:t>
            </a:r>
            <a:r>
              <a:rPr lang="uk-UA" sz="3200" b="1">
                <a:solidFill>
                  <a:srgbClr val="62C400"/>
                </a:solidFill>
                <a:cs typeface="Times New Roman" charset="0"/>
              </a:rPr>
              <a:t>2: </a:t>
            </a:r>
            <a:r>
              <a:rPr lang="ru-RU" sz="3200" b="1">
                <a:solidFill>
                  <a:srgbClr val="62C400"/>
                </a:solidFill>
                <a:cs typeface="Times New Roman" charset="0"/>
              </a:rPr>
              <a:t>архитектура ИТ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447800"/>
            <a:ext cx="7772400" cy="4953000"/>
          </a:xfrm>
        </p:spPr>
        <p:txBody>
          <a:bodyPr/>
          <a:lstStyle/>
          <a:p>
            <a:pPr algn="just"/>
            <a:r>
              <a:rPr lang="ru-RU" sz="2400" b="1" u="sng">
                <a:cs typeface="Times New Roman" charset="0"/>
              </a:rPr>
              <a:t>Архитектура ИТ</a:t>
            </a:r>
            <a:r>
              <a:rPr lang="ru-RU" sz="2400">
                <a:cs typeface="Times New Roman" charset="0"/>
              </a:rPr>
              <a:t> представляет собой </a:t>
            </a:r>
            <a:r>
              <a:rPr lang="ru-RU" sz="2400" i="1">
                <a:cs typeface="Times New Roman" charset="0"/>
              </a:rPr>
              <a:t>логику организации данных, приложений и инфраструктуры, закрепленную в наб</a:t>
            </a:r>
            <a:r>
              <a:rPr lang="ru-RU" sz="2400" i="1"/>
              <a:t>о</a:t>
            </a:r>
            <a:r>
              <a:rPr lang="ru-RU" sz="2400" i="1">
                <a:cs typeface="Times New Roman" charset="0"/>
              </a:rPr>
              <a:t>ре политических установок, взаимоотношений и технических альтернатив для достижения желаемого уровня коммерческой и технической стандартизации и интеграции. </a:t>
            </a:r>
            <a:endParaRPr lang="ru-RU" sz="2400" i="1"/>
          </a:p>
          <a:p>
            <a:pPr algn="just"/>
            <a:r>
              <a:rPr lang="ru-RU" sz="2400">
                <a:cs typeface="Times New Roman" charset="0"/>
              </a:rPr>
              <a:t>Предоставляя схему («дорожную карту») инфраструктуры и приложений (и, соответственно, решений об инвестициях), решения об архитектуре компании играют главную роль в организации эффективного руководства и использования ИТ.</a:t>
            </a:r>
          </a:p>
          <a:p>
            <a:endParaRPr lang="ru-RU" sz="24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2400"/>
            <a:ext cx="9144000" cy="6705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Предприятиям необходима </a:t>
            </a:r>
            <a:r>
              <a:rPr lang="ru-RU" sz="2400" u="sng">
                <a:cs typeface="Times New Roman" charset="0"/>
              </a:rPr>
              <a:t>логика организации данных,</a:t>
            </a:r>
            <a:r>
              <a:rPr lang="ru-RU" sz="2400">
                <a:cs typeface="Times New Roman" charset="0"/>
              </a:rPr>
              <a:t> </a:t>
            </a:r>
            <a:r>
              <a:rPr lang="ru-RU" sz="2400" u="sng">
                <a:cs typeface="Times New Roman" charset="0"/>
              </a:rPr>
              <a:t>приложений и инфраструктуры,</a:t>
            </a:r>
            <a:r>
              <a:rPr lang="ru-RU" sz="2400">
                <a:cs typeface="Times New Roman" charset="0"/>
              </a:rPr>
              <a:t> поскольку </a:t>
            </a:r>
            <a:r>
              <a:rPr lang="ru-RU" sz="2400" b="1">
                <a:cs typeface="Times New Roman" charset="0"/>
              </a:rPr>
              <a:t>интеграция и стандартизация определяют формирование возможностей ИТ.</a:t>
            </a:r>
            <a:r>
              <a:rPr lang="ru-RU" sz="2400">
                <a:cs typeface="Times New Roman" charset="0"/>
              </a:rPr>
              <a:t>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 b="1">
                <a:cs typeface="Times New Roman" charset="0"/>
              </a:rPr>
              <a:t>Интеграция процессов</a:t>
            </a:r>
            <a:r>
              <a:rPr lang="ru-RU" sz="2400">
                <a:cs typeface="Times New Roman" charset="0"/>
              </a:rPr>
              <a:t> позволяет многочисленным бизнес-единицам представлять единое лицо компании ее клиенту (заказчику) или незаметно переходить от выполнения одной функции (например, продаж) к другой (например, оказанию услуг).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Ключом к интеграции процессов с точки зрения технологии является </a:t>
            </a:r>
            <a:r>
              <a:rPr lang="ru-RU" sz="2400" b="1">
                <a:cs typeface="Times New Roman" charset="0"/>
              </a:rPr>
              <a:t>стандартизация данных</a:t>
            </a:r>
            <a:r>
              <a:rPr lang="ru-RU" sz="2400">
                <a:cs typeface="Times New Roman" charset="0"/>
              </a:rPr>
              <a:t> </a:t>
            </a:r>
            <a:r>
              <a:rPr lang="uk-UA" sz="2400">
                <a:cs typeface="Times New Roman" charset="0"/>
              </a:rPr>
              <a:t>— </a:t>
            </a:r>
            <a:r>
              <a:rPr lang="ru-RU" sz="2400">
                <a:cs typeface="Times New Roman" charset="0"/>
              </a:rPr>
              <a:t>каждому элементу данных соответствует одно определение и один набор характеристик. По мере стандартизации данных владельцы бизнеса получают возможность эффективно интегрировать процессы на предприятиях.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Таким образом, требование архитектуры состоит в стандартизации данных, что является далеко не простой задачей. Стандартизация данных должна быть хорошо спланирована. Подобные возможности не должны появляться случайно.</a:t>
            </a:r>
          </a:p>
          <a:p>
            <a:pPr>
              <a:lnSpc>
                <a:spcPct val="90000"/>
              </a:lnSpc>
            </a:pPr>
            <a:endParaRPr lang="ru-RU" sz="24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85800" y="304800"/>
            <a:ext cx="7772400" cy="57912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Стандартизация процессов существенно отличается от их интеграции.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Ключевым аспектом стандартизации процессов является дисциплина </a:t>
            </a:r>
            <a:r>
              <a:rPr lang="uk-UA" sz="2400">
                <a:cs typeface="Times New Roman" charset="0"/>
              </a:rPr>
              <a:t>— </a:t>
            </a:r>
            <a:r>
              <a:rPr lang="ru-RU" sz="2400">
                <a:cs typeface="Times New Roman" charset="0"/>
              </a:rPr>
              <a:t>приверженность единому, устойчивому образу действий.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Стандартизация процессов обеспечивает предсказуемость и продуктивность</a:t>
            </a:r>
            <a:r>
              <a:rPr lang="uk-UA" sz="2400">
                <a:cs typeface="Times New Roman" charset="0"/>
              </a:rPr>
              <a:t>. </a:t>
            </a:r>
            <a:endParaRPr lang="uk-UA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Для эффективной работы в ходе стандартизации процессов необходимо, чтобы все сотрудники, участвующие в процессах, использовали, </a:t>
            </a:r>
            <a:r>
              <a:rPr lang="ru-RU" sz="2400" u="sng">
                <a:cs typeface="Times New Roman" charset="0"/>
              </a:rPr>
              <a:t>одну и ту же систему.</a:t>
            </a:r>
            <a:r>
              <a:rPr lang="ru-RU" sz="2400">
                <a:cs typeface="Times New Roman" charset="0"/>
              </a:rPr>
              <a:t>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Так же, как и стандартизация данных, стандартизация процессов</a:t>
            </a:r>
            <a:r>
              <a:rPr lang="uk-UA" sz="2400">
                <a:cs typeface="Times New Roman" charset="0"/>
              </a:rPr>
              <a:t> </a:t>
            </a:r>
            <a:r>
              <a:rPr lang="ru-RU" sz="2400">
                <a:cs typeface="Times New Roman" charset="0"/>
              </a:rPr>
              <a:t>никогда не происходит случайно </a:t>
            </a:r>
            <a:r>
              <a:rPr lang="uk-UA" sz="2400">
                <a:cs typeface="Times New Roman" charset="0"/>
              </a:rPr>
              <a:t>— </a:t>
            </a:r>
            <a:r>
              <a:rPr lang="ru-RU" sz="2400">
                <a:cs typeface="Times New Roman" charset="0"/>
              </a:rPr>
              <a:t>она должна быть спланирована и четко осуществляться, необходимо снова и снова объяснять и демонстрировать ее выгоды.</a:t>
            </a:r>
          </a:p>
          <a:p>
            <a:pPr>
              <a:lnSpc>
                <a:spcPct val="90000"/>
              </a:lnSpc>
            </a:pPr>
            <a:endParaRPr lang="ru-RU" sz="24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52400"/>
            <a:ext cx="8686800" cy="64770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Стандартизация данных и процессов является определяющей характеристикой архитектуры предприятия.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Многоотраслевым (диверсифицированным) предприятиям стандартизация входящих в них организационных единиц необходима в меньшей степени. Однако подобные предприятия могут извлечь пользу из технической стандартизации.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Техническая стандартизация помогает в достижении общих целей, таких как производство, эффективное с точки зрения затрат, заключение контрактов с поставщиками на основе переговоров и безопасность работы предприятия в целом.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Решения о стандартизации данных, процессов, а также технической стандартизации существенно влияют на модель архитектуры ИТ.</a:t>
            </a:r>
            <a:endParaRPr lang="ru-RU" sz="28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52400"/>
            <a:ext cx="8458200" cy="6324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Принципы использования ИТ, реализуемые в компании </a:t>
            </a:r>
            <a:r>
              <a:rPr lang="en-US" sz="2800">
                <a:cs typeface="Times New Roman" charset="0"/>
              </a:rPr>
              <a:t>MetLife</a:t>
            </a:r>
            <a:r>
              <a:rPr lang="ru-RU" sz="2800">
                <a:cs typeface="Times New Roman" charset="0"/>
              </a:rPr>
              <a:t>, выявляют необходимость формирования единого видения клиента </a:t>
            </a:r>
            <a:r>
              <a:rPr lang="uk-UA" sz="2800">
                <a:cs typeface="Times New Roman" charset="0"/>
              </a:rPr>
              <a:t>— </a:t>
            </a:r>
            <a:r>
              <a:rPr lang="ru-RU" sz="2800">
                <a:cs typeface="Times New Roman" charset="0"/>
              </a:rPr>
              <a:t>требование, вызванное стандартизацией данных.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Кроме того, </a:t>
            </a:r>
            <a:r>
              <a:rPr lang="en-US" sz="2800">
                <a:cs typeface="Times New Roman" charset="0"/>
              </a:rPr>
              <a:t>MetLife</a:t>
            </a:r>
            <a:r>
              <a:rPr lang="ru-RU" sz="2800">
                <a:cs typeface="Times New Roman" charset="0"/>
              </a:rPr>
              <a:t> стремится к обеспечению информационной целостности, использованию отраслевых стандартов, повторному (многократному) использованию </a:t>
            </a:r>
            <a:r>
              <a:rPr lang="uk-UA" sz="2800">
                <a:cs typeface="Times New Roman" charset="0"/>
              </a:rPr>
              <a:t>— </a:t>
            </a:r>
            <a:r>
              <a:rPr lang="ru-RU" sz="2800">
                <a:cs typeface="Times New Roman" charset="0"/>
              </a:rPr>
              <a:t>прежде чем приобретать новые средства, и к приобретению готовых средств, прежде чем начать их создавать.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Эти принципы определили требования </a:t>
            </a:r>
            <a:r>
              <a:rPr lang="en-US" sz="2800">
                <a:cs typeface="Times New Roman" charset="0"/>
              </a:rPr>
              <a:t>MetLife</a:t>
            </a:r>
            <a:r>
              <a:rPr lang="ru-RU" sz="2800">
                <a:cs typeface="Times New Roman" charset="0"/>
              </a:rPr>
              <a:t> к интеграции и стандартизации, сформировав основу архитектуры этой компании.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Упрощенный вариант архитектуры предприятия представлен на рисунке </a:t>
            </a:r>
            <a:r>
              <a:rPr lang="uk-UA" sz="2800">
                <a:cs typeface="Times New Roman" charset="0"/>
              </a:rPr>
              <a:t>2.1.</a:t>
            </a:r>
            <a:endParaRPr lang="ru-RU" sz="2800">
              <a:cs typeface="Times New Roman" charset="0"/>
            </a:endParaRPr>
          </a:p>
          <a:p>
            <a:pPr>
              <a:lnSpc>
                <a:spcPct val="90000"/>
              </a:lnSpc>
            </a:pPr>
            <a:endParaRPr lang="ru-RU" sz="28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6400800" y="-1939925"/>
            <a:ext cx="0" cy="973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0" y="7793038"/>
            <a:ext cx="91440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/>
              <a:t/>
            </a:r>
            <a:br>
              <a:rPr lang="en-US"/>
            </a:br>
            <a:endParaRPr lang="en-US" sz="1200">
              <a:cs typeface="Times New Roman" charset="0"/>
            </a:endParaRPr>
          </a:p>
          <a:p>
            <a:pPr eaLnBrk="0" hangingPunct="0"/>
            <a:endParaRPr lang="en-US"/>
          </a:p>
        </p:txBody>
      </p:sp>
      <p:pic>
        <p:nvPicPr>
          <p:cNvPr id="5130" name="Picture 10"/>
          <p:cNvPicPr>
            <a:picLocks noChangeAspect="1" noChangeArrowheads="1"/>
          </p:cNvPicPr>
          <p:nvPr>
            <p:ph type="dgm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-1981200"/>
            <a:ext cx="9144000" cy="6491288"/>
          </a:xfrm>
          <a:noFill/>
          <a:ln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304800"/>
            <a:ext cx="8610600" cy="6324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В связи с тем, что формирование единого видения клиента (заказчика) является ключевым требованием стандартизации в перечне принципов использования ИТ компании </a:t>
            </a:r>
            <a:r>
              <a:rPr lang="en-US" sz="2400">
                <a:cs typeface="Times New Roman" charset="0"/>
              </a:rPr>
              <a:t>MetLife</a:t>
            </a:r>
            <a:r>
              <a:rPr lang="ru-RU" sz="2400">
                <a:cs typeface="Times New Roman" charset="0"/>
              </a:rPr>
              <a:t>, на схеме архитектуры предприятия эти данные помещены в центре.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Будучи результатом нескольких крупных слияний, большая часть данных </a:t>
            </a:r>
            <a:r>
              <a:rPr lang="en-US" sz="2400">
                <a:cs typeface="Times New Roman" charset="0"/>
              </a:rPr>
              <a:t>MetLife</a:t>
            </a:r>
            <a:r>
              <a:rPr lang="ru-RU" sz="2400">
                <a:cs typeface="Times New Roman" charset="0"/>
              </a:rPr>
              <a:t> содержится в ИТ-приложениях.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Узел интеграции, изображенный на схеме архитектуры предприятия в центре, обеспечивает централизованный доступ к данным, встроенным в «унаследованные» приложения.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Вместе централизованные данные и средства интеграции формируют единое видение клиента, определяемое принципами использования ИТ.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Заинтересованные лица получат доступ к данным, обычно являющимся результатом работы приложений, с помощью стандартизированной портальной архитектуры, представленной в левой части схемы.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04800"/>
            <a:ext cx="8915400" cy="6324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Разработчики архитектуры ИТ компании </a:t>
            </a:r>
            <a:r>
              <a:rPr lang="en-US" sz="2400">
                <a:cs typeface="Times New Roman" charset="0"/>
              </a:rPr>
              <a:t>MetLife</a:t>
            </a:r>
            <a:r>
              <a:rPr lang="ru-RU" sz="2400">
                <a:cs typeface="Times New Roman" charset="0"/>
              </a:rPr>
              <a:t> пользуются этой схемой для объяснения руководителям и бизнес-партнерам логики, лежащей в основе развития ИТ в этой компании.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Архитектура предприятия </a:t>
            </a:r>
            <a:r>
              <a:rPr lang="uk-UA" sz="2400">
                <a:cs typeface="Times New Roman" charset="0"/>
              </a:rPr>
              <a:t>опре</a:t>
            </a:r>
            <a:r>
              <a:rPr lang="ru-RU" sz="2400">
                <a:cs typeface="Times New Roman" charset="0"/>
              </a:rPr>
              <a:t>деляет разработку новых приложений, выявляя то, как ИТ могут помочь в реализации принципов компании.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Так, архитектура предприятия </a:t>
            </a:r>
            <a:r>
              <a:rPr lang="en-US" sz="2400">
                <a:cs typeface="Times New Roman" charset="0"/>
              </a:rPr>
              <a:t>MetLife </a:t>
            </a:r>
            <a:r>
              <a:rPr lang="ru-RU" sz="2400">
                <a:cs typeface="Times New Roman" charset="0"/>
              </a:rPr>
              <a:t>реализует принципы повторного использования в портальной архитектуре: каждое приложение применяет одни и те же стандарты выходных данных для заинтересованных лиц.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Помимо формирования единого видения клиента, централизованное хранение данных и средства интеграции повышают целостность информации, уменьшая ее избыточность.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Таким образом, архитектура предприятия на основе принципов использования ИТ формирует ясное представление о достижении целей бизнеса с помощью ИТ.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228600"/>
            <a:ext cx="8305800" cy="6400800"/>
          </a:xfrm>
        </p:spPr>
        <p:txBody>
          <a:bodyPr/>
          <a:lstStyle/>
          <a:p>
            <a:pPr algn="just"/>
            <a:r>
              <a:rPr lang="ru-RU" sz="2400">
                <a:cs typeface="Times New Roman" charset="0"/>
              </a:rPr>
              <a:t>Архитектура предприятия закрепляет организационную логику в наборе технических альтернатив и политических установок. </a:t>
            </a:r>
            <a:endParaRPr lang="ru-RU" sz="2400"/>
          </a:p>
          <a:p>
            <a:pPr algn="just"/>
            <a:r>
              <a:rPr lang="ru-RU" sz="2400">
                <a:cs typeface="Times New Roman" charset="0"/>
              </a:rPr>
              <a:t>Архитектура предприятия </a:t>
            </a:r>
            <a:r>
              <a:rPr lang="en-US" sz="2400">
                <a:cs typeface="Times New Roman" charset="0"/>
              </a:rPr>
              <a:t>MetLife</a:t>
            </a:r>
            <a:r>
              <a:rPr lang="ru-RU" sz="2400">
                <a:cs typeface="Times New Roman" charset="0"/>
              </a:rPr>
              <a:t> представляет только одну высокоуровневую техническую альтернативу (отраслевой стандарт) </a:t>
            </a:r>
            <a:r>
              <a:rPr lang="uk-UA" sz="2400">
                <a:cs typeface="Times New Roman" charset="0"/>
              </a:rPr>
              <a:t>— </a:t>
            </a:r>
            <a:r>
              <a:rPr lang="ru-RU" sz="2400">
                <a:cs typeface="Times New Roman" charset="0"/>
              </a:rPr>
              <a:t>стандарты </a:t>
            </a:r>
            <a:r>
              <a:rPr lang="en-US" sz="2400">
                <a:cs typeface="Times New Roman" charset="0"/>
              </a:rPr>
              <a:t>ACORD</a:t>
            </a:r>
            <a:r>
              <a:rPr lang="ru-RU" sz="2400">
                <a:cs typeface="Times New Roman" charset="0"/>
              </a:rPr>
              <a:t> для форматов данных. </a:t>
            </a:r>
            <a:endParaRPr lang="ru-RU" sz="2400"/>
          </a:p>
          <a:p>
            <a:pPr algn="just"/>
            <a:r>
              <a:rPr lang="ru-RU" sz="2400">
                <a:cs typeface="Times New Roman" charset="0"/>
              </a:rPr>
              <a:t>Большая часть технических альтернатив не должна доходить до руководителей. Они могут быть проработаны и на более низких уровнях архитектуры. </a:t>
            </a:r>
            <a:endParaRPr lang="ru-RU" sz="2400"/>
          </a:p>
          <a:p>
            <a:pPr algn="just"/>
            <a:r>
              <a:rPr lang="ru-RU" sz="2400">
                <a:cs typeface="Times New Roman" charset="0"/>
              </a:rPr>
              <a:t>Архитектура предприятия </a:t>
            </a:r>
            <a:r>
              <a:rPr lang="en-US" sz="2400">
                <a:cs typeface="Times New Roman" charset="0"/>
              </a:rPr>
              <a:t>MetLife</a:t>
            </a:r>
            <a:r>
              <a:rPr lang="ru-RU" sz="2400">
                <a:cs typeface="Times New Roman" charset="0"/>
              </a:rPr>
              <a:t> реализует важную политику, предполагающую, что ввод пароля, навигация и связанные с ними вопросы будут решаться скорее на уровне всего портала, чем приложений. Эта политика важна для определения того, как новые приложения будут связаны с уже существующими.</a:t>
            </a:r>
          </a:p>
          <a:p>
            <a:endParaRPr lang="ru-RU" sz="240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304800"/>
            <a:ext cx="8534400" cy="62484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Главная политика, выраженная в архитектуре высокого уровня, возникает там, где заканчивается совместно используемая инфраструктура и начинаются приложения.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Архитектура </a:t>
            </a:r>
            <a:r>
              <a:rPr lang="en-US" sz="2800">
                <a:cs typeface="Times New Roman" charset="0"/>
              </a:rPr>
              <a:t>MetLife</a:t>
            </a:r>
            <a:r>
              <a:rPr lang="ru-RU" sz="2800">
                <a:cs typeface="Times New Roman" charset="0"/>
              </a:rPr>
              <a:t> показывает, что все приложения имеют совместно используемые каналы, портал, хранилище данных и средства интеграции. </a:t>
            </a:r>
            <a:endParaRPr lang="ru-RU" sz="2800"/>
          </a:p>
          <a:p>
            <a:pPr algn="just">
              <a:lnSpc>
                <a:spcPct val="90000"/>
              </a:lnSpc>
            </a:pPr>
            <a:r>
              <a:rPr lang="ru-RU" sz="2800">
                <a:cs typeface="Times New Roman" charset="0"/>
              </a:rPr>
              <a:t>Представительские и бизнес-приложения, таким образом, отделены от инфраструктуры. Там, где заканчивается инфраструктура и в работу включаются приложения, предусмотрены связи, которые упрощают процесс принятия решений об инфраструктуре и приложениях в будущем и позволяют достичь общего понимания возможностей использования ИТ.</a:t>
            </a:r>
            <a:endParaRPr lang="ru-RU" sz="280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52400"/>
            <a:ext cx="8686800" cy="5943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Архитектура предприятия определяет данные и инфраструктуру как стабильную платформу, поддерживающую быстро меняющиеся приложения.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Бизнес требует постоянных изменений, поэтому предприятия должны разрабатывать гибкую архитектуру. Но для разработки приложений необходима основа. Ее предоставляют совместно используемые данные и инфраструктура.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В компании </a:t>
            </a:r>
            <a:r>
              <a:rPr lang="en-US" sz="2400">
                <a:cs typeface="Times New Roman" charset="0"/>
              </a:rPr>
              <a:t>MetLife</a:t>
            </a:r>
            <a:r>
              <a:rPr lang="ru-RU" sz="2400">
                <a:cs typeface="Times New Roman" charset="0"/>
              </a:rPr>
              <a:t> совместно используемые клиентские данные и единый портальный интерфейс будут поддерживать работу будущих приложений, что только преумножит возможности компании по предложению сопутствующих услуг или поиску новых рынков</a:t>
            </a:r>
            <a:r>
              <a:rPr lang="uk-UA" sz="2400">
                <a:cs typeface="Times New Roman" charset="0"/>
              </a:rPr>
              <a:t> </a:t>
            </a:r>
            <a:r>
              <a:rPr lang="ru-RU" sz="2400">
                <a:cs typeface="Times New Roman" charset="0"/>
              </a:rPr>
              <a:t>сбыта.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В противоположность этому многие промышленные предприятия внедряют </a:t>
            </a:r>
            <a:r>
              <a:rPr lang="en-US" sz="2400">
                <a:cs typeface="Times New Roman" charset="0"/>
              </a:rPr>
              <a:t>ERP</a:t>
            </a:r>
            <a:r>
              <a:rPr lang="ru-RU" sz="2400">
                <a:cs typeface="Times New Roman" charset="0"/>
              </a:rPr>
              <a:t>-системы, которые определяют набор стандартизированных производственных и связанных с цепью поставок процессов в качестве основы для будущих приложений. </a:t>
            </a:r>
            <a:endParaRPr lang="ru-RU" sz="240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304800"/>
            <a:ext cx="8077200" cy="58674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До тех пор</a:t>
            </a:r>
            <a:r>
              <a:rPr lang="ru-RU" sz="2400"/>
              <a:t>,</a:t>
            </a:r>
            <a:r>
              <a:rPr lang="ru-RU" sz="2400">
                <a:cs typeface="Times New Roman" charset="0"/>
              </a:rPr>
              <a:t> пока предприятие не поменяет свои фундаментальные цели, определяемая архитектурой компании инфраструктура должна поддерживать ее бизнес-приложения.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Таким образом, </a:t>
            </a:r>
            <a:r>
              <a:rPr lang="ru-RU" sz="2400" u="sng">
                <a:cs typeface="Times New Roman" charset="0"/>
              </a:rPr>
              <a:t>разделение между инфраструктурой и приложениями позволяет предприятиям получить экономию от масштабов производства, сохраняя гибкость при изменениях.</a:t>
            </a:r>
            <a:endParaRPr lang="ru-RU" sz="2400" u="sng"/>
          </a:p>
          <a:p>
            <a:pPr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В настоящее время большинство архитектур предприятий определяют инфраструктуру, данные и приложения. В дальнейшем архитектуры будут определять и отдельные компоненты. </a:t>
            </a:r>
            <a:endParaRPr lang="ru-RU" sz="2400"/>
          </a:p>
          <a:p>
            <a:pPr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Компоненты работают с приложениями и инфраструктурой предприятия и преобразуют их в определенные надежные модульные услуги. </a:t>
            </a:r>
            <a:endParaRPr lang="ru-RU" sz="2400"/>
          </a:p>
          <a:p>
            <a:pPr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Например, производственное предприятие может создать службу, занимающуюся вопросами ценообразования для различных приложений.</a:t>
            </a:r>
            <a:r>
              <a:rPr lang="ru-RU" sz="2400"/>
              <a:t>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8839200" cy="68580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Компонентные архитектуры представляют собой еще один уровень стандартизации, они помогают предприятиям в достижении производственных целей, связанных с эффективностью, экономией на масштабе и повторным (многократным) использованием.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Компоненты имеют тенденцию перерастать в инфраструктурные услуги, предоставляемые в рамках всего предприятия, подобно унификации пароля в </a:t>
            </a:r>
            <a:r>
              <a:rPr lang="en-US" sz="2400">
                <a:cs typeface="Times New Roman" charset="0"/>
              </a:rPr>
              <a:t>MetLife</a:t>
            </a:r>
            <a:r>
              <a:rPr lang="ru-RU" sz="2400">
                <a:cs typeface="Times New Roman" charset="0"/>
              </a:rPr>
              <a:t>. По прошествии некоторого времени предприятия смогут выделять общие прикладные потребности своих производственных процессов и разрабатывать компоненты, подходящие для всех бизнес-единиц.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Способность к разработке и построению основанной на компонентах архитектуры будет расти с опытом предприятия по определению и последующему внедрению технических, информационных и регламентирующих процессы стандартов. </a:t>
            </a:r>
            <a:endParaRPr lang="ru-RU" sz="2400"/>
          </a:p>
          <a:p>
            <a:pPr algn="just">
              <a:lnSpc>
                <a:spcPct val="90000"/>
              </a:lnSpc>
            </a:pPr>
            <a:r>
              <a:rPr lang="ru-RU" sz="2400">
                <a:cs typeface="Times New Roman" charset="0"/>
              </a:rPr>
              <a:t>Некоторые компании уже близки к тому, чтобы построить архитектуры, основанные на компонентах, другие еще только вступили на этот путь.</a:t>
            </a:r>
          </a:p>
          <a:p>
            <a:pPr algn="just">
              <a:lnSpc>
                <a:spcPct val="90000"/>
              </a:lnSpc>
            </a:pPr>
            <a:endParaRPr lang="ru-RU" sz="2400"/>
          </a:p>
          <a:p>
            <a:pPr>
              <a:lnSpc>
                <a:spcPct val="90000"/>
              </a:lnSpc>
            </a:pPr>
            <a:endParaRPr lang="ru-RU" sz="280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609600"/>
          </a:xfrm>
        </p:spPr>
        <p:txBody>
          <a:bodyPr/>
          <a:lstStyle/>
          <a:p>
            <a:r>
              <a:rPr lang="uk-UA" sz="3200"/>
              <a:t>Контрольные вопросы:</a:t>
            </a:r>
            <a:endParaRPr lang="ru-RU" sz="320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19200"/>
            <a:ext cx="7772400" cy="3962400"/>
          </a:xfrm>
        </p:spPr>
        <p:txBody>
          <a:bodyPr/>
          <a:lstStyle/>
          <a:p>
            <a:pPr marL="609600" indent="-609600">
              <a:buFontTx/>
              <a:buAutoNum type="arabicPeriod"/>
            </a:pPr>
            <a:r>
              <a:rPr lang="ru-RU"/>
              <a:t>Опишите ключевые решения в управлении ИТ.</a:t>
            </a:r>
          </a:p>
          <a:p>
            <a:pPr marL="609600" indent="-609600">
              <a:buFontTx/>
              <a:buAutoNum type="arabicPeriod"/>
            </a:pPr>
            <a:r>
              <a:rPr lang="ru-RU"/>
              <a:t>Что вы знаете о принципах ипользования ИТ?</a:t>
            </a:r>
          </a:p>
          <a:p>
            <a:pPr marL="609600" indent="-609600">
              <a:buFontTx/>
              <a:buAutoNum type="arabicPeriod"/>
            </a:pPr>
            <a:r>
              <a:rPr lang="ru-RU"/>
              <a:t>Что такое архитектура ИТ?</a:t>
            </a:r>
          </a:p>
          <a:p>
            <a:pPr marL="609600" indent="-609600">
              <a:buFontTx/>
              <a:buAutoNum type="arabicPeriod"/>
            </a:pPr>
            <a:r>
              <a:rPr lang="ru-RU"/>
              <a:t>В чем суть стандартизации данных в управлении ИТ?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599</TotalTime>
  <Words>2549</Words>
  <Application>Microsoft Office PowerPoint</Application>
  <PresentationFormat>Экран (4:3)</PresentationFormat>
  <Paragraphs>142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6" baseType="lpstr">
      <vt:lpstr>Times New Roman</vt:lpstr>
      <vt:lpstr>Arial</vt:lpstr>
      <vt:lpstr>Оформление по умолчанию</vt:lpstr>
      <vt:lpstr>Лекция 5.</vt:lpstr>
      <vt:lpstr>Слайд 2</vt:lpstr>
      <vt:lpstr>Слайд 3</vt:lpstr>
      <vt:lpstr>КАКИЕ РЕШЕНИЯ ДОЛЖНЫ БЫТЬ ПРИНЯТЫ? </vt:lpstr>
      <vt:lpstr>Слайд 5</vt:lpstr>
      <vt:lpstr>Слайд 6</vt:lpstr>
      <vt:lpstr>Слайд 7</vt:lpstr>
      <vt:lpstr>Решение 1: принципы использования ИТ</vt:lpstr>
      <vt:lpstr>Слайд 9</vt:lpstr>
      <vt:lpstr>Слайд 10</vt:lpstr>
      <vt:lpstr>Для достижения этих целей руководство разработало следующие принципы ведения бизнеса.  Обозначим их как ПВБ (с 1-го по 5-й):</vt:lpstr>
      <vt:lpstr>Данные принципы ведения бизнеса привели к появлению следующего набора принципов — принципов использования ИТ (которые компания MeadWestvaco называет своими целями управления ИТ).  Обозначим их как ПИИТ (с 1 по 5):</vt:lpstr>
      <vt:lpstr>Слайд 13</vt:lpstr>
      <vt:lpstr>Принципы использования ИТ могут применяться также в качестве инструмента обучения руководителей по вопросам технологической стратегии и принятия решений в области инвестиций.  Компания MetLife разработала набор из семи принципов использования ИТ для «достижения всеобщего понимания стратегического направления ИТ и для управления тактическими решениями». Принципы определяют позицию предприятия, которая «может быть передана с помощью особых политических установок, стандартов и критериев». </vt:lpstr>
      <vt:lpstr>Слайд 15</vt:lpstr>
      <vt:lpstr>Слайд 16</vt:lpstr>
      <vt:lpstr>Слайд 17</vt:lpstr>
      <vt:lpstr>Помимо принципов использования ИТ, разъясняющих нормы желаемого поведения, на предприятиях MetLife и MeadWestvaco применяются также особые принципы, влияющие на принятие решений в управлении. Эти принципы зависят от стратегий конкретных компаний. На наш взгляд, детально разработанные принципы использования ИТ должны выявлять как минимум три ожидаемых результата использования ИТ на предприятии: </vt:lpstr>
      <vt:lpstr>Слайд 19</vt:lpstr>
      <vt:lpstr>Решение 2: архитектура ИТ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Контрольные вопросы: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Алферов Евгений Андреевич</dc:creator>
  <cp:lastModifiedBy>Алферов Евгений Андреевич</cp:lastModifiedBy>
  <cp:revision>53</cp:revision>
  <dcterms:created xsi:type="dcterms:W3CDTF">1601-01-01T00:00:00Z</dcterms:created>
  <dcterms:modified xsi:type="dcterms:W3CDTF">2012-01-23T14:31:48Z</dcterms:modified>
</cp:coreProperties>
</file>