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sldIdLst>
    <p:sldId id="256" r:id="rId2"/>
    <p:sldId id="258" r:id="rId3"/>
    <p:sldId id="264" r:id="rId4"/>
    <p:sldId id="259" r:id="rId5"/>
    <p:sldId id="260" r:id="rId6"/>
    <p:sldId id="268" r:id="rId7"/>
    <p:sldId id="269" r:id="rId8"/>
    <p:sldId id="270" r:id="rId9"/>
    <p:sldId id="277" r:id="rId10"/>
    <p:sldId id="274" r:id="rId11"/>
    <p:sldId id="275" r:id="rId12"/>
    <p:sldId id="263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636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878DE-D7D5-4F39-912F-B95C900A6A22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8629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35E24-5F22-445B-AD46-042DC77F6FDB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40984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A2F-AFE7-4D52-8D8E-E2F8C5DC7AC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3053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2A2E6-6F21-4636-BF23-90F046DA153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1740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C3F98-FF68-4C4B-BF23-814CD4DABFE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28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BA8E-22F0-4C19-B51D-7F1DEF5BE3B7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89796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12677-AD1D-4D13-BE14-D6BACB91D20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6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BD9AD-94A2-4A5F-A506-DDAC506068C2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56408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F604-5FBD-4B50-ADB4-F847ED1D25B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942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69D4-366C-45F4-BDA9-06CA43F271F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6457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69D4-366C-45F4-BDA9-06CA43F271F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7691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69D4-366C-45F4-BDA9-06CA43F271FD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5651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69D4-366C-45F4-BDA9-06CA43F271F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0943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69D4-366C-45F4-BDA9-06CA43F271F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64732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69D4-366C-45F4-BDA9-06CA43F271F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1198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C9C1-4A0F-4D4B-A081-87D0FDE03321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7958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7360C-D855-47D8-A1B3-A77230B5EFA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930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469D4-366C-45F4-BDA9-06CA43F271F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73443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08721"/>
            <a:ext cx="8206680" cy="2691730"/>
          </a:xfrm>
        </p:spPr>
        <p:txBody>
          <a:bodyPr anchor="ctr">
            <a:noAutofit/>
          </a:bodyPr>
          <a:lstStyle/>
          <a:p>
            <a:pPr algn="ctr"/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навчального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інтегрованого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ООП на </a:t>
            </a:r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мові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63888" y="4509120"/>
            <a:ext cx="5328592" cy="1752600"/>
          </a:xfrm>
        </p:spPr>
        <p:txBody>
          <a:bodyPr>
            <a:normAutofit/>
          </a:bodyPr>
          <a:lstStyle/>
          <a:p>
            <a:pPr algn="l"/>
            <a:r>
              <a:rPr lang="ru-RU" altLang="ru-RU" sz="2000" kern="0" cap="none" spc="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Виконавец</a:t>
            </a:r>
            <a:r>
              <a:rPr lang="uk-UA" altLang="ru-RU" sz="2000" kern="0" cap="none" spc="0" dirty="0">
                <a:solidFill>
                  <a:schemeClr val="tx1"/>
                </a:solidFill>
                <a:latin typeface="Times New Roman" panose="02020603050405020304" pitchFamily="18" charset="0"/>
              </a:rPr>
              <a:t>ь</a:t>
            </a:r>
            <a:r>
              <a:rPr lang="ru-RU" altLang="ru-RU" sz="2000" kern="0" cap="none" spc="0" dirty="0">
                <a:solidFill>
                  <a:schemeClr val="tx1"/>
                </a:solidFill>
                <a:latin typeface="Times New Roman" panose="02020603050405020304" pitchFamily="18" charset="0"/>
              </a:rPr>
              <a:t>: Дяченко </a:t>
            </a:r>
            <a:r>
              <a:rPr lang="ru-RU" altLang="ru-RU" sz="2000" kern="0" cap="none" spc="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Юлія</a:t>
            </a:r>
            <a:r>
              <a:rPr lang="ru-RU" altLang="ru-RU" sz="2000" kern="0" cap="none" spc="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000" kern="0" cap="none" spc="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Ігорівна</a:t>
            </a:r>
            <a:endParaRPr lang="ru-RU" altLang="ru-RU" sz="2000" kern="0" cap="none" spc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ru-RU" altLang="ru-RU" sz="2000" kern="0" cap="none" spc="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Кер</a:t>
            </a:r>
            <a:r>
              <a:rPr lang="uk-UA" altLang="ru-RU" sz="2000" kern="0" cap="none" spc="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івник</a:t>
            </a:r>
            <a:r>
              <a:rPr lang="uk-UA" altLang="ru-RU" sz="2000" kern="0" cap="none" spc="0" dirty="0">
                <a:solidFill>
                  <a:schemeClr val="tx1"/>
                </a:solidFill>
                <a:latin typeface="Times New Roman" panose="02020603050405020304" pitchFamily="18" charset="0"/>
              </a:rPr>
              <a:t>: проф. Львов Михайло Сергійович</a:t>
            </a:r>
            <a:endParaRPr lang="ru-RU" altLang="ru-RU" sz="2000" kern="0" cap="none" spc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dirty="0"/>
              <a:t>Актуальність дослідження</a:t>
            </a:r>
            <a:endParaRPr lang="ru-RU" altLang="ru-RU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822959" y="2204864"/>
            <a:ext cx="7543801" cy="3664230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uk-UA" dirty="0"/>
              <a:t>Використання інтеграційних процесів у процесі навчання дозволяє покращити якість підготовки студентів. </a:t>
            </a:r>
            <a:endParaRPr lang="ru-RU" dirty="0"/>
          </a:p>
          <a:p>
            <a:pPr marL="0" indent="542925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uk-UA" dirty="0"/>
              <a:t>Використання інтегрованого навчального середовища для вивчення ООП мовою </a:t>
            </a:r>
            <a:r>
              <a:rPr lang="en-US" dirty="0"/>
              <a:t>Python </a:t>
            </a:r>
            <a:r>
              <a:rPr lang="uk-UA" dirty="0"/>
              <a:t>дозволить збагатити курс навчання, доповнюючи його тестами та вправами, які будуть не тільки цікавими, а й корисними та ефективними.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dirty="0"/>
              <a:t>Об</a:t>
            </a:r>
            <a:r>
              <a:rPr lang="en-US" altLang="ru-RU" dirty="0"/>
              <a:t>’</a:t>
            </a:r>
            <a:r>
              <a:rPr lang="uk-UA" altLang="ru-RU" dirty="0" err="1"/>
              <a:t>єкт</a:t>
            </a:r>
            <a:r>
              <a:rPr lang="uk-UA" altLang="ru-RU" dirty="0"/>
              <a:t> дослідження</a:t>
            </a:r>
            <a:endParaRPr lang="ru-RU" altLang="ru-RU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827700" y="1700807"/>
            <a:ext cx="7560724" cy="4547599"/>
          </a:xfrm>
        </p:spPr>
        <p:txBody>
          <a:bodyPr>
            <a:normAutofit fontScale="92500" lnSpcReduction="10000"/>
          </a:bodyPr>
          <a:lstStyle/>
          <a:p>
            <a:pPr marL="542925" indent="-542925" algn="just">
              <a:buFont typeface="Wingdings" panose="05000000000000000000" pitchFamily="2" charset="2"/>
              <a:buChar char="§"/>
            </a:pPr>
            <a:r>
              <a:rPr lang="uk-UA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Навчальні інтегровані середовища</a:t>
            </a:r>
          </a:p>
          <a:p>
            <a:pPr marL="542925" indent="-542925" algn="just">
              <a:buFont typeface="Wingdings" panose="05000000000000000000" pitchFamily="2" charset="2"/>
              <a:buChar char="§"/>
            </a:pPr>
            <a:endParaRPr lang="uk-UA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indent="-542925" algn="just">
              <a:buFont typeface="Wingdings" panose="05000000000000000000" pitchFamily="2" charset="2"/>
              <a:buChar char="§"/>
            </a:pPr>
            <a:endParaRPr lang="uk-UA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indent="-542925" algn="just">
              <a:buFont typeface="Wingdings" panose="05000000000000000000" pitchFamily="2" charset="2"/>
              <a:buChar char="§"/>
            </a:pPr>
            <a:endParaRPr lang="uk-UA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indent="-542925" algn="just">
              <a:buFont typeface="Wingdings" panose="05000000000000000000" pitchFamily="2" charset="2"/>
              <a:buChar char="§"/>
            </a:pPr>
            <a:endParaRPr lang="uk-UA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indent="-542925" algn="just">
              <a:buFont typeface="Wingdings" panose="05000000000000000000" pitchFamily="2" charset="2"/>
              <a:buChar char="§"/>
            </a:pP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інтегровае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об’єктно-орієнтованого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Python</a:t>
            </a:r>
            <a:endParaRPr lang="ru-RU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indent="-542925" algn="just">
              <a:buFont typeface="Wingdings" panose="05000000000000000000" pitchFamily="2" charset="2"/>
              <a:buChar char="§"/>
            </a:pPr>
            <a:endParaRPr lang="uk-UA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11627" y="25649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uk-UA" altLang="ru-RU" sz="4200" dirty="0">
                <a:solidFill>
                  <a:schemeClr val="tx2"/>
                </a:solidFill>
              </a:rPr>
              <a:t>Предмет дослідження</a:t>
            </a:r>
            <a:endParaRPr lang="ru-RU" altLang="ru-RU" sz="4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919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Мета дослідження</a:t>
            </a:r>
            <a:endParaRPr lang="ru-RU" alt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2420888"/>
            <a:ext cx="7704740" cy="2816235"/>
          </a:xfrm>
        </p:spPr>
        <p:txBody>
          <a:bodyPr>
            <a:normAutofit/>
          </a:bodyPr>
          <a:lstStyle/>
          <a:p>
            <a:pPr marL="662940" indent="-571500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інтегрованого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об’єктно-орієнтованого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Python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dirty="0"/>
              <a:t>Завдання дослідження</a:t>
            </a:r>
            <a:endParaRPr lang="ru-RU" altLang="ru-RU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827700" y="2052925"/>
            <a:ext cx="7704740" cy="4195481"/>
          </a:xfrm>
        </p:spPr>
        <p:txBody>
          <a:bodyPr>
            <a:normAutofit lnSpcReduction="10000"/>
          </a:bodyPr>
          <a:lstStyle/>
          <a:p>
            <a:pPr marL="542925" lvl="0" indent="-542925">
              <a:buFont typeface="Wingdings" panose="05000000000000000000" pitchFamily="2" charset="2"/>
              <a:buChar char="§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42925" lvl="0" indent="-542925">
              <a:buFont typeface="Wingdings" panose="05000000000000000000" pitchFamily="2" charset="2"/>
              <a:buChar char="§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Python.</a:t>
            </a:r>
          </a:p>
          <a:p>
            <a:pPr marL="542925" indent="-542925"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інтегрованого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вправ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об'єктно-орієнтованого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lvl="0" indent="-542925">
              <a:buFont typeface="Wingdings" panose="05000000000000000000" pitchFamily="2" charset="2"/>
              <a:buChar char="§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260648"/>
            <a:ext cx="7543800" cy="360362"/>
          </a:xfrm>
        </p:spPr>
        <p:txBody>
          <a:bodyPr>
            <a:noAutofit/>
          </a:bodyPr>
          <a:lstStyle/>
          <a:p>
            <a:pPr algn="ctr"/>
            <a:r>
              <a:rPr lang="ru-RU" altLang="ru-RU" sz="2400" b="1" dirty="0" err="1"/>
              <a:t>Порівняння</a:t>
            </a:r>
            <a:r>
              <a:rPr lang="en-US" altLang="ru-RU" sz="2400" b="1" dirty="0"/>
              <a:t> </a:t>
            </a:r>
            <a:r>
              <a:rPr lang="uk-UA" altLang="ru-RU" sz="2400" b="1" dirty="0"/>
              <a:t>і</a:t>
            </a:r>
            <a:r>
              <a:rPr lang="ru-RU" altLang="ru-RU" sz="2400" b="1" dirty="0" err="1"/>
              <a:t>нтегрованих</a:t>
            </a:r>
            <a:r>
              <a:rPr lang="ru-RU" altLang="ru-RU" sz="2400" b="1" dirty="0"/>
              <a:t> систем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489421"/>
              </p:ext>
            </p:extLst>
          </p:nvPr>
        </p:nvGraphicFramePr>
        <p:xfrm>
          <a:off x="0" y="836712"/>
          <a:ext cx="9144000" cy="61280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36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797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91846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marR="71755" indent="-450215" algn="just" defTabSz="457207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Доступність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marR="71755" algn="l" defTabSz="457207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Курси з програмування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marR="71755" algn="l" defTabSz="457207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Сиcтема</a:t>
                      </a: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тестів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marR="71755" algn="l" defTabSz="457207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Середовище для виконання задач</a:t>
                      </a:r>
                      <a:endParaRPr lang="ru-RU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4122"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Coursera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платно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Python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,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Java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,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JavaScript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, HTML, CSS,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Swift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та ін.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+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+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84122"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Udacity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безкоштовно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Python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,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Java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,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JavaScript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, HTML, CSS,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Swift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та ін.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+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+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093"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Pascal ABC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безкоштовно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+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+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91846"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Відеоінтерпретатор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безкоштовно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Довідник 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Pascal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+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+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3108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3568" y="188640"/>
            <a:ext cx="6912768" cy="1008112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dirty="0"/>
              <a:t>Структура</a:t>
            </a:r>
            <a:r>
              <a:rPr lang="ru-RU" altLang="ru-RU" sz="1400" b="1" dirty="0"/>
              <a:t> </a:t>
            </a:r>
            <a:r>
              <a:rPr lang="ru-RU" altLang="ru-RU" sz="2800" dirty="0" err="1"/>
              <a:t>розділу</a:t>
            </a:r>
            <a:r>
              <a:rPr lang="ru-RU" altLang="ru-RU" sz="2800" dirty="0"/>
              <a:t> «</a:t>
            </a:r>
            <a:r>
              <a:rPr lang="ru-RU" altLang="ru-RU" sz="2800" dirty="0" err="1"/>
              <a:t>Вправи</a:t>
            </a:r>
            <a:r>
              <a:rPr lang="ru-RU" altLang="ru-RU" sz="2800" dirty="0"/>
              <a:t>» у </a:t>
            </a:r>
            <a:r>
              <a:rPr lang="ru-RU" altLang="ru-RU" sz="2800" dirty="0" err="1"/>
              <a:t>базі</a:t>
            </a:r>
            <a:r>
              <a:rPr lang="ru-RU" altLang="ru-RU" sz="2800" dirty="0"/>
              <a:t> </a:t>
            </a:r>
            <a:r>
              <a:rPr lang="ru-RU" altLang="ru-RU" sz="2800" dirty="0" err="1"/>
              <a:t>даних</a:t>
            </a:r>
            <a:endParaRPr lang="ru-RU" altLang="ru-RU" sz="2800" dirty="0"/>
          </a:p>
        </p:txBody>
      </p:sp>
      <p:pic>
        <p:nvPicPr>
          <p:cNvPr id="2051" name="Рисунок 14" descr="C:\Users\aphex\Downloads\D\diagram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42765" cy="522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9409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3600" dirty="0"/>
              <a:t>Структура модуля </a:t>
            </a:r>
            <a:r>
              <a:rPr lang="ru-RU" altLang="ru-RU" sz="3600" dirty="0" err="1"/>
              <a:t>тестування</a:t>
            </a:r>
            <a:r>
              <a:rPr lang="ru-RU" altLang="ru-RU" sz="3600" dirty="0"/>
              <a:t> в </a:t>
            </a:r>
            <a:r>
              <a:rPr lang="ru-RU" altLang="ru-RU" sz="3600" dirty="0" err="1"/>
              <a:t>базі</a:t>
            </a:r>
            <a:r>
              <a:rPr lang="ru-RU" altLang="ru-RU" sz="3600" dirty="0"/>
              <a:t> </a:t>
            </a:r>
            <a:r>
              <a:rPr lang="ru-RU" altLang="ru-RU" sz="3600" dirty="0" err="1"/>
              <a:t>данних</a:t>
            </a:r>
            <a:endParaRPr lang="ru-RU" altLang="ru-RU" sz="3600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24" y="1853248"/>
            <a:ext cx="8292746" cy="43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381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uk-UA" altLang="ru-RU" sz="4400" b="1" dirty="0"/>
              <a:t>Демонстрація</a:t>
            </a:r>
            <a:endParaRPr lang="ru-RU" alt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3357882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dirty="0"/>
              <a:t>Висновки</a:t>
            </a:r>
            <a:endParaRPr lang="ru-RU" altLang="ru-RU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611561" y="1628800"/>
            <a:ext cx="7755200" cy="482453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uk-UA" dirty="0"/>
              <a:t>У ході виконання даної роботи був проведений аналіз наукової та методичної літератури, досліджені концепції інтегрованих навчальних середовищ.</a:t>
            </a:r>
            <a:endParaRPr lang="ru-RU" dirty="0"/>
          </a:p>
          <a:p>
            <a:pPr marL="0" indent="0" algn="just">
              <a:buNone/>
            </a:pPr>
            <a:r>
              <a:rPr lang="uk-UA" dirty="0"/>
              <a:t>Обрані та описані технології для розробки інтегрованого навчального середовища.</a:t>
            </a:r>
            <a:endParaRPr lang="ru-RU" dirty="0"/>
          </a:p>
          <a:p>
            <a:pPr marL="0" indent="0" algn="just">
              <a:buNone/>
            </a:pPr>
            <a:r>
              <a:rPr lang="uk-UA" dirty="0"/>
              <a:t>В результаті виконання даної наукової роботи було створено навчальне інтегроване середовище для вивчення об’єктно-орієнтованого програмування мовою </a:t>
            </a:r>
            <a:r>
              <a:rPr lang="en-US" dirty="0"/>
              <a:t>Python</a:t>
            </a:r>
            <a:r>
              <a:rPr lang="uk-UA" dirty="0"/>
              <a:t>. Був підібраний матеріал з предметної області, розроблені концептуальні тести та вправи до розділів курсу з об’єктно-орієнтованого програмування мовою </a:t>
            </a:r>
            <a:r>
              <a:rPr lang="en-US" dirty="0"/>
              <a:t>Python</a:t>
            </a:r>
            <a:r>
              <a:rPr lang="ru-RU" dirty="0"/>
              <a:t>.</a:t>
            </a:r>
          </a:p>
          <a:p>
            <a:pPr marL="0" indent="0" algn="just">
              <a:buNone/>
            </a:pP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навчальне</a:t>
            </a:r>
            <a:r>
              <a:rPr lang="ru-RU" dirty="0"/>
              <a:t> </a:t>
            </a:r>
            <a:r>
              <a:rPr lang="ru-RU" dirty="0" err="1"/>
              <a:t>середовище</a:t>
            </a:r>
            <a:r>
              <a:rPr lang="ru-RU" dirty="0"/>
              <a:t> </a:t>
            </a:r>
            <a:r>
              <a:rPr lang="ru-RU" dirty="0" err="1"/>
              <a:t>призначене</a:t>
            </a:r>
            <a:r>
              <a:rPr lang="uk-UA" dirty="0"/>
              <a:t> для полегшення роботи викладача і для самостійної роботи студентів. Його побудовано таким чином, щоб студент зміг самостійно вивчити запропоновані теми, на практиці отримати навички розв’язання завдань, а потім перевірити свої знання за допомогою спеціально розробленого тесту.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3107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dirty="0"/>
              <a:t>Висновки</a:t>
            </a:r>
            <a:endParaRPr lang="ru-RU" altLang="ru-RU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uk-UA" sz="2800" dirty="0"/>
              <a:t>У ході роботи реалізовані наступні завдання:</a:t>
            </a:r>
            <a:endParaRPr lang="ru-RU" sz="2800" dirty="0"/>
          </a:p>
          <a:p>
            <a:r>
              <a:rPr lang="uk-UA" sz="2800" dirty="0"/>
              <a:t>1. Виконано аналіз предметної області, на підставі якого дібраний матеріал для навчального середовища з візуального програмування.</a:t>
            </a:r>
            <a:endParaRPr lang="ru-RU" sz="2800" dirty="0"/>
          </a:p>
          <a:p>
            <a:r>
              <a:rPr lang="uk-UA" sz="2800" dirty="0"/>
              <a:t>2. Виконано аналіз інструментів і засобів розробки інтегрованого навчального середовища.</a:t>
            </a:r>
            <a:endParaRPr lang="ru-RU" sz="2800" dirty="0"/>
          </a:p>
          <a:p>
            <a:r>
              <a:rPr lang="uk-UA" sz="2800" dirty="0"/>
              <a:t>4. Дібрані і вирішені демонстраційні задачі (приклади) до кожної теми посібника.</a:t>
            </a:r>
            <a:endParaRPr lang="ru-RU" sz="2800" dirty="0"/>
          </a:p>
          <a:p>
            <a:r>
              <a:rPr lang="uk-UA" sz="2800" dirty="0"/>
              <a:t>5. Дібрано завдання для самостійного розв’язання студентами.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26371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2996952"/>
            <a:ext cx="7772400" cy="1470025"/>
          </a:xfrm>
        </p:spPr>
        <p:txBody>
          <a:bodyPr anchor="ctr"/>
          <a:lstStyle/>
          <a:p>
            <a:pPr algn="ctr"/>
            <a:r>
              <a:rPr lang="uk-UA" altLang="ru-RU" sz="4400" b="1" dirty="0"/>
              <a:t>Дякую за увагу</a:t>
            </a:r>
            <a:r>
              <a:rPr lang="en-US" altLang="ru-RU" sz="4400" b="1" dirty="0"/>
              <a:t>!</a:t>
            </a:r>
            <a:endParaRPr lang="ru-RU" altLang="ru-RU" sz="4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1514</TotalTime>
  <Words>362</Words>
  <Application>Microsoft Office PowerPoint</Application>
  <PresentationFormat>Экран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Century Gothic</vt:lpstr>
      <vt:lpstr>Times New Roman</vt:lpstr>
      <vt:lpstr>Wingdings</vt:lpstr>
      <vt:lpstr>Wingdings 3</vt:lpstr>
      <vt:lpstr>Ион</vt:lpstr>
      <vt:lpstr>Розробка навчального інтегрованого середовища для вивчення ООП на мові Python </vt:lpstr>
      <vt:lpstr>Актуальність дослідження</vt:lpstr>
      <vt:lpstr>Об’єкт дослідження</vt:lpstr>
      <vt:lpstr>Мета дослідження</vt:lpstr>
      <vt:lpstr>Завдання дослідження</vt:lpstr>
      <vt:lpstr>Порівняння інтегрованих систем </vt:lpstr>
      <vt:lpstr>Структура розділу «Вправи» у базі даних</vt:lpstr>
      <vt:lpstr>Структура модуля тестування в базі данних</vt:lpstr>
      <vt:lpstr>Демонстрація</vt:lpstr>
      <vt:lpstr>Висновки</vt:lpstr>
      <vt:lpstr>Висновки</vt:lpstr>
      <vt:lpstr>Дякую за увагу!</vt:lpstr>
    </vt:vector>
  </TitlesOfParts>
  <Company>Организация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роботи</dc:title>
  <dc:creator>Customer</dc:creator>
  <cp:lastModifiedBy>Свириденко Юлия</cp:lastModifiedBy>
  <cp:revision>67</cp:revision>
  <dcterms:created xsi:type="dcterms:W3CDTF">2012-12-13T18:32:00Z</dcterms:created>
  <dcterms:modified xsi:type="dcterms:W3CDTF">2017-01-23T02:32:29Z</dcterms:modified>
</cp:coreProperties>
</file>