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/>
  </p:normalViewPr>
  <p:slideViewPr>
    <p:cSldViewPr>
      <p:cViewPr varScale="1">
        <p:scale>
          <a:sx n="104" d="100"/>
          <a:sy n="104" d="100"/>
        </p:scale>
        <p:origin x="-9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09254-0500-460C-8BA3-C5C2AEB9E47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E32C28-3D7A-4F37-9537-6C0A9B946D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12C08-602E-4E22-84AD-7E3A2735A43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B4E4A-48C5-4C7C-871C-E120BCB32B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7E577-EAA3-489F-8B16-8DAA86CCD06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6045B-1930-4CDC-ACF8-54D01E5D0E2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85EA0E-2866-4BD7-9687-BED9E78DC32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E4DD9-92EC-4CD4-9887-9BBBA66383F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13AC55-8FA1-40C2-91B8-2DA2B4C4D18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9466D-04E9-4DA0-BC6C-C565F73764E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F8B7B-4EC4-4936-BE38-90A5DB416FD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C010BA7-F56A-4B01-A725-DF59FD5A96C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CC"/>
            </a:gs>
            <a:gs pos="50000">
              <a:schemeClr val="bg1"/>
            </a:gs>
            <a:gs pos="100000">
              <a:srgbClr val="FF99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83FF8DB-CF16-4D42-B7AC-34EE6F7476C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381000"/>
            <a:ext cx="7772400" cy="1143000"/>
          </a:xfrm>
        </p:spPr>
        <p:txBody>
          <a:bodyPr/>
          <a:lstStyle/>
          <a:p>
            <a:r>
              <a:rPr lang="ru-RU"/>
              <a:t>Лекция 8.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1447800"/>
            <a:ext cx="7391400" cy="2743200"/>
          </a:xfrm>
        </p:spPr>
        <p:txBody>
          <a:bodyPr/>
          <a:lstStyle/>
          <a:p>
            <a:r>
              <a:rPr lang="ru-RU" sz="3600" b="1">
                <a:solidFill>
                  <a:srgbClr val="CC0099"/>
                </a:solidFill>
                <a:cs typeface="Times New Roman" charset="0"/>
              </a:rPr>
              <a:t>Управление ИТ в государственных и некоммерческих организациях</a:t>
            </a:r>
            <a:r>
              <a:rPr lang="en-US" sz="3600" b="1">
                <a:solidFill>
                  <a:srgbClr val="CC0099"/>
                </a:solidFill>
                <a:cs typeface="Times New Roman" charset="0"/>
              </a:rPr>
              <a:t> </a:t>
            </a:r>
            <a:r>
              <a:rPr lang="uk-UA" sz="3600" b="1">
                <a:solidFill>
                  <a:srgbClr val="CC0099"/>
                </a:solidFill>
              </a:rPr>
              <a:t>на примере</a:t>
            </a:r>
            <a:r>
              <a:rPr lang="ru-RU" sz="3600" b="1">
                <a:solidFill>
                  <a:srgbClr val="CC0099"/>
                </a:solidFill>
              </a:rPr>
              <a:t>  университетов</a:t>
            </a:r>
            <a:endParaRPr lang="ru-RU" sz="3600">
              <a:solidFill>
                <a:srgbClr val="CC0099"/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4419600"/>
            <a:ext cx="1917700" cy="194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8686800" cy="6324600"/>
          </a:xfrm>
        </p:spPr>
        <p:txBody>
          <a:bodyPr/>
          <a:lstStyle/>
          <a:p>
            <a:pPr algn="just"/>
            <a:r>
              <a:rPr lang="ru-RU" sz="2400">
                <a:cs typeface="Times New Roman" charset="0"/>
              </a:rPr>
              <a:t>Некоммерческие организации являются активными пользователями ИТ. </a:t>
            </a:r>
            <a:endParaRPr lang="en-US" sz="2400">
              <a:cs typeface="Times New Roman" charset="0"/>
            </a:endParaRPr>
          </a:p>
          <a:p>
            <a:pPr algn="just"/>
            <a:r>
              <a:rPr lang="ru-RU" sz="2400">
                <a:cs typeface="Times New Roman" charset="0"/>
              </a:rPr>
              <a:t>Так же как и в коммерческих организациях, на ИТ было потрачено </a:t>
            </a:r>
            <a:r>
              <a:rPr lang="uk-UA" sz="2400">
                <a:cs typeface="Times New Roman" charset="0"/>
              </a:rPr>
              <a:t>8,4% </a:t>
            </a:r>
            <a:r>
              <a:rPr lang="ru-RU" sz="2400">
                <a:cs typeface="Times New Roman" charset="0"/>
              </a:rPr>
              <a:t>годового бюджета </a:t>
            </a:r>
            <a:r>
              <a:rPr lang="uk-UA" sz="2400">
                <a:cs typeface="Times New Roman" charset="0"/>
              </a:rPr>
              <a:t>74 </a:t>
            </a:r>
            <a:r>
              <a:rPr lang="ru-RU" sz="2400">
                <a:cs typeface="Times New Roman" charset="0"/>
              </a:rPr>
              <a:t>некоммерческих организаций</a:t>
            </a:r>
            <a:r>
              <a:rPr lang="en-US" sz="2400">
                <a:cs typeface="Times New Roman" charset="0"/>
              </a:rPr>
              <a:t>.</a:t>
            </a:r>
          </a:p>
          <a:p>
            <a:pPr algn="just"/>
            <a:r>
              <a:rPr lang="ru-RU" sz="2400">
                <a:cs typeface="Times New Roman" charset="0"/>
              </a:rPr>
              <a:t>Однако некоммерческие организации имеют более низкую эффективность управления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возможно, это отражение более широких и разносторонних стратегических целей. </a:t>
            </a:r>
          </a:p>
          <a:p>
            <a:r>
              <a:rPr lang="ru-RU" sz="2400"/>
              <a:t>И</a:t>
            </a:r>
            <a:r>
              <a:rPr lang="ru-RU" sz="2400">
                <a:cs typeface="Times New Roman" charset="0"/>
              </a:rPr>
              <a:t>спользование структуры стоимости в качестве отправной точки облегчит разработку управления ИТ некоммерческой организации. Используя в качестве критерия успеха эффективность управления ИТ</a:t>
            </a:r>
            <a:r>
              <a:rPr lang="en-US" sz="2400">
                <a:cs typeface="Times New Roman" charset="0"/>
              </a:rPr>
              <a:t> </a:t>
            </a:r>
            <a:r>
              <a:rPr lang="uk-UA" sz="2400"/>
              <a:t> на </a:t>
            </a:r>
            <a:r>
              <a:rPr lang="ru-RU" sz="2400"/>
              <a:t>примере Херсонского государственного университета</a:t>
            </a:r>
            <a:r>
              <a:rPr lang="ru-RU" sz="2400">
                <a:cs typeface="Times New Roman" charset="0"/>
              </a:rPr>
              <a:t>, мы увидим, как некоммерческие организации строят систему управления и какие механизмы при этом используют</a:t>
            </a:r>
            <a:r>
              <a:rPr lang="ru-RU" sz="2400"/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914400"/>
            <a:ext cx="8610600" cy="53482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 b="1" i="1">
                <a:cs typeface="Times New Roman" charset="0"/>
              </a:rPr>
              <a:t>Управление ИТ</a:t>
            </a:r>
            <a:r>
              <a:rPr lang="ru-RU" sz="2400" b="1">
                <a:cs typeface="Times New Roman" charset="0"/>
              </a:rPr>
              <a:t> </a:t>
            </a:r>
            <a:r>
              <a:rPr lang="ru-RU" sz="2400">
                <a:cs typeface="Times New Roman" charset="0"/>
              </a:rPr>
              <a:t>является отражением более</a:t>
            </a:r>
            <a:r>
              <a:rPr lang="uk-UA" sz="2400">
                <a:cs typeface="Times New Roman" charset="0"/>
              </a:rPr>
              <a:t> </a:t>
            </a:r>
            <a:r>
              <a:rPr lang="ru-RU" sz="2400">
                <a:cs typeface="Times New Roman" charset="0"/>
              </a:rPr>
              <a:t>широких корпоративных</a:t>
            </a:r>
            <a:r>
              <a:rPr lang="uk-UA" sz="2400">
                <a:cs typeface="Times New Roman" charset="0"/>
              </a:rPr>
              <a:t> </a:t>
            </a:r>
            <a:r>
              <a:rPr lang="ru-RU" sz="2400">
                <a:cs typeface="Times New Roman" charset="0"/>
              </a:rPr>
              <a:t>принципов управления  и сосредотачивается на вопросах менеджмента и использования ИТ для достижения корпоративных целей по повышению эффективности.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Эффективное управление ИТ поощряет и направляет умение сотрудников использовать ИТ и обеспечивает соответствие их поведения в отношении ИТ общему видению и ценностям высшего учебного заведения. При этом все должны помнить о важности той роли, которую руководители факультетов, кафедр, вспомогательных департаментов, а также подразделений ИТ играют в определении процессов управления ИТ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роли, которая в конечном счете определяет стоимость, создаваемую университетом в результате использования  информационных технологий.</a:t>
            </a:r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1066800"/>
            <a:ext cx="8382000" cy="51958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Предприятия с эффективным управлением отличаются тем, что они</a:t>
            </a:r>
            <a:r>
              <a:rPr lang="ru-RU" sz="2400" u="sng">
                <a:cs typeface="Times New Roman" charset="0"/>
              </a:rPr>
              <a:t> </a:t>
            </a:r>
            <a:r>
              <a:rPr lang="ru-RU" sz="2400" i="1" u="sng">
                <a:cs typeface="Times New Roman" charset="0"/>
              </a:rPr>
              <a:t>активно </a:t>
            </a:r>
            <a:r>
              <a:rPr lang="ru-RU" sz="2400" u="sng">
                <a:cs typeface="Times New Roman" charset="0"/>
              </a:rPr>
              <a:t>вырабатывают набор механизмов управления</a:t>
            </a:r>
            <a:r>
              <a:rPr lang="uk-UA" sz="2400" u="sng">
                <a:cs typeface="Times New Roman" charset="0"/>
              </a:rPr>
              <a:t> ИТ</a:t>
            </a:r>
            <a:r>
              <a:rPr lang="uk-UA" sz="2400">
                <a:cs typeface="Times New Roman" charset="0"/>
              </a:rPr>
              <a:t> (</a:t>
            </a:r>
            <a:r>
              <a:rPr lang="ru-RU" sz="2400">
                <a:cs typeface="Times New Roman" charset="0"/>
              </a:rPr>
              <a:t>комитеты, процессы составления бюджета, условия получения одобрения и т.д.), способствующих выработке поведения, которое соответствует цели, стратегии, ценностям, нормам и культуре организации.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На таких предприятиях ИТ может стать существенным фактором разработки конкурентоспособной стратегии.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/>
              <a:t>М</a:t>
            </a:r>
            <a:r>
              <a:rPr lang="ru-RU" sz="2400">
                <a:cs typeface="Times New Roman" charset="0"/>
              </a:rPr>
              <a:t>онопольное положение ряда университетов не способствует решению этой проблемы. Но жизнь в высокоразвитом обществе, с бурно изменяющейся конъюнктурой технологий и знаний заставит все учреждения, работающие на рынке образования решать проблему конкурентного давления. </a:t>
            </a:r>
            <a:endParaRPr lang="ru-RU"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763000" cy="52720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В условиях динамичного изменения рынка и структуры образовательных услуг, ужесточения требований к качеству подготовки специалистов высшего уровня разработка конкурентоспособной стратегии является одной из приоритетных задач деятельности университета. </a:t>
            </a:r>
            <a:endParaRPr lang="ru-RU" sz="2800"/>
          </a:p>
          <a:p>
            <a:pPr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Перераспределение полномочий, появление новых механизмов принятия решений, включение внешних объектов во внутренние структуры вуза приводят к изменению стандартов корпоративного поведения преподавателей и студентов. В таких сложных и неоднозначных условиях эффективное управление ИТ позволяет быстро и адекватно реализовать новые стратегии развития университета, в зависимости от потребностей общества.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914400"/>
            <a:ext cx="8991600" cy="53482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 b="1">
                <a:cs typeface="Times New Roman" charset="0"/>
              </a:rPr>
              <a:t>определение высшего учебного заведения как корпорации по обслуживанию образовательных интересов студентов, </a:t>
            </a:r>
            <a:r>
              <a:rPr lang="ru-RU" sz="2800">
                <a:cs typeface="Times New Roman" charset="0"/>
              </a:rPr>
              <a:t>позволяет изменить акцент деятельности университета с простой передачи определенной суммы знаний от преподавателя к студенту, к созданию среды, обеспечивающей, с одной стороны, эффективные возможности профессорско-преподавательского состава к созданию необходимого информационного ресурса и практически неограниченных возможностей в коммуникациях, а с другой стороны, предоставлению любому студенту, в любое удобное время использования всех создаваемых вузом информационно-комуникационных ресурсов для удовлетворения собственных интеллектуальных нужд.</a:t>
            </a:r>
            <a:endParaRPr lang="ru-RU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4495800"/>
          </a:xfrm>
        </p:spPr>
        <p:txBody>
          <a:bodyPr/>
          <a:lstStyle/>
          <a:p>
            <a:pPr algn="just"/>
            <a:r>
              <a:rPr lang="uk-UA" sz="2400"/>
              <a:t>П</a:t>
            </a:r>
            <a:r>
              <a:rPr lang="ru-RU" sz="2400">
                <a:cs typeface="Times New Roman" charset="0"/>
              </a:rPr>
              <a:t>роведение непоследовательной политики управления ИТ способно нанести не только финансовый, но и ментальный ущерб в реализации бизнес-стратегии интеграции информационных технологий в деятельность вуза. </a:t>
            </a:r>
            <a:endParaRPr lang="uk-UA" sz="2400"/>
          </a:p>
          <a:p>
            <a:pPr algn="just"/>
            <a:r>
              <a:rPr lang="uk-UA" sz="2400"/>
              <a:t>У</a:t>
            </a:r>
            <a:r>
              <a:rPr lang="ru-RU" sz="2400">
                <a:cs typeface="Times New Roman" charset="0"/>
              </a:rPr>
              <a:t>ниверситетам</a:t>
            </a:r>
            <a:r>
              <a:rPr lang="uk-UA" sz="2400"/>
              <a:t>,</a:t>
            </a:r>
            <a:r>
              <a:rPr lang="ru-RU" sz="2400">
                <a:cs typeface="Times New Roman" charset="0"/>
              </a:rPr>
              <a:t> не имеющим единой модели управления ИТ, следует полагаться на проректоров, курирующих ИТ, которые могут решить проблемы посредством скорее тактических шагов, чем позиционирования ИТ как стратегического актива.</a:t>
            </a:r>
            <a:endParaRPr lang="ru-RU"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400" y="990600"/>
            <a:ext cx="7772400" cy="42672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uk-UA" sz="2800"/>
              <a:t>У</a:t>
            </a:r>
            <a:r>
              <a:rPr lang="ru-RU" sz="2800">
                <a:cs typeface="Times New Roman" charset="0"/>
              </a:rPr>
              <a:t>правление ИТ сегодня выступает как стратегический ресурс развития высшего учебного заведения на современном этапе. </a:t>
            </a:r>
            <a:endParaRPr lang="uk-UA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При этом конкурентное преимущество университетов будет определяться не просто наличием эффективных механизмов сбора и обработки различных информационных ресурсов и предоставления доступа к ним своим студентам, но</a:t>
            </a:r>
            <a:r>
              <a:rPr lang="uk-UA" sz="2800"/>
              <a:t> </a:t>
            </a:r>
            <a:r>
              <a:rPr lang="ru-RU" sz="2800">
                <a:cs typeface="Times New Roman" charset="0"/>
              </a:rPr>
              <a:t>умением трансформировать их в собственные корпоративные знания. Именно такой системный подход к управлению ИТ позволит получить стратегические преимущества, представленные в следующей таблице:</a:t>
            </a:r>
            <a:endParaRPr lang="ru-RU"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04800"/>
            <a:ext cx="6342063" cy="593725"/>
          </a:xfrm>
        </p:spPr>
        <p:txBody>
          <a:bodyPr/>
          <a:lstStyle/>
          <a:p>
            <a:r>
              <a:rPr lang="ru-RU" sz="2400" b="1">
                <a:cs typeface="Times New Roman" charset="0"/>
              </a:rPr>
              <a:t>Стратегические преимущества при эффективном Управлении ИТ</a:t>
            </a:r>
          </a:p>
        </p:txBody>
      </p:sp>
      <p:grpSp>
        <p:nvGrpSpPr>
          <p:cNvPr id="32771" name="Group 3"/>
          <p:cNvGrpSpPr>
            <a:grpSpLocks/>
          </p:cNvGrpSpPr>
          <p:nvPr/>
        </p:nvGrpSpPr>
        <p:grpSpPr bwMode="auto">
          <a:xfrm>
            <a:off x="533400" y="990600"/>
            <a:ext cx="7848600" cy="5867400"/>
            <a:chOff x="-3" y="-3"/>
            <a:chExt cx="3965" cy="3574"/>
          </a:xfrm>
        </p:grpSpPr>
        <p:grpSp>
          <p:nvGrpSpPr>
            <p:cNvPr id="32772" name="Group 4"/>
            <p:cNvGrpSpPr>
              <a:grpSpLocks/>
            </p:cNvGrpSpPr>
            <p:nvPr/>
          </p:nvGrpSpPr>
          <p:grpSpPr bwMode="auto">
            <a:xfrm>
              <a:off x="0" y="0"/>
              <a:ext cx="3959" cy="3568"/>
              <a:chOff x="0" y="0"/>
              <a:chExt cx="3959" cy="3568"/>
            </a:xfrm>
          </p:grpSpPr>
          <p:grpSp>
            <p:nvGrpSpPr>
              <p:cNvPr id="32773" name="Group 5"/>
              <p:cNvGrpSpPr>
                <a:grpSpLocks/>
              </p:cNvGrpSpPr>
              <p:nvPr/>
            </p:nvGrpSpPr>
            <p:grpSpPr bwMode="auto">
              <a:xfrm>
                <a:off x="0" y="0"/>
                <a:ext cx="1497" cy="403"/>
                <a:chOff x="0" y="0"/>
                <a:chExt cx="1497" cy="403"/>
              </a:xfrm>
            </p:grpSpPr>
            <p:sp>
              <p:nvSpPr>
                <p:cNvPr id="32774" name="Rectangle 6"/>
                <p:cNvSpPr>
                  <a:spLocks noChangeArrowheads="1"/>
                </p:cNvSpPr>
                <p:nvPr/>
              </p:nvSpPr>
              <p:spPr bwMode="auto">
                <a:xfrm>
                  <a:off x="43" y="0"/>
                  <a:ext cx="1411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ctr"/>
                  <a:r>
                    <a:rPr lang="en-US" sz="1600" b="1">
                      <a:cs typeface="Times New Roman" charset="0"/>
                    </a:rPr>
                    <a:t>ЗАДАЧИ  УНИВЕРСИТЕТА</a:t>
                  </a:r>
                  <a:endParaRPr lang="en-US" sz="1600">
                    <a:cs typeface="Times New Roman" charset="0"/>
                  </a:endParaRPr>
                </a:p>
                <a:p>
                  <a:pPr algn="ctr" eaLnBrk="0" hangingPunct="0"/>
                  <a:endParaRPr lang="en-US" sz="1600"/>
                </a:p>
              </p:txBody>
            </p:sp>
            <p:sp>
              <p:nvSpPr>
                <p:cNvPr id="32775" name="Rectangle 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97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776" name="Group 8"/>
              <p:cNvGrpSpPr>
                <a:grpSpLocks/>
              </p:cNvGrpSpPr>
              <p:nvPr/>
            </p:nvGrpSpPr>
            <p:grpSpPr bwMode="auto">
              <a:xfrm>
                <a:off x="1497" y="0"/>
                <a:ext cx="2462" cy="403"/>
                <a:chOff x="1497" y="0"/>
                <a:chExt cx="2462" cy="403"/>
              </a:xfrm>
            </p:grpSpPr>
            <p:sp>
              <p:nvSpPr>
                <p:cNvPr id="32777" name="Rectangle 9"/>
                <p:cNvSpPr>
                  <a:spLocks noChangeArrowheads="1"/>
                </p:cNvSpPr>
                <p:nvPr/>
              </p:nvSpPr>
              <p:spPr bwMode="auto">
                <a:xfrm>
                  <a:off x="1540" y="0"/>
                  <a:ext cx="2376" cy="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ctr"/>
                  <a:r>
                    <a:rPr lang="en-US" sz="1600" b="1">
                      <a:cs typeface="Times New Roman" charset="0"/>
                    </a:rPr>
                    <a:t>СПОСОБ РЕАЛИЗАЦИИ</a:t>
                  </a:r>
                  <a:endParaRPr lang="en-US" sz="1600">
                    <a:cs typeface="Times New Roman" charset="0"/>
                  </a:endParaRPr>
                </a:p>
                <a:p>
                  <a:pPr algn="ctr" eaLnBrk="0" hangingPunct="0"/>
                  <a:endParaRPr lang="en-US" sz="1600"/>
                </a:p>
              </p:txBody>
            </p:sp>
            <p:sp>
              <p:nvSpPr>
                <p:cNvPr id="32778" name="Rectangle 10"/>
                <p:cNvSpPr>
                  <a:spLocks noChangeArrowheads="1"/>
                </p:cNvSpPr>
                <p:nvPr/>
              </p:nvSpPr>
              <p:spPr bwMode="auto">
                <a:xfrm>
                  <a:off x="1497" y="0"/>
                  <a:ext cx="2462" cy="40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779" name="Group 11"/>
              <p:cNvGrpSpPr>
                <a:grpSpLocks/>
              </p:cNvGrpSpPr>
              <p:nvPr/>
            </p:nvGrpSpPr>
            <p:grpSpPr bwMode="auto">
              <a:xfrm>
                <a:off x="0" y="403"/>
                <a:ext cx="1497" cy="633"/>
                <a:chOff x="0" y="403"/>
                <a:chExt cx="1497" cy="633"/>
              </a:xfrm>
            </p:grpSpPr>
            <p:sp>
              <p:nvSpPr>
                <p:cNvPr id="32780" name="Rectangle 12"/>
                <p:cNvSpPr>
                  <a:spLocks noChangeArrowheads="1"/>
                </p:cNvSpPr>
                <p:nvPr/>
              </p:nvSpPr>
              <p:spPr bwMode="auto">
                <a:xfrm>
                  <a:off x="43" y="403"/>
                  <a:ext cx="1411" cy="6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Расширение спектра и качества</a:t>
                  </a:r>
                </a:p>
                <a:p>
                  <a:pPr algn="just" eaLnBrk="0" hangingPunct="0"/>
                  <a:r>
                    <a:rPr lang="en-US" sz="1600">
                      <a:cs typeface="Times New Roman" charset="0"/>
                    </a:rPr>
                    <a:t>Образовательных услуг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781" name="Rectangle 13"/>
                <p:cNvSpPr>
                  <a:spLocks noChangeArrowheads="1"/>
                </p:cNvSpPr>
                <p:nvPr/>
              </p:nvSpPr>
              <p:spPr bwMode="auto">
                <a:xfrm>
                  <a:off x="0" y="403"/>
                  <a:ext cx="1497" cy="63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782" name="Group 14"/>
              <p:cNvGrpSpPr>
                <a:grpSpLocks/>
              </p:cNvGrpSpPr>
              <p:nvPr/>
            </p:nvGrpSpPr>
            <p:grpSpPr bwMode="auto">
              <a:xfrm>
                <a:off x="1497" y="403"/>
                <a:ext cx="2462" cy="633"/>
                <a:chOff x="1497" y="403"/>
                <a:chExt cx="2462" cy="633"/>
              </a:xfrm>
            </p:grpSpPr>
            <p:sp>
              <p:nvSpPr>
                <p:cNvPr id="32783" name="Rectangle 15"/>
                <p:cNvSpPr>
                  <a:spLocks noChangeArrowheads="1"/>
                </p:cNvSpPr>
                <p:nvPr/>
              </p:nvSpPr>
              <p:spPr bwMode="auto">
                <a:xfrm>
                  <a:off x="1540" y="403"/>
                  <a:ext cx="2376" cy="6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Публикация информационных ресурсов на портале университета, ее постоянное </a:t>
                  </a:r>
                  <a:r>
                    <a:rPr lang="uk-UA" sz="1600">
                      <a:cs typeface="Times New Roman" charset="0"/>
                    </a:rPr>
                    <a:t>о</a:t>
                  </a:r>
                  <a:r>
                    <a:rPr lang="en-US" sz="1600">
                      <a:cs typeface="Times New Roman" charset="0"/>
                    </a:rPr>
                    <a:t>бновление, on-line общение студентов</a:t>
                  </a:r>
                  <a:r>
                    <a:rPr lang="uk-UA" sz="1600">
                      <a:cs typeface="Times New Roman" charset="0"/>
                    </a:rPr>
                    <a:t> и</a:t>
                  </a:r>
                  <a:r>
                    <a:rPr lang="en-US" sz="1600">
                      <a:cs typeface="Times New Roman" charset="0"/>
                    </a:rPr>
                    <a:t> преподавателей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784" name="Rectangle 16"/>
                <p:cNvSpPr>
                  <a:spLocks noChangeArrowheads="1"/>
                </p:cNvSpPr>
                <p:nvPr/>
              </p:nvSpPr>
              <p:spPr bwMode="auto">
                <a:xfrm>
                  <a:off x="1497" y="403"/>
                  <a:ext cx="2462" cy="63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785" name="Group 17"/>
              <p:cNvGrpSpPr>
                <a:grpSpLocks/>
              </p:cNvGrpSpPr>
              <p:nvPr/>
            </p:nvGrpSpPr>
            <p:grpSpPr bwMode="auto">
              <a:xfrm>
                <a:off x="0" y="1036"/>
                <a:ext cx="1497" cy="633"/>
                <a:chOff x="0" y="1036"/>
                <a:chExt cx="1497" cy="633"/>
              </a:xfrm>
            </p:grpSpPr>
            <p:sp>
              <p:nvSpPr>
                <p:cNvPr id="32786" name="Rectangle 18"/>
                <p:cNvSpPr>
                  <a:spLocks noChangeArrowheads="1"/>
                </p:cNvSpPr>
                <p:nvPr/>
              </p:nvSpPr>
              <p:spPr bwMode="auto">
                <a:xfrm>
                  <a:off x="43" y="1036"/>
                  <a:ext cx="1411" cy="6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Повышение эффективности</a:t>
                  </a:r>
                </a:p>
                <a:p>
                  <a:pPr algn="just" eaLnBrk="0" hangingPunct="0"/>
                  <a:r>
                    <a:rPr lang="uk-UA" sz="1600">
                      <a:cs typeface="Times New Roman" charset="0"/>
                    </a:rPr>
                    <a:t>о</a:t>
                  </a:r>
                  <a:r>
                    <a:rPr lang="en-US" sz="1600">
                      <a:cs typeface="Times New Roman" charset="0"/>
                    </a:rPr>
                    <a:t>рганизации</a:t>
                  </a:r>
                  <a:r>
                    <a:rPr lang="uk-UA" sz="1600">
                      <a:cs typeface="Times New Roman" charset="0"/>
                    </a:rPr>
                    <a:t> </a:t>
                  </a:r>
                  <a:r>
                    <a:rPr lang="en-US" sz="1600">
                      <a:cs typeface="Times New Roman" charset="0"/>
                    </a:rPr>
                    <a:t>учебного процесса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787" name="Rectangle 19"/>
                <p:cNvSpPr>
                  <a:spLocks noChangeArrowheads="1"/>
                </p:cNvSpPr>
                <p:nvPr/>
              </p:nvSpPr>
              <p:spPr bwMode="auto">
                <a:xfrm>
                  <a:off x="0" y="1036"/>
                  <a:ext cx="1497" cy="63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788" name="Group 20"/>
              <p:cNvGrpSpPr>
                <a:grpSpLocks/>
              </p:cNvGrpSpPr>
              <p:nvPr/>
            </p:nvGrpSpPr>
            <p:grpSpPr bwMode="auto">
              <a:xfrm>
                <a:off x="1497" y="1036"/>
                <a:ext cx="2462" cy="633"/>
                <a:chOff x="1497" y="1036"/>
                <a:chExt cx="2462" cy="633"/>
              </a:xfrm>
            </p:grpSpPr>
            <p:sp>
              <p:nvSpPr>
                <p:cNvPr id="32789" name="Rectangle 21"/>
                <p:cNvSpPr>
                  <a:spLocks noChangeArrowheads="1"/>
                </p:cNvSpPr>
                <p:nvPr/>
              </p:nvSpPr>
              <p:spPr bwMode="auto">
                <a:xfrm>
                  <a:off x="1540" y="1036"/>
                  <a:ext cx="2376" cy="6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Предоставление студентам доступа к учебным информационным ресурсам для качественного улучшения самостоятельной работы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790" name="Rectangle 22"/>
                <p:cNvSpPr>
                  <a:spLocks noChangeArrowheads="1"/>
                </p:cNvSpPr>
                <p:nvPr/>
              </p:nvSpPr>
              <p:spPr bwMode="auto">
                <a:xfrm>
                  <a:off x="1497" y="1036"/>
                  <a:ext cx="2462" cy="63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791" name="Group 23"/>
              <p:cNvGrpSpPr>
                <a:grpSpLocks/>
              </p:cNvGrpSpPr>
              <p:nvPr/>
            </p:nvGrpSpPr>
            <p:grpSpPr bwMode="auto">
              <a:xfrm>
                <a:off x="0" y="1669"/>
                <a:ext cx="1497" cy="633"/>
                <a:chOff x="0" y="1669"/>
                <a:chExt cx="1497" cy="633"/>
              </a:xfrm>
            </p:grpSpPr>
            <p:sp>
              <p:nvSpPr>
                <p:cNvPr id="32792" name="Rectangle 24"/>
                <p:cNvSpPr>
                  <a:spLocks noChangeArrowheads="1"/>
                </p:cNvSpPr>
                <p:nvPr/>
              </p:nvSpPr>
              <p:spPr bwMode="auto">
                <a:xfrm>
                  <a:off x="43" y="1669"/>
                  <a:ext cx="1411" cy="6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Осуществление финансовых транзакций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793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669"/>
                  <a:ext cx="1497" cy="63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794" name="Group 26"/>
              <p:cNvGrpSpPr>
                <a:grpSpLocks/>
              </p:cNvGrpSpPr>
              <p:nvPr/>
            </p:nvGrpSpPr>
            <p:grpSpPr bwMode="auto">
              <a:xfrm>
                <a:off x="1497" y="1669"/>
                <a:ext cx="2462" cy="633"/>
                <a:chOff x="1497" y="1669"/>
                <a:chExt cx="2462" cy="633"/>
              </a:xfrm>
            </p:grpSpPr>
            <p:sp>
              <p:nvSpPr>
                <p:cNvPr id="32795" name="Rectangle 27"/>
                <p:cNvSpPr>
                  <a:spLocks noChangeArrowheads="1"/>
                </p:cNvSpPr>
                <p:nvPr/>
              </p:nvSpPr>
              <p:spPr bwMode="auto">
                <a:xfrm>
                  <a:off x="1540" y="1669"/>
                  <a:ext cx="2376" cy="6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Полная автоматизация начисления заработной платы, стипендий, их перечисление на личные банковские счета, оплата за проживание в общежитии и т.п.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796" name="Rectangle 28"/>
                <p:cNvSpPr>
                  <a:spLocks noChangeArrowheads="1"/>
                </p:cNvSpPr>
                <p:nvPr/>
              </p:nvSpPr>
              <p:spPr bwMode="auto">
                <a:xfrm>
                  <a:off x="1497" y="1669"/>
                  <a:ext cx="2462" cy="633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797" name="Group 29"/>
              <p:cNvGrpSpPr>
                <a:grpSpLocks/>
              </p:cNvGrpSpPr>
              <p:nvPr/>
            </p:nvGrpSpPr>
            <p:grpSpPr bwMode="auto">
              <a:xfrm>
                <a:off x="0" y="2302"/>
                <a:ext cx="1497" cy="518"/>
                <a:chOff x="0" y="2302"/>
                <a:chExt cx="1497" cy="518"/>
              </a:xfrm>
            </p:grpSpPr>
            <p:sp>
              <p:nvSpPr>
                <p:cNvPr id="32798" name="Rectangle 30"/>
                <p:cNvSpPr>
                  <a:spLocks noChangeArrowheads="1"/>
                </p:cNvSpPr>
                <p:nvPr/>
              </p:nvSpPr>
              <p:spPr bwMode="auto">
                <a:xfrm>
                  <a:off x="43" y="2302"/>
                  <a:ext cx="1411" cy="5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Увеличение контингента студентов.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799" name="Rectangle 31"/>
                <p:cNvSpPr>
                  <a:spLocks noChangeArrowheads="1"/>
                </p:cNvSpPr>
                <p:nvPr/>
              </p:nvSpPr>
              <p:spPr bwMode="auto">
                <a:xfrm>
                  <a:off x="0" y="2302"/>
                  <a:ext cx="1497" cy="51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800" name="Group 32"/>
              <p:cNvGrpSpPr>
                <a:grpSpLocks/>
              </p:cNvGrpSpPr>
              <p:nvPr/>
            </p:nvGrpSpPr>
            <p:grpSpPr bwMode="auto">
              <a:xfrm>
                <a:off x="1497" y="2302"/>
                <a:ext cx="2462" cy="518"/>
                <a:chOff x="1497" y="2302"/>
                <a:chExt cx="2462" cy="518"/>
              </a:xfrm>
            </p:grpSpPr>
            <p:sp>
              <p:nvSpPr>
                <p:cNvPr id="32801" name="Rectangle 33"/>
                <p:cNvSpPr>
                  <a:spLocks noChangeArrowheads="1"/>
                </p:cNvSpPr>
                <p:nvPr/>
              </p:nvSpPr>
              <p:spPr bwMode="auto">
                <a:xfrm>
                  <a:off x="1540" y="2302"/>
                  <a:ext cx="2376" cy="5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В первую очередь за счет использования дистанционных технологий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802" name="Rectangle 34"/>
                <p:cNvSpPr>
                  <a:spLocks noChangeArrowheads="1"/>
                </p:cNvSpPr>
                <p:nvPr/>
              </p:nvSpPr>
              <p:spPr bwMode="auto">
                <a:xfrm>
                  <a:off x="1497" y="2302"/>
                  <a:ext cx="2462" cy="51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803" name="Group 35"/>
              <p:cNvGrpSpPr>
                <a:grpSpLocks/>
              </p:cNvGrpSpPr>
              <p:nvPr/>
            </p:nvGrpSpPr>
            <p:grpSpPr bwMode="auto">
              <a:xfrm>
                <a:off x="0" y="2820"/>
                <a:ext cx="1497" cy="748"/>
                <a:chOff x="0" y="2820"/>
                <a:chExt cx="1497" cy="748"/>
              </a:xfrm>
            </p:grpSpPr>
            <p:sp>
              <p:nvSpPr>
                <p:cNvPr id="32804" name="Rectangle 36"/>
                <p:cNvSpPr>
                  <a:spLocks noChangeArrowheads="1"/>
                </p:cNvSpPr>
                <p:nvPr/>
              </p:nvSpPr>
              <p:spPr bwMode="auto">
                <a:xfrm>
                  <a:off x="43" y="2820"/>
                  <a:ext cx="1411" cy="7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Улучшение среды обучения.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805" name="Rectangle 37"/>
                <p:cNvSpPr>
                  <a:spLocks noChangeArrowheads="1"/>
                </p:cNvSpPr>
                <p:nvPr/>
              </p:nvSpPr>
              <p:spPr bwMode="auto">
                <a:xfrm>
                  <a:off x="0" y="2820"/>
                  <a:ext cx="1497" cy="74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2806" name="Group 38"/>
              <p:cNvGrpSpPr>
                <a:grpSpLocks/>
              </p:cNvGrpSpPr>
              <p:nvPr/>
            </p:nvGrpSpPr>
            <p:grpSpPr bwMode="auto">
              <a:xfrm>
                <a:off x="1497" y="2820"/>
                <a:ext cx="2462" cy="748"/>
                <a:chOff x="1497" y="2820"/>
                <a:chExt cx="2462" cy="748"/>
              </a:xfrm>
            </p:grpSpPr>
            <p:sp>
              <p:nvSpPr>
                <p:cNvPr id="32807" name="Rectangle 39"/>
                <p:cNvSpPr>
                  <a:spLocks noChangeArrowheads="1"/>
                </p:cNvSpPr>
                <p:nvPr/>
              </p:nvSpPr>
              <p:spPr bwMode="auto">
                <a:xfrm>
                  <a:off x="1540" y="2820"/>
                  <a:ext cx="2376" cy="7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600">
                      <a:cs typeface="Times New Roman" charset="0"/>
                    </a:rPr>
                    <a:t>Организация сетевого доступа, в том числе и за счет radio-access point, в учебных корпусах и общежитиях, как к внешним, так и внутренним информационным ресурсам преподавателей и студентов</a:t>
                  </a:r>
                </a:p>
                <a:p>
                  <a:pPr algn="just" eaLnBrk="0" hangingPunct="0"/>
                  <a:endParaRPr lang="en-US" sz="1600"/>
                </a:p>
              </p:txBody>
            </p:sp>
            <p:sp>
              <p:nvSpPr>
                <p:cNvPr id="32808" name="Rectangle 40"/>
                <p:cNvSpPr>
                  <a:spLocks noChangeArrowheads="1"/>
                </p:cNvSpPr>
                <p:nvPr/>
              </p:nvSpPr>
              <p:spPr bwMode="auto">
                <a:xfrm>
                  <a:off x="1497" y="2820"/>
                  <a:ext cx="2462" cy="74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</p:grpSp>
        <p:sp>
          <p:nvSpPr>
            <p:cNvPr id="32809" name="Rectangle 41"/>
            <p:cNvSpPr>
              <a:spLocks noChangeArrowheads="1"/>
            </p:cNvSpPr>
            <p:nvPr/>
          </p:nvSpPr>
          <p:spPr bwMode="auto">
            <a:xfrm>
              <a:off x="-3" y="-3"/>
              <a:ext cx="3965" cy="3574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914400" y="1143000"/>
            <a:ext cx="7391400" cy="5105400"/>
            <a:chOff x="-3" y="-3"/>
            <a:chExt cx="3965" cy="2768"/>
          </a:xfrm>
        </p:grpSpPr>
        <p:grpSp>
          <p:nvGrpSpPr>
            <p:cNvPr id="33795" name="Group 3"/>
            <p:cNvGrpSpPr>
              <a:grpSpLocks/>
            </p:cNvGrpSpPr>
            <p:nvPr/>
          </p:nvGrpSpPr>
          <p:grpSpPr bwMode="auto">
            <a:xfrm>
              <a:off x="0" y="0"/>
              <a:ext cx="3959" cy="2762"/>
              <a:chOff x="0" y="0"/>
              <a:chExt cx="3959" cy="2762"/>
            </a:xfrm>
          </p:grpSpPr>
          <p:grpSp>
            <p:nvGrpSpPr>
              <p:cNvPr id="33796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1497" cy="518"/>
                <a:chOff x="0" y="0"/>
                <a:chExt cx="1497" cy="518"/>
              </a:xfrm>
            </p:grpSpPr>
            <p:sp>
              <p:nvSpPr>
                <p:cNvPr id="33797" name="Rectangle 5"/>
                <p:cNvSpPr>
                  <a:spLocks noChangeArrowheads="1"/>
                </p:cNvSpPr>
                <p:nvPr/>
              </p:nvSpPr>
              <p:spPr bwMode="auto">
                <a:xfrm>
                  <a:off x="43" y="0"/>
                  <a:ext cx="1411" cy="5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800">
                      <a:cs typeface="Times New Roman" charset="0"/>
                    </a:rPr>
                    <a:t>Использование современных технологий обучения</a:t>
                  </a:r>
                </a:p>
                <a:p>
                  <a:pPr algn="just" eaLnBrk="0" hangingPunct="0"/>
                  <a:endParaRPr lang="en-US" sz="1800"/>
                </a:p>
              </p:txBody>
            </p:sp>
            <p:sp>
              <p:nvSpPr>
                <p:cNvPr id="33798" name="Rectangle 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97" cy="51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3799" name="Group 7"/>
              <p:cNvGrpSpPr>
                <a:grpSpLocks/>
              </p:cNvGrpSpPr>
              <p:nvPr/>
            </p:nvGrpSpPr>
            <p:grpSpPr bwMode="auto">
              <a:xfrm>
                <a:off x="1497" y="0"/>
                <a:ext cx="2462" cy="518"/>
                <a:chOff x="1497" y="0"/>
                <a:chExt cx="2462" cy="518"/>
              </a:xfrm>
            </p:grpSpPr>
            <p:sp>
              <p:nvSpPr>
                <p:cNvPr id="33800" name="Rectangle 8"/>
                <p:cNvSpPr>
                  <a:spLocks noChangeArrowheads="1"/>
                </p:cNvSpPr>
                <p:nvPr/>
              </p:nvSpPr>
              <p:spPr bwMode="auto">
                <a:xfrm>
                  <a:off x="1540" y="0"/>
                  <a:ext cx="2376" cy="5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800">
                      <a:cs typeface="Times New Roman" charset="0"/>
                    </a:rPr>
                    <a:t>За счет реализации личностно</a:t>
                  </a:r>
                  <a:r>
                    <a:rPr lang="uk-UA" sz="1800">
                      <a:cs typeface="Times New Roman" charset="0"/>
                    </a:rPr>
                    <a:t> </a:t>
                  </a:r>
                  <a:r>
                    <a:rPr lang="en-US" sz="1800">
                      <a:cs typeface="Times New Roman" charset="0"/>
                    </a:rPr>
                    <a:t>-</a:t>
                  </a:r>
                </a:p>
                <a:p>
                  <a:pPr algn="just" eaLnBrk="0" hangingPunct="0"/>
                  <a:r>
                    <a:rPr lang="en-US" sz="1800">
                      <a:cs typeface="Times New Roman" charset="0"/>
                    </a:rPr>
                    <a:t>ориентированных технологий обучения</a:t>
                  </a:r>
                </a:p>
                <a:p>
                  <a:pPr algn="just" eaLnBrk="0" hangingPunct="0"/>
                  <a:endParaRPr lang="en-US" sz="1800"/>
                </a:p>
              </p:txBody>
            </p:sp>
            <p:sp>
              <p:nvSpPr>
                <p:cNvPr id="33801" name="Rectangle 9"/>
                <p:cNvSpPr>
                  <a:spLocks noChangeArrowheads="1"/>
                </p:cNvSpPr>
                <p:nvPr/>
              </p:nvSpPr>
              <p:spPr bwMode="auto">
                <a:xfrm>
                  <a:off x="1497" y="0"/>
                  <a:ext cx="2462" cy="51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3802" name="Group 10"/>
              <p:cNvGrpSpPr>
                <a:grpSpLocks/>
              </p:cNvGrpSpPr>
              <p:nvPr/>
            </p:nvGrpSpPr>
            <p:grpSpPr bwMode="auto">
              <a:xfrm>
                <a:off x="0" y="518"/>
                <a:ext cx="1497" cy="748"/>
                <a:chOff x="0" y="518"/>
                <a:chExt cx="1497" cy="748"/>
              </a:xfrm>
            </p:grpSpPr>
            <p:sp>
              <p:nvSpPr>
                <p:cNvPr id="33803" name="Rectangle 11"/>
                <p:cNvSpPr>
                  <a:spLocks noChangeArrowheads="1"/>
                </p:cNvSpPr>
                <p:nvPr/>
              </p:nvSpPr>
              <p:spPr bwMode="auto">
                <a:xfrm>
                  <a:off x="43" y="518"/>
                  <a:ext cx="1411" cy="7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800">
                      <a:cs typeface="Times New Roman" charset="0"/>
                    </a:rPr>
                    <a:t>Реализация on-line и off-line рекламы</a:t>
                  </a:r>
                </a:p>
                <a:p>
                  <a:pPr algn="just" eaLnBrk="0" hangingPunct="0"/>
                  <a:endParaRPr lang="en-US" sz="1800"/>
                </a:p>
              </p:txBody>
            </p:sp>
            <p:sp>
              <p:nvSpPr>
                <p:cNvPr id="33804" name="Rectangle 12"/>
                <p:cNvSpPr>
                  <a:spLocks noChangeArrowheads="1"/>
                </p:cNvSpPr>
                <p:nvPr/>
              </p:nvSpPr>
              <p:spPr bwMode="auto">
                <a:xfrm>
                  <a:off x="0" y="518"/>
                  <a:ext cx="1497" cy="74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3805" name="Group 13"/>
              <p:cNvGrpSpPr>
                <a:grpSpLocks/>
              </p:cNvGrpSpPr>
              <p:nvPr/>
            </p:nvGrpSpPr>
            <p:grpSpPr bwMode="auto">
              <a:xfrm>
                <a:off x="1497" y="518"/>
                <a:ext cx="2462" cy="748"/>
                <a:chOff x="1497" y="518"/>
                <a:chExt cx="2462" cy="748"/>
              </a:xfrm>
            </p:grpSpPr>
            <p:sp>
              <p:nvSpPr>
                <p:cNvPr id="33806" name="Rectangle 14"/>
                <p:cNvSpPr>
                  <a:spLocks noChangeArrowheads="1"/>
                </p:cNvSpPr>
                <p:nvPr/>
              </p:nvSpPr>
              <p:spPr bwMode="auto">
                <a:xfrm>
                  <a:off x="1540" y="518"/>
                  <a:ext cx="2376" cy="7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800">
                      <a:cs typeface="Times New Roman" charset="0"/>
                    </a:rPr>
                    <a:t>Размещение на портале университета всей необходимой актуальной и достоверной информации об условиях приема, обучения, проживания, отдыха и т.д.</a:t>
                  </a:r>
                </a:p>
                <a:p>
                  <a:pPr algn="just" eaLnBrk="0" hangingPunct="0"/>
                  <a:endParaRPr lang="en-US" sz="1800"/>
                </a:p>
              </p:txBody>
            </p:sp>
            <p:sp>
              <p:nvSpPr>
                <p:cNvPr id="33807" name="Rectangle 15"/>
                <p:cNvSpPr>
                  <a:spLocks noChangeArrowheads="1"/>
                </p:cNvSpPr>
                <p:nvPr/>
              </p:nvSpPr>
              <p:spPr bwMode="auto">
                <a:xfrm>
                  <a:off x="1497" y="518"/>
                  <a:ext cx="2462" cy="74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3808" name="Group 16"/>
              <p:cNvGrpSpPr>
                <a:grpSpLocks/>
              </p:cNvGrpSpPr>
              <p:nvPr/>
            </p:nvGrpSpPr>
            <p:grpSpPr bwMode="auto">
              <a:xfrm>
                <a:off x="0" y="1266"/>
                <a:ext cx="1497" cy="748"/>
                <a:chOff x="0" y="1266"/>
                <a:chExt cx="1497" cy="748"/>
              </a:xfrm>
            </p:grpSpPr>
            <p:sp>
              <p:nvSpPr>
                <p:cNvPr id="33809" name="Rectangle 17"/>
                <p:cNvSpPr>
                  <a:spLocks noChangeArrowheads="1"/>
                </p:cNvSpPr>
                <p:nvPr/>
              </p:nvSpPr>
              <p:spPr bwMode="auto">
                <a:xfrm>
                  <a:off x="43" y="1266"/>
                  <a:ext cx="1411" cy="7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800">
                      <a:cs typeface="Times New Roman" charset="0"/>
                    </a:rPr>
                    <a:t>Повышение компетентности</a:t>
                  </a:r>
                </a:p>
                <a:p>
                  <a:pPr algn="just" eaLnBrk="0" hangingPunct="0"/>
                  <a:endParaRPr lang="en-US" sz="1800"/>
                </a:p>
              </p:txBody>
            </p:sp>
            <p:sp>
              <p:nvSpPr>
                <p:cNvPr id="33810" name="Rectangle 18"/>
                <p:cNvSpPr>
                  <a:spLocks noChangeArrowheads="1"/>
                </p:cNvSpPr>
                <p:nvPr/>
              </p:nvSpPr>
              <p:spPr bwMode="auto">
                <a:xfrm>
                  <a:off x="0" y="1266"/>
                  <a:ext cx="1497" cy="74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3811" name="Group 19"/>
              <p:cNvGrpSpPr>
                <a:grpSpLocks/>
              </p:cNvGrpSpPr>
              <p:nvPr/>
            </p:nvGrpSpPr>
            <p:grpSpPr bwMode="auto">
              <a:xfrm>
                <a:off x="1497" y="1266"/>
                <a:ext cx="2462" cy="748"/>
                <a:chOff x="1497" y="1266"/>
                <a:chExt cx="2462" cy="748"/>
              </a:xfrm>
            </p:grpSpPr>
            <p:sp>
              <p:nvSpPr>
                <p:cNvPr id="33812" name="Rectangle 20"/>
                <p:cNvSpPr>
                  <a:spLocks noChangeArrowheads="1"/>
                </p:cNvSpPr>
                <p:nvPr/>
              </p:nvSpPr>
              <p:spPr bwMode="auto">
                <a:xfrm>
                  <a:off x="1540" y="1266"/>
                  <a:ext cx="2376" cy="7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800">
                      <a:cs typeface="Times New Roman" charset="0"/>
                    </a:rPr>
                    <a:t>Использовани</a:t>
                  </a:r>
                  <a:r>
                    <a:rPr lang="uk-UA" sz="1800">
                      <a:cs typeface="Times New Roman" charset="0"/>
                    </a:rPr>
                    <a:t>е</a:t>
                  </a:r>
                  <a:r>
                    <a:rPr lang="en-US" sz="1800">
                      <a:cs typeface="Times New Roman" charset="0"/>
                    </a:rPr>
                    <a:t> интегрированной, корпоративной, персонифицированной информационно-аналитической системы управления бизнес-процессами университета</a:t>
                  </a:r>
                </a:p>
                <a:p>
                  <a:pPr algn="just" eaLnBrk="0" hangingPunct="0"/>
                  <a:endParaRPr lang="en-US" sz="1800"/>
                </a:p>
              </p:txBody>
            </p:sp>
            <p:sp>
              <p:nvSpPr>
                <p:cNvPr id="33813" name="Rectangle 21"/>
                <p:cNvSpPr>
                  <a:spLocks noChangeArrowheads="1"/>
                </p:cNvSpPr>
                <p:nvPr/>
              </p:nvSpPr>
              <p:spPr bwMode="auto">
                <a:xfrm>
                  <a:off x="1497" y="1266"/>
                  <a:ext cx="2462" cy="74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3814" name="Group 22"/>
              <p:cNvGrpSpPr>
                <a:grpSpLocks/>
              </p:cNvGrpSpPr>
              <p:nvPr/>
            </p:nvGrpSpPr>
            <p:grpSpPr bwMode="auto">
              <a:xfrm>
                <a:off x="0" y="2014"/>
                <a:ext cx="1497" cy="748"/>
                <a:chOff x="0" y="2014"/>
                <a:chExt cx="1497" cy="748"/>
              </a:xfrm>
            </p:grpSpPr>
            <p:sp>
              <p:nvSpPr>
                <p:cNvPr id="33815" name="Rectangle 23"/>
                <p:cNvSpPr>
                  <a:spLocks noChangeArrowheads="1"/>
                </p:cNvSpPr>
                <p:nvPr/>
              </p:nvSpPr>
              <p:spPr bwMode="auto">
                <a:xfrm>
                  <a:off x="43" y="2014"/>
                  <a:ext cx="1411" cy="7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800">
                      <a:cs typeface="Times New Roman" charset="0"/>
                    </a:rPr>
                    <a:t>Улучшение научных исследований</a:t>
                  </a:r>
                </a:p>
                <a:p>
                  <a:pPr algn="just" eaLnBrk="0" hangingPunct="0"/>
                  <a:endParaRPr lang="en-US" sz="1800"/>
                </a:p>
              </p:txBody>
            </p:sp>
            <p:sp>
              <p:nvSpPr>
                <p:cNvPr id="33816" name="Rectangle 24"/>
                <p:cNvSpPr>
                  <a:spLocks noChangeArrowheads="1"/>
                </p:cNvSpPr>
                <p:nvPr/>
              </p:nvSpPr>
              <p:spPr bwMode="auto">
                <a:xfrm>
                  <a:off x="0" y="2014"/>
                  <a:ext cx="1497" cy="74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grpSp>
            <p:nvGrpSpPr>
              <p:cNvPr id="33817" name="Group 25"/>
              <p:cNvGrpSpPr>
                <a:grpSpLocks/>
              </p:cNvGrpSpPr>
              <p:nvPr/>
            </p:nvGrpSpPr>
            <p:grpSpPr bwMode="auto">
              <a:xfrm>
                <a:off x="1497" y="2014"/>
                <a:ext cx="2462" cy="748"/>
                <a:chOff x="1497" y="2014"/>
                <a:chExt cx="2462" cy="748"/>
              </a:xfrm>
            </p:grpSpPr>
            <p:sp>
              <p:nvSpPr>
                <p:cNvPr id="33818" name="Rectangle 26"/>
                <p:cNvSpPr>
                  <a:spLocks noChangeArrowheads="1"/>
                </p:cNvSpPr>
                <p:nvPr/>
              </p:nvSpPr>
              <p:spPr bwMode="auto">
                <a:xfrm>
                  <a:off x="1540" y="2014"/>
                  <a:ext cx="2376" cy="74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/>
                  <a:r>
                    <a:rPr lang="en-US" sz="1800">
                      <a:cs typeface="Times New Roman" charset="0"/>
                    </a:rPr>
                    <a:t>Открытие электронного почтового сервиса преподавателям и студентам, быстрый и своевременный доступ к необходимым информационным ресурсам других вузов и т.д.</a:t>
                  </a:r>
                </a:p>
                <a:p>
                  <a:pPr algn="just" eaLnBrk="0" hangingPunct="0"/>
                  <a:endParaRPr lang="en-US" sz="1800"/>
                </a:p>
              </p:txBody>
            </p:sp>
            <p:sp>
              <p:nvSpPr>
                <p:cNvPr id="33819" name="Rectangle 27"/>
                <p:cNvSpPr>
                  <a:spLocks noChangeArrowheads="1"/>
                </p:cNvSpPr>
                <p:nvPr/>
              </p:nvSpPr>
              <p:spPr bwMode="auto">
                <a:xfrm>
                  <a:off x="1497" y="2014"/>
                  <a:ext cx="2462" cy="74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</p:grpSp>
        <p:sp>
          <p:nvSpPr>
            <p:cNvPr id="33820" name="Rectangle 28"/>
            <p:cNvSpPr>
              <a:spLocks noChangeArrowheads="1"/>
            </p:cNvSpPr>
            <p:nvPr/>
          </p:nvSpPr>
          <p:spPr bwMode="auto">
            <a:xfrm>
              <a:off x="-3" y="-3"/>
              <a:ext cx="3965" cy="2768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066800"/>
            <a:ext cx="7162800" cy="1295400"/>
          </a:xfrm>
        </p:spPr>
        <p:txBody>
          <a:bodyPr/>
          <a:lstStyle/>
          <a:p>
            <a:r>
              <a:rPr lang="ru-RU" sz="2400">
                <a:cs typeface="Times New Roman" charset="0"/>
              </a:rPr>
              <a:t> </a:t>
            </a:r>
            <a:r>
              <a:rPr lang="ru-RU" sz="2800">
                <a:cs typeface="Times New Roman" charset="0"/>
              </a:rPr>
              <a:t>Таким образом эффективное управление ИТ должно быть направленно на решение следующих главных вопросов:</a:t>
            </a:r>
            <a:br>
              <a:rPr lang="ru-RU" sz="2800">
                <a:cs typeface="Times New Roman" charset="0"/>
              </a:rPr>
            </a:br>
            <a:endParaRPr lang="ru-RU" sz="2800">
              <a:cs typeface="Times New Roman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286000"/>
            <a:ext cx="8534400" cy="39766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1.Какие решения необходимо принять для обеспечения эффективного менеджмента и использования ИТ?</a:t>
            </a:r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2.  Кто должен принимать эти решения?</a:t>
            </a:r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3.</a:t>
            </a:r>
            <a:r>
              <a:rPr lang="uk-UA" sz="2800"/>
              <a:t> </a:t>
            </a:r>
            <a:r>
              <a:rPr lang="ru-RU" sz="2800">
                <a:cs typeface="Times New Roman" charset="0"/>
              </a:rPr>
              <a:t>Каким образом эти решения будут реализовываться, и как будет осуществляться  контроль их исполнения?</a:t>
            </a:r>
            <a:endParaRPr lang="uk-UA" sz="2800"/>
          </a:p>
          <a:p>
            <a:pPr algn="just">
              <a:lnSpc>
                <a:spcPct val="90000"/>
              </a:lnSpc>
              <a:buFontTx/>
              <a:buNone/>
            </a:pPr>
            <a:r>
              <a:rPr lang="ru-RU" sz="2800">
                <a:cs typeface="Times New Roman" charset="0"/>
              </a:rPr>
              <a:t>Подводя итоги</a:t>
            </a:r>
            <a:r>
              <a:rPr lang="uk-UA" sz="2800"/>
              <a:t>,</a:t>
            </a:r>
            <a:r>
              <a:rPr lang="ru-RU" sz="2800">
                <a:cs typeface="Times New Roman" charset="0"/>
              </a:rPr>
              <a:t> можно утверждать, что неизбежность ответа на поставленные вопросы и будет определять место каждого вуза в рейтинге университетов.</a:t>
            </a:r>
          </a:p>
          <a:p>
            <a:pPr algn="just">
              <a:lnSpc>
                <a:spcPct val="90000"/>
              </a:lnSpc>
            </a:pPr>
            <a:endParaRPr lang="ru-RU" sz="2800"/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46063" y="930275"/>
            <a:ext cx="8212137" cy="1660525"/>
          </a:xfrm>
        </p:spPr>
        <p:txBody>
          <a:bodyPr/>
          <a:lstStyle/>
          <a:p>
            <a:r>
              <a:rPr lang="ru-RU" sz="3200">
                <a:cs typeface="Times New Roman" charset="0"/>
              </a:rPr>
              <a:t>Университет является большим и достаточно сложным организмом, который управляет множеством различных активов</a:t>
            </a:r>
            <a:r>
              <a:rPr lang="ru-RU" sz="3200"/>
              <a:t>: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43200"/>
            <a:ext cx="8686800" cy="38862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1. человеческие  ресурсы;</a:t>
            </a:r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2. финансовые потоки;</a:t>
            </a:r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3. материальные активы;</a:t>
            </a:r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4.нематериальными активами, включая интеллектуальную собственность;</a:t>
            </a:r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5.взаимоотношения со студентами и сотрудниками;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6.взаимодействие с внешними организациями,</a:t>
            </a:r>
            <a:r>
              <a:rPr lang="ru-RU" sz="2800"/>
              <a:t> </a:t>
            </a:r>
            <a:r>
              <a:rPr lang="ru-RU" sz="2800">
                <a:cs typeface="Times New Roman" charset="0"/>
              </a:rPr>
              <a:t>включая  регуляторные и фискальные. </a:t>
            </a:r>
            <a:endParaRPr lang="ru-RU" sz="2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8915400" cy="55768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При этом информация и технологии, с помощью которых она собирается, хранится и распространяется, могут нарушить работу всей этой  системы. Потребности, как системы образования, так и рынка труда,   который непосредственно она обслуживает, постоянно меняются, в то время как системы, наоборот, остаются относительно неподвижными.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Специфика использования ИТ требует привлечения серьезных инвестиций для получения результатов, которые невозможно точно предопределить. Подобная неопределенность и возникающие сложности приводят к тому, что многие руководители отказываются от своих обязанностей по обеспечению эффективного использования ИТ сотрудниками вуза.</a:t>
            </a:r>
            <a:endParaRPr lang="ru-RU" sz="2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4800" y="914400"/>
            <a:ext cx="8534400" cy="53482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Долгие годы многим университетам удавалось добиваться успехов, несмотря на слабость управления ИТ. </a:t>
            </a:r>
            <a:r>
              <a:rPr lang="ru-RU" sz="2400"/>
              <a:t>Э</a:t>
            </a:r>
            <a:r>
              <a:rPr lang="ru-RU" sz="2400">
                <a:cs typeface="Times New Roman" charset="0"/>
              </a:rPr>
              <a:t>то объяснимо монопольным положением высших учебных заведений на рынке образовательных услуг. Но информация, а следовательно, и ИТ, становятся все более значимыми элементами продукта или услуги любого подразделения, а также основой для бизнес-процессов предприятия.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Тесная связь между информационными технологиями и организацией различных процессов означает, что подразделение ИТ в одиночку не может нести полную ответственность за эффективность использования информации и информационных технологий. Способность получать большую стоимость от применения ИТ становится важным организационным фактором, и руководители на всех уровнях университета  должны его развивать.</a:t>
            </a:r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8991600" cy="61722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/>
              <a:t>М</a:t>
            </a:r>
            <a:r>
              <a:rPr lang="ru-RU" sz="2800">
                <a:cs typeface="Times New Roman" charset="0"/>
              </a:rPr>
              <a:t>ы предлагаем  использовать термин «</a:t>
            </a:r>
            <a:r>
              <a:rPr lang="ru-RU" sz="2800" b="1">
                <a:cs typeface="Times New Roman" charset="0"/>
              </a:rPr>
              <a:t>стоимость</a:t>
            </a:r>
            <a:r>
              <a:rPr lang="ru-RU" sz="2800">
                <a:cs typeface="Times New Roman" charset="0"/>
              </a:rPr>
              <a:t>»,  как </a:t>
            </a:r>
            <a:r>
              <a:rPr lang="ru-RU" sz="2800" b="1" i="1">
                <a:cs typeface="Times New Roman" charset="0"/>
              </a:rPr>
              <a:t>основной критерий эффективности функционирования высшего учебного заведения</a:t>
            </a:r>
            <a:r>
              <a:rPr lang="ru-RU" sz="2800">
                <a:cs typeface="Times New Roman" charset="0"/>
              </a:rPr>
              <a:t>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400"/>
              <a:t>С</a:t>
            </a:r>
            <a:r>
              <a:rPr lang="ru-RU" sz="2400">
                <a:cs typeface="Times New Roman" charset="0"/>
              </a:rPr>
              <a:t>уществует большая разница между стоимостью, которую создают коммерческие </a:t>
            </a:r>
            <a:r>
              <a:rPr lang="ru-RU" sz="2400"/>
              <a:t>предприятия, </a:t>
            </a:r>
            <a:r>
              <a:rPr lang="ru-RU" sz="2400">
                <a:cs typeface="Times New Roman" charset="0"/>
              </a:rPr>
              <a:t>и</a:t>
            </a:r>
            <a:r>
              <a:rPr lang="ru-RU" sz="2400"/>
              <a:t> стоимостью</a:t>
            </a:r>
            <a:r>
              <a:rPr lang="ru-RU" sz="2400">
                <a:cs typeface="Times New Roman" charset="0"/>
              </a:rPr>
              <a:t> неприбыльны</a:t>
            </a:r>
            <a:r>
              <a:rPr lang="ru-RU" sz="2400"/>
              <a:t>х</a:t>
            </a:r>
            <a:r>
              <a:rPr lang="ru-RU" sz="2400">
                <a:cs typeface="Times New Roman" charset="0"/>
              </a:rPr>
              <a:t> организаци</a:t>
            </a:r>
            <a:r>
              <a:rPr lang="ru-RU" sz="2400"/>
              <a:t>й</a:t>
            </a:r>
            <a:r>
              <a:rPr lang="ru-RU" sz="2400">
                <a:cs typeface="Times New Roman" charset="0"/>
              </a:rPr>
              <a:t>, к коим относятся и высшие учебные заведения.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При этом мы опираемся</a:t>
            </a:r>
            <a:r>
              <a:rPr lang="ru-RU" sz="2400"/>
              <a:t> </a:t>
            </a:r>
            <a:r>
              <a:rPr lang="ru-RU" sz="2400">
                <a:cs typeface="Times New Roman" charset="0"/>
              </a:rPr>
              <a:t>на наиболее удачную пятифакторную модель Майкла Портера определения стоимости для коммерческих компаний</a:t>
            </a:r>
            <a:r>
              <a:rPr lang="ru-RU" sz="2400"/>
              <a:t>,</a:t>
            </a:r>
            <a:r>
              <a:rPr lang="ru-RU" sz="2400">
                <a:cs typeface="Times New Roman" charset="0"/>
              </a:rPr>
              <a:t> и модель Марка Мура для некоммерческих и государственных организаций.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Это важно, поскольку если модель Майкла Портера учитывает такие факторы</a:t>
            </a:r>
            <a:r>
              <a:rPr lang="ru-RU" sz="2800"/>
              <a:t>,</a:t>
            </a:r>
            <a:r>
              <a:rPr lang="ru-RU" sz="2800">
                <a:cs typeface="Times New Roman" charset="0"/>
              </a:rPr>
              <a:t> как конкуренция, потребители, поставщики, товары-заменители и будущие клиенты, то модель Марка Мура основана на идеологии организации авторизированной среды, представленной на рис.1.</a:t>
            </a:r>
            <a:endParaRPr lang="ru-RU" sz="2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is-1-color"/>
          <p:cNvPicPr>
            <a:picLocks noChangeAspect="1" noChangeArrowheads="1"/>
          </p:cNvPicPr>
          <p:nvPr>
            <p:ph type="dgm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8600" y="63500"/>
            <a:ext cx="8915400" cy="6654800"/>
          </a:xfrm>
          <a:noFill/>
          <a:ln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381000"/>
            <a:ext cx="8991600" cy="58816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/>
              <a:t>    </a:t>
            </a:r>
            <a:r>
              <a:rPr lang="ru-RU" sz="2800">
                <a:cs typeface="Times New Roman" charset="0"/>
              </a:rPr>
              <a:t>Именно такая модель вводит понятие общественной стоимости, которая для многих</a:t>
            </a:r>
            <a:r>
              <a:rPr lang="ru-RU" sz="2800"/>
              <a:t> </a:t>
            </a:r>
            <a:r>
              <a:rPr lang="ru-RU" sz="2800">
                <a:cs typeface="Times New Roman" charset="0"/>
              </a:rPr>
              <a:t>имеет ярко выраженный аморфный характер. 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/>
              <a:t>В</a:t>
            </a:r>
            <a:r>
              <a:rPr lang="ru-RU" sz="2800">
                <a:cs typeface="Times New Roman" charset="0"/>
              </a:rPr>
              <a:t> контексте того, что вузы выпускают специалистов, которые могут в дальнейшем создавать новую стоимость в другом регионе и даже в иной стране, определение стоимости, которую создает конкретный вуз в данное время и эффективность управления ИТ в университетах имеет неопределенное состояние. Однако, в условиях нарастания процессов глобализации, объединения европейских стран, серьезным компенсаторным механизмом возвращения в регионы затрачиваемых на высшее образование средств</a:t>
            </a:r>
            <a:r>
              <a:rPr lang="ru-RU" sz="2800"/>
              <a:t> является</a:t>
            </a:r>
            <a:r>
              <a:rPr lang="ru-RU" sz="2800">
                <a:cs typeface="Times New Roman" charset="0"/>
              </a:rPr>
              <a:t> перераспределение финансов через централизованные фонды, включая бюджеты стран и грантовые  средства. </a:t>
            </a:r>
            <a:endParaRPr lang="ru-RU" sz="2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246063" y="930275"/>
            <a:ext cx="8593137" cy="1660525"/>
          </a:xfrm>
        </p:spPr>
        <p:txBody>
          <a:bodyPr/>
          <a:lstStyle/>
          <a:p>
            <a:r>
              <a:rPr lang="ru-RU" sz="2400"/>
              <a:t>Э</a:t>
            </a:r>
            <a:r>
              <a:rPr lang="ru-RU" sz="2400">
                <a:cs typeface="Times New Roman" charset="0"/>
              </a:rPr>
              <a:t>то позволяет надеяться на формирование новой ментальности региональных элит, связанных с представлениями о высших учебных заведениях не как системы потребляющей, а  как инвестиционной области производства стратегического ресурса нации.</a:t>
            </a:r>
            <a:endParaRPr lang="ru-RU" sz="240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819400"/>
            <a:ext cx="8458200" cy="34432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/>
              <a:t>Таким образом, </a:t>
            </a:r>
            <a:r>
              <a:rPr lang="ru-RU">
                <a:cs typeface="Times New Roman" charset="0"/>
              </a:rPr>
              <a:t>высшие учебные заведения в основу главного критерия определения эффективности управления информационными технологиями могут положить критерий увеличения стоимости общественных услуг в понимании модели Мура, представленной на рисунке 1. выше. </a:t>
            </a:r>
          </a:p>
          <a:p>
            <a:pPr>
              <a:lnSpc>
                <a:spcPct val="90000"/>
              </a:lnSpc>
            </a:pPr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/>
              <a:t>Т</a:t>
            </a:r>
            <a:r>
              <a:rPr lang="ru-RU" sz="3200">
                <a:cs typeface="Times New Roman" charset="0"/>
              </a:rPr>
              <a:t>ребования к университетам, планирующим эффективно управлять информационными технологиями: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362200"/>
            <a:ext cx="8534400" cy="390048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четко представлять собственные стратегии предоставления образовательных услуг и роль ИТ в их реализации;</a:t>
            </a:r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внимательно типизировать собственную бизнес-информацию и придерживаться стратегий работы с ней;</a:t>
            </a:r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они обязаны быть максимально открытыми  как для своих студентов и преподавателей, так и для будущих своих студентов, преподавателей, органов власти, рынка труда и всех других заинтересованных лиц.</a:t>
            </a:r>
            <a:r>
              <a:rPr lang="ru-RU" sz="2400"/>
              <a:t> Ч</a:t>
            </a:r>
            <a:r>
              <a:rPr lang="ru-RU" sz="2400">
                <a:cs typeface="Times New Roman" charset="0"/>
              </a:rPr>
              <a:t>ем больше открытости, тем больше стоимости. И этот аспект, в первую очередь обеспечивается эффективным управлением ИТ, поскольку должны быть гарантированы такие факторы, как актуальность, истинность и безопасность бизнес-информации;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1143000"/>
            <a:ext cx="7772400" cy="4114800"/>
          </a:xfrm>
        </p:spPr>
        <p:txBody>
          <a:bodyPr/>
          <a:lstStyle/>
          <a:p>
            <a:pPr algn="just"/>
            <a:r>
              <a:rPr lang="ru-RU" sz="2400">
                <a:cs typeface="Times New Roman" charset="0"/>
              </a:rPr>
              <a:t>вести учет средств, затрачиваемых на ИТ, управлять этими средствами и стоимостью, получаемой от ИТ;</a:t>
            </a:r>
          </a:p>
          <a:p>
            <a:pPr algn="just"/>
            <a:r>
              <a:rPr lang="ru-RU" sz="2400">
                <a:cs typeface="Times New Roman" charset="0"/>
              </a:rPr>
              <a:t>распределять ответственность за организационные изменения, необходимые для успешного использования новых возможностей ИТ;</a:t>
            </a:r>
          </a:p>
          <a:p>
            <a:pPr algn="just"/>
            <a:r>
              <a:rPr lang="ru-RU" sz="2400">
                <a:cs typeface="Times New Roman" charset="0"/>
              </a:rPr>
              <a:t>учиться на опыте каждого конкретного случая управления ИТ и становиться приверженцами совместного и повторного использования активов ИТ.</a:t>
            </a:r>
          </a:p>
          <a:p>
            <a:pPr>
              <a:buFontTx/>
              <a:buNone/>
            </a:pPr>
            <a:endParaRPr lang="ru-RU"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1485</Words>
  <Application>Microsoft Office PowerPoint</Application>
  <PresentationFormat>Экран (4:3)</PresentationFormat>
  <Paragraphs>73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Times New Roman</vt:lpstr>
      <vt:lpstr>Оформление по умолчанию</vt:lpstr>
      <vt:lpstr>Лекция 8.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Стратегические преимущества при эффективном Управлении ИТ</vt:lpstr>
      <vt:lpstr>Слайд 10</vt:lpstr>
      <vt:lpstr> Таким образом эффективное управление ИТ должно быть направленно на решение следующих главных вопросов: </vt:lpstr>
      <vt:lpstr>Университет является большим и достаточно сложным организмом, который управляет множеством различных активов:</vt:lpstr>
      <vt:lpstr>Слайд 13</vt:lpstr>
      <vt:lpstr>Слайд 14</vt:lpstr>
      <vt:lpstr>Слайд 15</vt:lpstr>
      <vt:lpstr>Слайд 16</vt:lpstr>
      <vt:lpstr>Слайд 17</vt:lpstr>
      <vt:lpstr>Это позволяет надеяться на формирование новой ментальности региональных элит, связанных с представлениями о высших учебных заведениях не как системы потребляющей, а  как инвестиционной области производства стратегического ресурса нации.</vt:lpstr>
      <vt:lpstr>Требования к университетам, планирующим эффективно управлять информационными технологиями: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Алферов Евгений Андреевич</dc:creator>
  <cp:lastModifiedBy>Алферов Евгений Андреевич</cp:lastModifiedBy>
  <cp:revision>37</cp:revision>
  <dcterms:created xsi:type="dcterms:W3CDTF">1601-01-01T00:00:00Z</dcterms:created>
  <dcterms:modified xsi:type="dcterms:W3CDTF">2012-01-23T14:32:11Z</dcterms:modified>
</cp:coreProperties>
</file>