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9252" r:id="rId1"/>
  </p:sldMasterIdLst>
  <p:sldIdLst>
    <p:sldId id="256" r:id="rId2"/>
    <p:sldId id="268" r:id="rId3"/>
    <p:sldId id="269" r:id="rId4"/>
    <p:sldId id="258" r:id="rId5"/>
    <p:sldId id="259" r:id="rId6"/>
    <p:sldId id="260" r:id="rId7"/>
    <p:sldId id="265" r:id="rId8"/>
    <p:sldId id="266" r:id="rId9"/>
    <p:sldId id="264" r:id="rId10"/>
    <p:sldId id="267" r:id="rId11"/>
    <p:sldId id="262" r:id="rId12"/>
    <p:sldId id="263" r:id="rId13"/>
  </p:sldIdLst>
  <p:sldSz cx="9144000" cy="6858000" type="screen4x3"/>
  <p:notesSz cx="6858000" cy="9144000"/>
  <p:embeddedFontLst>
    <p:embeddedFont>
      <p:font typeface="Trebuchet MS" panose="020B0603020202020204" pitchFamily="34" charset="0"/>
      <p:regular r:id="rId14"/>
      <p:bold r:id="rId15"/>
      <p:italic r:id="rId16"/>
      <p:boldItalic r:id="rId17"/>
    </p:embeddedFont>
    <p:embeddedFont>
      <p:font typeface="Wingdings 3" panose="05040102010807070707" pitchFamily="18" charset="2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lvl1pPr marL="0" indent="0" algn="l" rtl="0" eaLnBrk="0" fontAlgn="base" hangingPunct="0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tx1"/>
        </a:solidFill>
        <a:latin typeface="Arial" charset="0"/>
        <a:ea typeface="Arial" charset="0"/>
      </a:defRPr>
    </a:lvl1pPr>
    <a:lvl2pPr marL="457200" indent="0" algn="l" rtl="0" eaLnBrk="0" fontAlgn="base" hangingPunct="0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tx1"/>
        </a:solidFill>
        <a:latin typeface="Arial" charset="0"/>
        <a:ea typeface="Arial" charset="0"/>
      </a:defRPr>
    </a:lvl2pPr>
    <a:lvl3pPr marL="914400" indent="0" algn="l" rtl="0" eaLnBrk="0" fontAlgn="base" hangingPunct="0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tx1"/>
        </a:solidFill>
        <a:latin typeface="Arial" charset="0"/>
        <a:ea typeface="Arial" charset="0"/>
      </a:defRPr>
    </a:lvl3pPr>
    <a:lvl4pPr marL="1371600" indent="0" algn="l" rtl="0" eaLnBrk="0" fontAlgn="base" hangingPunct="0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tx1"/>
        </a:solidFill>
        <a:latin typeface="Arial" charset="0"/>
        <a:ea typeface="Arial" charset="0"/>
      </a:defRPr>
    </a:lvl4pPr>
    <a:lvl5pPr marL="1828800" indent="0" algn="l" rtl="0" eaLnBrk="0" fontAlgn="base" hangingPunct="0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tx1"/>
        </a:solidFill>
        <a:latin typeface="Arial" charset="0"/>
        <a:ea typeface="Arial" charset="0"/>
      </a:defRPr>
    </a:lvl5pPr>
  </p:defaultTextStyle>
  <p:extLst>
    <p:ext uri="{521415D9-36F7-43E2-AB2F-B90AF26B5E84}">
      <p14:sectionLst xmlns:p14="http://schemas.microsoft.com/office/powerpoint/2010/main">
        <p14:section name="Default Section" id="{5161C6EA-B0AC-4853-AE7E-EC1AED2DEB1D}">
          <p14:sldIdLst>
            <p14:sldId id="256"/>
            <p14:sldId id="268"/>
            <p14:sldId id="269"/>
            <p14:sldId id="258"/>
            <p14:sldId id="259"/>
            <p14:sldId id="260"/>
            <p14:sldId id="265"/>
            <p14:sldId id="266"/>
            <p14:sldId id="264"/>
            <p14:sldId id="267"/>
            <p14:sldId id="262"/>
            <p14:sldId id="26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99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258036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860288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691139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184668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572942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609222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164659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507922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419362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004233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11125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284097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463204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9842285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8959160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9867398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/>
          <a:p>
            <a:pPr lvl="0"/>
            <a:r>
              <a:rPr lang="en-US" altLang="en-US" dirty="0"/>
              <a:t>Образец заголовка</a:t>
            </a:r>
          </a:p>
        </p:txBody>
      </p:sp>
      <p:sp>
        <p:nvSpPr>
          <p:cNvPr id="1027" name="Text Placeholder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/>
          <a:p>
            <a:pPr lvl="0"/>
            <a:r>
              <a:rPr lang="en-US" altLang="en-US" dirty="0"/>
              <a:t>Образец текста</a:t>
            </a:r>
          </a:p>
          <a:p>
            <a:pPr lvl="1"/>
            <a:r>
              <a:rPr lang="en-US" altLang="en-US" dirty="0"/>
              <a:t>Второй уровень</a:t>
            </a:r>
          </a:p>
          <a:p>
            <a:pPr lvl="2"/>
            <a:r>
              <a:rPr lang="en-US" altLang="en-US" dirty="0"/>
              <a:t>Третий уровень</a:t>
            </a:r>
          </a:p>
          <a:p>
            <a:pPr lvl="3"/>
            <a:r>
              <a:rPr lang="en-US" altLang="en-US" dirty="0"/>
              <a:t>Четвертый уровень</a:t>
            </a:r>
          </a:p>
          <a:p>
            <a:pPr lvl="4"/>
            <a:r>
              <a:rPr lang="en-US" altLang="en-US" dirty="0"/>
              <a:t>Пятый уровень</a:t>
            </a:r>
          </a:p>
        </p:txBody>
      </p:sp>
      <p:sp>
        <p:nvSpPr>
          <p:cNvPr id="1028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/>
          <a:p>
            <a:endParaRPr lang="en-US" altLang="en-US" sz="1400" dirty="0"/>
          </a:p>
        </p:txBody>
      </p:sp>
      <p:sp>
        <p:nvSpPr>
          <p:cNvPr id="1029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/>
          <a:p>
            <a:pPr algn="ctr"/>
            <a:endParaRPr lang="en-US" altLang="en-US" sz="1400" dirty="0"/>
          </a:p>
        </p:txBody>
      </p:sp>
      <p:sp>
        <p:nvSpPr>
          <p:cNvPr id="1030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/>
          <a:p>
            <a:pPr algn="r"/>
            <a:fld id="{12FF1C42-D199-2030-1000-587298610EC3}" type="slidenum">
              <a:rPr lang="en-US" altLang="en-US" sz="1400" dirty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568048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 sz="1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/>
            <a:endParaRPr lang="en-US" alt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algn="r"/>
            <a:fld id="{12FF1C42-D199-2030-1000-587298610EC3}" type="slidenum">
              <a:rPr lang="en-US" altLang="en-US" sz="1400" smtClean="0"/>
              <a:pPr algn="r"/>
              <a:t>‹#›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437012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9253" r:id="rId1"/>
    <p:sldLayoutId id="2147489254" r:id="rId2"/>
    <p:sldLayoutId id="2147489255" r:id="rId3"/>
    <p:sldLayoutId id="2147489256" r:id="rId4"/>
    <p:sldLayoutId id="2147489257" r:id="rId5"/>
    <p:sldLayoutId id="2147489258" r:id="rId6"/>
    <p:sldLayoutId id="2147489259" r:id="rId7"/>
    <p:sldLayoutId id="2147489260" r:id="rId8"/>
    <p:sldLayoutId id="2147489261" r:id="rId9"/>
    <p:sldLayoutId id="2147489262" r:id="rId10"/>
    <p:sldLayoutId id="2147489263" r:id="rId11"/>
    <p:sldLayoutId id="2147489264" r:id="rId12"/>
    <p:sldLayoutId id="2147489265" r:id="rId13"/>
    <p:sldLayoutId id="2147489266" r:id="rId14"/>
    <p:sldLayoutId id="2147489267" r:id="rId15"/>
    <p:sldLayoutId id="2147489268" r:id="rId16"/>
    <p:sldLayoutId id="214748926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2049"/>
          <p:cNvSpPr>
            <a:spLocks noGrp="1"/>
          </p:cNvSpPr>
          <p:nvPr>
            <p:ph type="title" idx="4294967295"/>
          </p:nvPr>
        </p:nvSpPr>
        <p:spPr>
          <a:xfrm>
            <a:off x="251520" y="1227334"/>
            <a:ext cx="7632848" cy="2345682"/>
          </a:xfrm>
          <a:ln/>
        </p:spPr>
        <p:txBody>
          <a:bodyPr wrap="square" lIns="91440" tIns="45720" rIns="91440" bIns="45720" anchor="ctr">
            <a:noAutofit/>
          </a:bodyPr>
          <a:lstStyle>
            <a:lvl1pPr>
              <a:defRPr/>
            </a:lvl1pPr>
          </a:lstStyle>
          <a:p>
            <a:pPr>
              <a:lnSpc>
                <a:spcPct val="100000"/>
              </a:lnSpc>
            </a:pPr>
            <a:r>
              <a:rPr lang="ru-RU" sz="4000" dirty="0" err="1">
                <a:solidFill>
                  <a:srgbClr val="000000"/>
                </a:solidFill>
              </a:rPr>
              <a:t>Розробка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архітектури</a:t>
            </a:r>
            <a:r>
              <a:rPr lang="ru-RU" sz="4000" dirty="0">
                <a:solidFill>
                  <a:srgbClr val="000000"/>
                </a:solidFill>
              </a:rPr>
              <a:t> та прототипу </a:t>
            </a:r>
            <a:r>
              <a:rPr lang="ru-RU" sz="4000" dirty="0" err="1">
                <a:solidFill>
                  <a:srgbClr val="000000"/>
                </a:solidFill>
              </a:rPr>
              <a:t>електронного</a:t>
            </a:r>
            <a:r>
              <a:rPr lang="ru-RU" sz="4000" dirty="0">
                <a:solidFill>
                  <a:srgbClr val="000000"/>
                </a:solidFill>
              </a:rPr>
              <a:t> ресурсу для </a:t>
            </a:r>
            <a:r>
              <a:rPr lang="ru-RU" sz="4000" dirty="0" err="1">
                <a:solidFill>
                  <a:srgbClr val="000000"/>
                </a:solidFill>
              </a:rPr>
              <a:t>викладачів</a:t>
            </a:r>
            <a:r>
              <a:rPr lang="ru-RU" sz="4000" dirty="0">
                <a:solidFill>
                  <a:srgbClr val="000000"/>
                </a:solidFill>
              </a:rPr>
              <a:t> та </a:t>
            </a:r>
            <a:r>
              <a:rPr lang="ru-RU" sz="4000" dirty="0" err="1">
                <a:solidFill>
                  <a:srgbClr val="000000"/>
                </a:solidFill>
              </a:rPr>
              <a:t>студентів</a:t>
            </a:r>
            <a:endParaRPr lang="ru-RU" sz="4000" dirty="0"/>
          </a:p>
        </p:txBody>
      </p:sp>
      <p:sp>
        <p:nvSpPr>
          <p:cNvPr id="7" name="Subtitle 2050"/>
          <p:cNvSpPr>
            <a:spLocks noGrp="1"/>
          </p:cNvSpPr>
          <p:nvPr>
            <p:ph type="body" idx="1"/>
          </p:nvPr>
        </p:nvSpPr>
        <p:spPr>
          <a:xfrm>
            <a:off x="1187624" y="5085184"/>
            <a:ext cx="5400600" cy="975112"/>
          </a:xfrm>
          <a:ln/>
        </p:spPr>
        <p:txBody>
          <a:bodyPr wrap="square" lIns="91440" tIns="45720" rIns="91440" bIns="45720" anchor="t" anchorCtr="0">
            <a:normAutofit/>
          </a:bodyPr>
          <a:lstStyle>
            <a:lvl1pPr marL="0" algn="ctr">
              <a:buNone/>
              <a:defRPr/>
            </a:lvl1pPr>
            <a:lvl2pPr marL="457200" algn="ctr">
              <a:buNone/>
              <a:defRPr/>
            </a:lvl2pPr>
            <a:lvl3pPr marL="914400" algn="ctr">
              <a:buNone/>
              <a:defRPr/>
            </a:lvl3pPr>
            <a:lvl4pPr marL="1371600" algn="ctr">
              <a:buNone/>
              <a:defRPr/>
            </a:lvl4pPr>
            <a:lvl5pPr marL="1828800" algn="ctr">
              <a:buNone/>
              <a:defRPr/>
            </a:lvl5pPr>
          </a:lstStyle>
          <a:p>
            <a:pPr algn="r">
              <a:lnSpc>
                <a:spcPct val="120000"/>
              </a:lnSpc>
              <a:spcBef>
                <a:spcPts val="1200"/>
              </a:spcBef>
            </a:pPr>
            <a:r>
              <a:rPr lang="uk-UA" altLang="en-US" sz="2400" dirty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Науковий к</a:t>
            </a:r>
            <a:r>
              <a:rPr lang="en-US" altLang="en-US" sz="2400" dirty="0" err="1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ерівник</a:t>
            </a:r>
            <a:r>
              <a:rPr lang="en-US" altLang="en-US" sz="2400" dirty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: </a:t>
            </a:r>
            <a:r>
              <a:rPr lang="uk-UA" altLang="en-US" sz="2400" dirty="0" err="1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канд</a:t>
            </a:r>
            <a:r>
              <a:rPr lang="uk-UA" altLang="en-US" sz="2400" dirty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. пед. наук, доцент</a:t>
            </a:r>
            <a:r>
              <a:rPr lang="ru-RU" altLang="en-US" sz="2400" dirty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altLang="en-US" sz="2400" dirty="0" err="1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Круглик</a:t>
            </a:r>
            <a:r>
              <a:rPr lang="ru-RU" altLang="en-US" sz="2400" dirty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В.С</a:t>
            </a:r>
            <a:r>
              <a:rPr lang="ru-RU" altLang="en-US" sz="2400" dirty="0">
                <a:solidFill>
                  <a:srgbClr val="000000"/>
                </a:solidFill>
                <a:latin typeface="Trebuchet MS" panose="020B0603020202020204" pitchFamily="34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396552" y="32152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err="1">
                <a:latin typeface="+mn-lt"/>
                <a:cs typeface="Times New Roman" panose="02020603050405020304" pitchFamily="18" charset="0"/>
              </a:rPr>
              <a:t>Херсонський</a:t>
            </a:r>
            <a:r>
              <a:rPr 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+mn-lt"/>
                <a:cs typeface="Times New Roman" panose="02020603050405020304" pitchFamily="18" charset="0"/>
              </a:rPr>
              <a:t>державний</a:t>
            </a:r>
            <a:r>
              <a:rPr 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+mn-lt"/>
                <a:cs typeface="Times New Roman" panose="02020603050405020304" pitchFamily="18" charset="0"/>
              </a:rPr>
              <a:t>університет</a:t>
            </a:r>
            <a:endParaRPr lang="ru-RU" sz="1600" dirty="0">
              <a:latin typeface="+mn-lt"/>
              <a:cs typeface="Times New Roman" panose="02020603050405020304" pitchFamily="18" charset="0"/>
            </a:endParaRPr>
          </a:p>
          <a:p>
            <a:pPr algn="ctr"/>
            <a:r>
              <a:rPr lang="ru-RU" sz="1600" dirty="0">
                <a:latin typeface="+mn-lt"/>
                <a:cs typeface="Times New Roman" panose="02020603050405020304" pitchFamily="18" charset="0"/>
              </a:rPr>
              <a:t>Кафедра </a:t>
            </a:r>
            <a:r>
              <a:rPr lang="ru-RU" sz="1600" dirty="0" err="1">
                <a:latin typeface="+mn-lt"/>
                <a:cs typeface="Times New Roman" panose="02020603050405020304" pitchFamily="18" charset="0"/>
              </a:rPr>
              <a:t>інформатики</a:t>
            </a:r>
            <a:r>
              <a:rPr lang="ru-RU" sz="1600" dirty="0">
                <a:latin typeface="+mn-lt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+mn-lt"/>
                <a:cs typeface="Times New Roman" panose="02020603050405020304" pitchFamily="18" charset="0"/>
              </a:rPr>
              <a:t>програмної</a:t>
            </a:r>
            <a:r>
              <a:rPr 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+mn-lt"/>
                <a:cs typeface="Times New Roman" panose="02020603050405020304" pitchFamily="18" charset="0"/>
              </a:rPr>
              <a:t>інженерії</a:t>
            </a:r>
            <a:r>
              <a:rPr lang="ru-RU" sz="1600" dirty="0">
                <a:latin typeface="+mn-lt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+mn-lt"/>
                <a:cs typeface="Times New Roman" panose="02020603050405020304" pitchFamily="18" charset="0"/>
              </a:rPr>
              <a:t>економічної</a:t>
            </a:r>
            <a:r>
              <a:rPr lang="ru-RU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+mn-lt"/>
                <a:cs typeface="Times New Roman" panose="02020603050405020304" pitchFamily="18" charset="0"/>
              </a:rPr>
              <a:t>кібернетики</a:t>
            </a:r>
            <a:endParaRPr lang="ru-RU" sz="1600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75856" y="6381328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>
                <a:latin typeface="Trebuchet MS" panose="020B0603020202020204" pitchFamily="34" charset="0"/>
                <a:cs typeface="Times New Roman" panose="02020603050405020304" pitchFamily="18" charset="0"/>
              </a:rPr>
              <a:t>Херсон - </a:t>
            </a:r>
            <a:r>
              <a:rPr lang="ru-RU" sz="1400" dirty="0">
                <a:latin typeface="Trebuchet MS" panose="020B0603020202020204" pitchFamily="34" charset="0"/>
                <a:cs typeface="Times New Roman" panose="02020603050405020304" pitchFamily="18" charset="0"/>
              </a:rPr>
              <a:t>2016</a:t>
            </a:r>
            <a:endParaRPr lang="uk-UA" sz="1600" dirty="0">
              <a:latin typeface="Trebuchet MS" panose="020B0603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Subtitle 2050"/>
          <p:cNvSpPr txBox="1">
            <a:spLocks/>
          </p:cNvSpPr>
          <p:nvPr/>
        </p:nvSpPr>
        <p:spPr>
          <a:xfrm>
            <a:off x="539552" y="4183549"/>
            <a:ext cx="6291964" cy="104565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rtlCol="0" anchor="t" anchorCtr="0">
            <a:normAutofit/>
          </a:bodyPr>
          <a:lstStyle>
            <a:lvl1pPr marL="0" indent="-34290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8575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2860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-22860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22860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457200" algn="r" fontAlgn="auto">
              <a:lnSpc>
                <a:spcPct val="120000"/>
              </a:lnSpc>
              <a:spcBef>
                <a:spcPts val="0"/>
              </a:spcBef>
            </a:pPr>
            <a:r>
              <a:rPr lang="en-US" altLang="en-US" sz="2400" dirty="0" err="1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Виконавець</a:t>
            </a:r>
            <a:r>
              <a:rPr lang="en-US" altLang="en-US" sz="2400" dirty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: </a:t>
            </a:r>
            <a:r>
              <a:rPr lang="uk-UA" sz="2400" dirty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студент </a:t>
            </a:r>
            <a:r>
              <a:rPr lang="ru-RU" sz="2400" dirty="0" smtClean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6</a:t>
            </a:r>
            <a:r>
              <a:rPr lang="uk-UA" sz="2400" dirty="0" smtClean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41 </a:t>
            </a:r>
            <a:r>
              <a:rPr lang="uk-UA" sz="2400" dirty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групи</a:t>
            </a:r>
          </a:p>
          <a:p>
            <a:pPr indent="-457200" algn="r" fontAlgn="auto">
              <a:lnSpc>
                <a:spcPct val="120000"/>
              </a:lnSpc>
              <a:spcBef>
                <a:spcPts val="0"/>
              </a:spcBef>
            </a:pPr>
            <a:r>
              <a:rPr lang="en-US" altLang="en-US" sz="2400" dirty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Новосельський В.В.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6707088" cy="1143000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rgbClr val="000000"/>
                </a:solidFill>
              </a:rPr>
              <a:t>Електронний</a:t>
            </a:r>
            <a:r>
              <a:rPr lang="ru-RU" dirty="0" smtClean="0">
                <a:solidFill>
                  <a:srgbClr val="000000"/>
                </a:solidFill>
              </a:rPr>
              <a:t> ресурс </a:t>
            </a:r>
            <a:r>
              <a:rPr lang="ru-RU" dirty="0">
                <a:solidFill>
                  <a:srgbClr val="000000"/>
                </a:solidFill>
              </a:rPr>
              <a:t>для </a:t>
            </a:r>
            <a:r>
              <a:rPr lang="ru-RU" dirty="0" err="1">
                <a:solidFill>
                  <a:srgbClr val="000000"/>
                </a:solidFill>
              </a:rPr>
              <a:t>викладачів</a:t>
            </a:r>
            <a:r>
              <a:rPr lang="ru-RU" dirty="0">
                <a:solidFill>
                  <a:srgbClr val="000000"/>
                </a:solidFill>
              </a:rPr>
              <a:t> та </a:t>
            </a:r>
            <a:r>
              <a:rPr lang="ru-RU" dirty="0" err="1" smtClean="0">
                <a:solidFill>
                  <a:srgbClr val="000000"/>
                </a:solidFill>
              </a:rPr>
              <a:t>студентів</a:t>
            </a:r>
            <a:r>
              <a:rPr lang="ru-RU" dirty="0" smtClean="0">
                <a:solidFill>
                  <a:srgbClr val="000000"/>
                </a:solidFill>
              </a:rPr>
              <a:t>?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211144" cy="4525963"/>
          </a:xfrm>
        </p:spPr>
        <p:txBody>
          <a:bodyPr>
            <a:normAutofit/>
          </a:bodyPr>
          <a:lstStyle/>
          <a:p>
            <a:r>
              <a:rPr lang="uk-UA" sz="2000" dirty="0" smtClean="0"/>
              <a:t>Це інформаційна система у вигляді </a:t>
            </a:r>
            <a:r>
              <a:rPr lang="en-US" sz="2000" dirty="0" smtClean="0"/>
              <a:t>web-</a:t>
            </a:r>
            <a:r>
              <a:rPr lang="ru-RU" sz="2000" dirty="0" err="1" smtClean="0"/>
              <a:t>застосунку</a:t>
            </a:r>
            <a:r>
              <a:rPr lang="ru-RU" sz="2000" dirty="0" smtClean="0"/>
              <a:t>, </a:t>
            </a:r>
            <a:r>
              <a:rPr lang="uk-UA" sz="2000" dirty="0" smtClean="0"/>
              <a:t>призначена</a:t>
            </a:r>
            <a:r>
              <a:rPr lang="ru-RU" sz="2000" dirty="0" smtClean="0"/>
              <a:t> для </a:t>
            </a:r>
            <a:r>
              <a:rPr lang="uk-UA" sz="2000" dirty="0" smtClean="0"/>
              <a:t>організації</a:t>
            </a:r>
            <a:r>
              <a:rPr lang="ru-RU" sz="2000" dirty="0" smtClean="0"/>
              <a:t> </a:t>
            </a:r>
            <a:r>
              <a:rPr lang="uk-UA" sz="2000" dirty="0" smtClean="0"/>
              <a:t>індивідуального</a:t>
            </a:r>
            <a:r>
              <a:rPr lang="ru-RU" sz="2000" dirty="0" smtClean="0"/>
              <a:t> </a:t>
            </a:r>
            <a:r>
              <a:rPr lang="uk-UA" sz="2000" dirty="0" smtClean="0"/>
              <a:t>дистанційного</a:t>
            </a:r>
            <a:r>
              <a:rPr lang="ru-RU" sz="2000" dirty="0" smtClean="0"/>
              <a:t> </a:t>
            </a:r>
            <a:r>
              <a:rPr lang="uk-UA" sz="2000" dirty="0" smtClean="0"/>
              <a:t>навчання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2089156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uk-UA" altLang="en-US" dirty="0">
                <a:solidFill>
                  <a:srgbClr val="000000"/>
                </a:solidFill>
              </a:rPr>
              <a:t>Актуальність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279301"/>
            <a:ext cx="7355160" cy="4525963"/>
          </a:xfrm>
        </p:spPr>
        <p:txBody>
          <a:bodyPr>
            <a:noAutofit/>
          </a:bodyPr>
          <a:lstStyle/>
          <a:p>
            <a:r>
              <a:rPr lang="ru-RU" altLang="en-US" sz="2000" dirty="0">
                <a:solidFill>
                  <a:srgbClr val="000000"/>
                </a:solidFill>
              </a:rPr>
              <a:t>У наш час </a:t>
            </a:r>
            <a:r>
              <a:rPr lang="ru-RU" altLang="en-US" sz="2000" dirty="0" err="1">
                <a:solidFill>
                  <a:srgbClr val="000000"/>
                </a:solidFill>
              </a:rPr>
              <a:t>системи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дистанційного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навчання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використовуються</a:t>
            </a:r>
            <a:r>
              <a:rPr lang="ru-RU" altLang="en-US" sz="2000" dirty="0">
                <a:solidFill>
                  <a:srgbClr val="000000"/>
                </a:solidFill>
              </a:rPr>
              <a:t> у </a:t>
            </a:r>
            <a:r>
              <a:rPr lang="ru-RU" altLang="en-US" sz="2000" dirty="0" err="1">
                <a:solidFill>
                  <a:srgbClr val="000000"/>
                </a:solidFill>
              </a:rPr>
              <a:t>навчальному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процесі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більшістю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вищих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навчальних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закладів</a:t>
            </a:r>
            <a:r>
              <a:rPr lang="ru-RU" altLang="en-US" sz="2000" dirty="0">
                <a:solidFill>
                  <a:srgbClr val="000000"/>
                </a:solidFill>
              </a:rPr>
              <a:t>, </a:t>
            </a:r>
            <a:r>
              <a:rPr lang="ru-RU" altLang="en-US" sz="2000" dirty="0" err="1">
                <a:solidFill>
                  <a:srgbClr val="000000"/>
                </a:solidFill>
              </a:rPr>
              <a:t>набувають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популярності</a:t>
            </a:r>
            <a:r>
              <a:rPr lang="ru-RU" altLang="en-US" sz="2000" dirty="0">
                <a:solidFill>
                  <a:srgbClr val="000000"/>
                </a:solidFill>
              </a:rPr>
              <a:t> в школах та </a:t>
            </a:r>
            <a:r>
              <a:rPr lang="ru-RU" altLang="en-US" sz="2000" dirty="0" err="1">
                <a:solidFill>
                  <a:srgbClr val="000000"/>
                </a:solidFill>
              </a:rPr>
              <a:t>ліцеях</a:t>
            </a:r>
            <a:r>
              <a:rPr lang="ru-RU" altLang="en-US" sz="2000" dirty="0">
                <a:solidFill>
                  <a:srgbClr val="000000"/>
                </a:solidFill>
              </a:rPr>
              <a:t>. </a:t>
            </a:r>
            <a:r>
              <a:rPr lang="ru-RU" altLang="en-US" sz="2000" dirty="0" err="1">
                <a:solidFill>
                  <a:srgbClr val="000000"/>
                </a:solidFill>
              </a:rPr>
              <a:t>Проте</a:t>
            </a:r>
            <a:r>
              <a:rPr lang="ru-RU" altLang="en-US" sz="2000" dirty="0">
                <a:solidFill>
                  <a:srgbClr val="000000"/>
                </a:solidFill>
              </a:rPr>
              <a:t>, </a:t>
            </a:r>
            <a:r>
              <a:rPr lang="ru-RU" altLang="en-US" sz="2000" dirty="0" err="1">
                <a:solidFill>
                  <a:srgbClr val="000000"/>
                </a:solidFill>
              </a:rPr>
              <a:t>ресурси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індивідуального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дистанційного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навчання</a:t>
            </a:r>
            <a:r>
              <a:rPr lang="ru-RU" altLang="en-US" sz="2000" dirty="0">
                <a:solidFill>
                  <a:srgbClr val="000000"/>
                </a:solidFill>
              </a:rPr>
              <a:t> (</a:t>
            </a:r>
            <a:r>
              <a:rPr lang="ru-RU" altLang="en-US" sz="2000" dirty="0" err="1">
                <a:solidFill>
                  <a:srgbClr val="000000"/>
                </a:solidFill>
              </a:rPr>
              <a:t>біржі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репетиторів</a:t>
            </a:r>
            <a:r>
              <a:rPr lang="ru-RU" altLang="en-US" sz="2000" dirty="0">
                <a:solidFill>
                  <a:srgbClr val="000000"/>
                </a:solidFill>
              </a:rPr>
              <a:t>) </a:t>
            </a:r>
            <a:r>
              <a:rPr lang="ru-RU" altLang="en-US" sz="2000" dirty="0" err="1">
                <a:solidFill>
                  <a:srgbClr val="000000"/>
                </a:solidFill>
              </a:rPr>
              <a:t>ще</a:t>
            </a:r>
            <a:r>
              <a:rPr lang="ru-RU" altLang="en-US" sz="2000" dirty="0">
                <a:solidFill>
                  <a:srgbClr val="000000"/>
                </a:solidFill>
              </a:rPr>
              <a:t> не </a:t>
            </a:r>
            <a:r>
              <a:rPr lang="ru-RU" altLang="en-US" sz="2000" dirty="0" err="1">
                <a:solidFill>
                  <a:srgbClr val="000000"/>
                </a:solidFill>
              </a:rPr>
              <a:t>набули</a:t>
            </a:r>
            <a:r>
              <a:rPr lang="ru-RU" altLang="en-US" sz="2000" dirty="0">
                <a:solidFill>
                  <a:srgbClr val="000000"/>
                </a:solidFill>
              </a:rPr>
              <a:t> такого </a:t>
            </a:r>
            <a:r>
              <a:rPr lang="ru-RU" altLang="en-US" sz="2000" dirty="0" err="1">
                <a:solidFill>
                  <a:srgbClr val="000000"/>
                </a:solidFill>
              </a:rPr>
              <a:t>поширення</a:t>
            </a:r>
            <a:r>
              <a:rPr lang="ru-RU" altLang="en-US" sz="2000" dirty="0">
                <a:solidFill>
                  <a:srgbClr val="000000"/>
                </a:solidFill>
              </a:rPr>
              <a:t>.</a:t>
            </a:r>
          </a:p>
          <a:p>
            <a:r>
              <a:rPr lang="ru-RU" altLang="en-US" sz="2000" dirty="0" err="1" smtClean="0">
                <a:solidFill>
                  <a:srgbClr val="000000"/>
                </a:solidFill>
              </a:rPr>
              <a:t>Їх</a:t>
            </a:r>
            <a:r>
              <a:rPr lang="ru-RU" altLang="en-US" sz="2000" dirty="0" smtClean="0">
                <a:solidFill>
                  <a:srgbClr val="000000"/>
                </a:solidFill>
              </a:rPr>
              <a:t>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існує</a:t>
            </a:r>
            <a:r>
              <a:rPr lang="ru-RU" altLang="en-US" sz="2000" dirty="0" smtClean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значно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менше</a:t>
            </a:r>
            <a:r>
              <a:rPr lang="ru-RU" altLang="en-US" sz="2000" dirty="0">
                <a:solidFill>
                  <a:srgbClr val="000000"/>
                </a:solidFill>
              </a:rPr>
              <a:t>, </a:t>
            </a:r>
            <a:r>
              <a:rPr lang="ru-RU" altLang="en-US" sz="2000" dirty="0" err="1">
                <a:solidFill>
                  <a:srgbClr val="000000"/>
                </a:solidFill>
              </a:rPr>
              <a:t>ніж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звичних</a:t>
            </a:r>
            <a:r>
              <a:rPr lang="ru-RU" altLang="en-US" sz="2000" dirty="0">
                <a:solidFill>
                  <a:srgbClr val="000000"/>
                </a:solidFill>
              </a:rPr>
              <a:t> СДН. До того ж вони </a:t>
            </a:r>
            <a:r>
              <a:rPr lang="ru-RU" altLang="en-US" sz="2000" dirty="0" err="1">
                <a:solidFill>
                  <a:srgbClr val="000000"/>
                </a:solidFill>
              </a:rPr>
              <a:t>мають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доволі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обмежений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функціонал</a:t>
            </a:r>
            <a:r>
              <a:rPr lang="ru-RU" altLang="en-US" sz="2000" dirty="0" smtClean="0">
                <a:solidFill>
                  <a:srgbClr val="000000"/>
                </a:solidFill>
              </a:rPr>
              <a:t>,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що</a:t>
            </a:r>
            <a:r>
              <a:rPr lang="ru-RU" altLang="en-US" sz="2000" dirty="0" smtClean="0">
                <a:solidFill>
                  <a:srgbClr val="000000"/>
                </a:solidFill>
              </a:rPr>
              <a:t> </a:t>
            </a:r>
            <a:r>
              <a:rPr lang="ru-RU" altLang="en-US" sz="2000" dirty="0">
                <a:solidFill>
                  <a:srgbClr val="000000"/>
                </a:solidFill>
              </a:rPr>
              <a:t>є </a:t>
            </a:r>
            <a:r>
              <a:rPr lang="ru-RU" altLang="en-US" sz="2000" dirty="0" err="1">
                <a:solidFill>
                  <a:srgbClr val="000000"/>
                </a:solidFill>
              </a:rPr>
              <a:t>серйозною</a:t>
            </a:r>
            <a:r>
              <a:rPr lang="ru-RU" altLang="en-US" sz="2000" dirty="0">
                <a:solidFill>
                  <a:srgbClr val="000000"/>
                </a:solidFill>
              </a:rPr>
              <a:t> проблемою для </a:t>
            </a:r>
            <a:r>
              <a:rPr lang="ru-RU" altLang="en-US" sz="2000" dirty="0" err="1">
                <a:solidFill>
                  <a:srgbClr val="000000"/>
                </a:solidFill>
              </a:rPr>
              <a:t>вирішення</a:t>
            </a:r>
            <a:r>
              <a:rPr lang="ru-RU" altLang="en-US" sz="2000" dirty="0">
                <a:solidFill>
                  <a:srgbClr val="000000"/>
                </a:solidFill>
              </a:rPr>
              <a:t> задач, </a:t>
            </a:r>
            <a:r>
              <a:rPr lang="ru-RU" altLang="en-US" sz="2000" dirty="0" err="1">
                <a:solidFill>
                  <a:srgbClr val="000000"/>
                </a:solidFill>
              </a:rPr>
              <a:t>поставлених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цьому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класу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smtClean="0">
                <a:solidFill>
                  <a:srgbClr val="000000"/>
                </a:solidFill>
              </a:rPr>
              <a:t>систем.</a:t>
            </a:r>
            <a:endParaRPr lang="uk-UA" altLang="en-US" sz="2000" dirty="0">
              <a:solidFill>
                <a:srgbClr val="000000"/>
              </a:solidFill>
            </a:endParaRPr>
          </a:p>
          <a:p>
            <a:r>
              <a:rPr lang="ru-RU" altLang="en-US" sz="2000" dirty="0" err="1" smtClean="0">
                <a:solidFill>
                  <a:srgbClr val="000000"/>
                </a:solidFill>
              </a:rPr>
              <a:t>Практичним</a:t>
            </a:r>
            <a:r>
              <a:rPr lang="ru-RU" altLang="en-US" sz="2000" dirty="0" smtClean="0">
                <a:solidFill>
                  <a:srgbClr val="000000"/>
                </a:solidFill>
              </a:rPr>
              <a:t>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значенням</a:t>
            </a:r>
            <a:r>
              <a:rPr lang="ru-RU" altLang="en-US" sz="2000" dirty="0" smtClean="0">
                <a:solidFill>
                  <a:srgbClr val="000000"/>
                </a:solidFill>
              </a:rPr>
              <a:t>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дипломної</a:t>
            </a:r>
            <a:r>
              <a:rPr lang="ru-RU" altLang="en-US" sz="2000" dirty="0" smtClean="0">
                <a:solidFill>
                  <a:srgbClr val="000000"/>
                </a:solidFill>
              </a:rPr>
              <a:t>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роботи</a:t>
            </a:r>
            <a:r>
              <a:rPr lang="ru-RU" altLang="en-US" sz="2000" dirty="0" smtClean="0">
                <a:solidFill>
                  <a:srgbClr val="000000"/>
                </a:solidFill>
              </a:rPr>
              <a:t> є те,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що</a:t>
            </a:r>
            <a:r>
              <a:rPr lang="ru-RU" altLang="en-US" sz="2000" dirty="0" smtClean="0">
                <a:solidFill>
                  <a:srgbClr val="000000"/>
                </a:solidFill>
              </a:rPr>
              <a:t>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електронний</a:t>
            </a:r>
            <a:r>
              <a:rPr lang="ru-RU" altLang="en-US" sz="2000" dirty="0" smtClean="0">
                <a:solidFill>
                  <a:srgbClr val="000000"/>
                </a:solidFill>
              </a:rPr>
              <a:t> ресурс,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розроблений</a:t>
            </a:r>
            <a:r>
              <a:rPr lang="ru-RU" altLang="en-US" sz="2000" dirty="0" smtClean="0">
                <a:solidFill>
                  <a:srgbClr val="000000"/>
                </a:solidFill>
              </a:rPr>
              <a:t> за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даним</a:t>
            </a:r>
            <a:r>
              <a:rPr lang="ru-RU" altLang="en-US" sz="2000" dirty="0" smtClean="0">
                <a:solidFill>
                  <a:srgbClr val="000000"/>
                </a:solidFill>
              </a:rPr>
              <a:t> прототипом,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зможе</a:t>
            </a:r>
            <a:r>
              <a:rPr lang="ru-RU" altLang="en-US" sz="2000" dirty="0" smtClean="0">
                <a:solidFill>
                  <a:srgbClr val="000000"/>
                </a:solidFill>
              </a:rPr>
              <a:t>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поліпшити</a:t>
            </a:r>
            <a:r>
              <a:rPr lang="ru-RU" altLang="en-US" sz="2000" dirty="0" smtClean="0">
                <a:solidFill>
                  <a:srgbClr val="000000"/>
                </a:solidFill>
              </a:rPr>
              <a:t> </a:t>
            </a:r>
            <a:r>
              <a:rPr lang="ru-RU" altLang="en-US" sz="2000" dirty="0">
                <a:solidFill>
                  <a:srgbClr val="000000"/>
                </a:solidFill>
              </a:rPr>
              <a:t>та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систематизувати</a:t>
            </a:r>
            <a:r>
              <a:rPr lang="ru-RU" altLang="en-US" sz="2000" dirty="0" smtClean="0">
                <a:solidFill>
                  <a:srgbClr val="000000"/>
                </a:solidFill>
              </a:rPr>
              <a:t> </a:t>
            </a:r>
            <a:r>
              <a:rPr lang="ru-RU" altLang="en-US" sz="2000" dirty="0" err="1" smtClean="0">
                <a:solidFill>
                  <a:srgbClr val="000000"/>
                </a:solidFill>
              </a:rPr>
              <a:t>взаємодію</a:t>
            </a:r>
            <a:r>
              <a:rPr lang="ru-RU" altLang="en-US" sz="2000" dirty="0" smtClean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викладача</a:t>
            </a:r>
            <a:r>
              <a:rPr lang="ru-RU" altLang="en-US" sz="2000" dirty="0">
                <a:solidFill>
                  <a:srgbClr val="000000"/>
                </a:solidFill>
              </a:rPr>
              <a:t> та студенту, як </a:t>
            </a:r>
            <a:r>
              <a:rPr lang="ru-RU" altLang="en-US" sz="2000" dirty="0" err="1">
                <a:solidFill>
                  <a:srgbClr val="000000"/>
                </a:solidFill>
              </a:rPr>
              <a:t>джерела</a:t>
            </a:r>
            <a:r>
              <a:rPr lang="ru-RU" altLang="en-US" sz="2000" dirty="0">
                <a:solidFill>
                  <a:srgbClr val="000000"/>
                </a:solidFill>
              </a:rPr>
              <a:t> та </a:t>
            </a:r>
            <a:r>
              <a:rPr lang="ru-RU" altLang="en-US" sz="2000" dirty="0" err="1">
                <a:solidFill>
                  <a:srgbClr val="000000"/>
                </a:solidFill>
              </a:rPr>
              <a:t>споживача</a:t>
            </a:r>
            <a:r>
              <a:rPr lang="ru-RU" altLang="en-US" sz="2000" dirty="0">
                <a:solidFill>
                  <a:srgbClr val="000000"/>
                </a:solidFill>
              </a:rPr>
              <a:t> </a:t>
            </a:r>
            <a:r>
              <a:rPr lang="ru-RU" altLang="en-US" sz="2000" dirty="0" err="1">
                <a:solidFill>
                  <a:srgbClr val="000000"/>
                </a:solidFill>
              </a:rPr>
              <a:t>інформації</a:t>
            </a:r>
            <a:endParaRPr lang="uk-UA" altLang="en-US" sz="2000" dirty="0">
              <a:solidFill>
                <a:srgbClr val="000000"/>
              </a:solidFill>
            </a:endParaRP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06650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4097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ln/>
        </p:spPr>
        <p:txBody>
          <a:bodyPr wrap="square" lIns="91440" tIns="45720" rIns="91440" bIns="45720" anchor="ctr">
            <a:normAutofit/>
          </a:bodyPr>
          <a:lstStyle/>
          <a:p>
            <a:r>
              <a:rPr lang="en-US" altLang="en-US" sz="4000" dirty="0">
                <a:solidFill>
                  <a:srgbClr val="000000"/>
                </a:solidFill>
              </a:rPr>
              <a:t>Об’єкт дослідження</a:t>
            </a:r>
          </a:p>
        </p:txBody>
      </p:sp>
      <p:sp>
        <p:nvSpPr>
          <p:cNvPr id="4099" name="Text Placeholder 4098"/>
          <p:cNvSpPr>
            <a:spLocks noGrp="1"/>
          </p:cNvSpPr>
          <p:nvPr>
            <p:ph type="body" idx="1"/>
          </p:nvPr>
        </p:nvSpPr>
        <p:spPr>
          <a:xfrm>
            <a:off x="457200" y="1412776"/>
            <a:ext cx="6923112" cy="1080120"/>
          </a:xfrm>
          <a:ln/>
        </p:spPr>
        <p:txBody>
          <a:bodyPr wrap="square" lIns="91440" tIns="45720" rIns="91440" bIns="45720" anchor="t" anchorCtr="0">
            <a:normAutofit/>
          </a:bodyPr>
          <a:lstStyle/>
          <a:p>
            <a:r>
              <a:rPr lang="uk-UA" altLang="en-US" sz="2400" dirty="0" smtClean="0">
                <a:solidFill>
                  <a:srgbClr val="000000"/>
                </a:solidFill>
              </a:rPr>
              <a:t>Система дистанційного навчання</a:t>
            </a:r>
            <a:r>
              <a:rPr lang="en-US" altLang="en-US" sz="2400" dirty="0" smtClean="0">
                <a:solidFill>
                  <a:srgbClr val="000000"/>
                </a:solidFill>
              </a:rPr>
              <a:t>.</a:t>
            </a:r>
            <a:endParaRPr lang="en-US" altLang="en-US" sz="2400" dirty="0">
              <a:solidFill>
                <a:srgbClr val="000000"/>
              </a:solidFill>
            </a:endParaRPr>
          </a:p>
        </p:txBody>
      </p:sp>
      <p:sp>
        <p:nvSpPr>
          <p:cNvPr id="4" name="Title 3073"/>
          <p:cNvSpPr txBox="1">
            <a:spLocks/>
          </p:cNvSpPr>
          <p:nvPr/>
        </p:nvSpPr>
        <p:spPr>
          <a:xfrm>
            <a:off x="457200" y="2492896"/>
            <a:ext cx="8229600" cy="114300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uk-UA" altLang="en-US" sz="4000" dirty="0">
                <a:solidFill>
                  <a:srgbClr val="000000"/>
                </a:solidFill>
              </a:rPr>
              <a:t>Предмет дослідження</a:t>
            </a:r>
          </a:p>
        </p:txBody>
      </p:sp>
      <p:sp>
        <p:nvSpPr>
          <p:cNvPr id="5" name="Text Placeholder 3074"/>
          <p:cNvSpPr txBox="1">
            <a:spLocks/>
          </p:cNvSpPr>
          <p:nvPr/>
        </p:nvSpPr>
        <p:spPr>
          <a:xfrm>
            <a:off x="457200" y="3645024"/>
            <a:ext cx="6995120" cy="10367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rtlCol="0" anchor="t" anchorCtr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>
                <a:solidFill>
                  <a:srgbClr val="000000"/>
                </a:solidFill>
              </a:rPr>
              <a:t>Система </a:t>
            </a:r>
            <a:r>
              <a:rPr lang="ru-RU" sz="2400" dirty="0" err="1" smtClean="0">
                <a:solidFill>
                  <a:srgbClr val="000000"/>
                </a:solidFill>
              </a:rPr>
              <a:t>індивідуального</a:t>
            </a: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</a:rPr>
              <a:t>дистанційного</a:t>
            </a: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</a:rPr>
              <a:t>навчання</a:t>
            </a:r>
            <a:r>
              <a:rPr lang="ru-RU" sz="2400" dirty="0" smtClean="0">
                <a:solidFill>
                  <a:srgbClr val="000000"/>
                </a:solidFill>
              </a:rPr>
              <a:t>.</a:t>
            </a:r>
            <a:endParaRPr lang="ru-RU" sz="24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Placeholder 5122"/>
          <p:cNvSpPr>
            <a:spLocks noGrp="1"/>
          </p:cNvSpPr>
          <p:nvPr>
            <p:ph type="body" idx="1"/>
          </p:nvPr>
        </p:nvSpPr>
        <p:spPr>
          <a:xfrm>
            <a:off x="395536" y="1528192"/>
            <a:ext cx="7067128" cy="1684784"/>
          </a:xfrm>
          <a:ln/>
        </p:spPr>
        <p:txBody>
          <a:bodyPr wrap="square" lIns="91440" tIns="45720" rIns="91440" bIns="45720" anchor="t" anchorCtr="0">
            <a:normAutofit/>
          </a:bodyPr>
          <a:lstStyle/>
          <a:p>
            <a:r>
              <a:rPr lang="ru-RU" altLang="en-US" sz="2400" dirty="0" err="1" smtClean="0">
                <a:solidFill>
                  <a:srgbClr val="000000"/>
                </a:solidFill>
              </a:rPr>
              <a:t>Створення</a:t>
            </a:r>
            <a:r>
              <a:rPr lang="ru-RU" altLang="en-US" sz="2400" dirty="0" smtClean="0">
                <a:solidFill>
                  <a:srgbClr val="000000"/>
                </a:solidFill>
              </a:rPr>
              <a:t> </a:t>
            </a:r>
            <a:r>
              <a:rPr lang="ru-RU" altLang="en-US" sz="2400" dirty="0">
                <a:solidFill>
                  <a:srgbClr val="000000"/>
                </a:solidFill>
              </a:rPr>
              <a:t>прототипу </a:t>
            </a:r>
            <a:r>
              <a:rPr lang="ru-RU" altLang="en-US" sz="2400" dirty="0" err="1">
                <a:solidFill>
                  <a:srgbClr val="000000"/>
                </a:solidFill>
              </a:rPr>
              <a:t>електронного</a:t>
            </a:r>
            <a:r>
              <a:rPr lang="ru-RU" altLang="en-US" sz="2400" dirty="0">
                <a:solidFill>
                  <a:srgbClr val="000000"/>
                </a:solidFill>
              </a:rPr>
              <a:t> ресурсу для </a:t>
            </a:r>
            <a:r>
              <a:rPr lang="ru-RU" altLang="en-US" sz="2400" dirty="0" err="1">
                <a:solidFill>
                  <a:srgbClr val="000000"/>
                </a:solidFill>
              </a:rPr>
              <a:t>викладачів</a:t>
            </a:r>
            <a:r>
              <a:rPr lang="ru-RU" altLang="en-US" sz="2400" dirty="0">
                <a:solidFill>
                  <a:srgbClr val="000000"/>
                </a:solidFill>
              </a:rPr>
              <a:t> та </a:t>
            </a:r>
            <a:r>
              <a:rPr lang="ru-RU" altLang="en-US" sz="2400" dirty="0" err="1">
                <a:solidFill>
                  <a:srgbClr val="000000"/>
                </a:solidFill>
              </a:rPr>
              <a:t>студентів</a:t>
            </a:r>
            <a:endParaRPr lang="uk-UA" altLang="en-US" sz="2400" dirty="0">
              <a:solidFill>
                <a:srgbClr val="000000"/>
              </a:solidFill>
            </a:endParaRPr>
          </a:p>
        </p:txBody>
      </p:sp>
      <p:sp>
        <p:nvSpPr>
          <p:cNvPr id="5122" name="Title 5121"/>
          <p:cNvSpPr>
            <a:spLocks noGrp="1"/>
          </p:cNvSpPr>
          <p:nvPr>
            <p:ph type="title" idx="4294967295"/>
          </p:nvPr>
        </p:nvSpPr>
        <p:spPr>
          <a:xfrm>
            <a:off x="251520" y="260648"/>
            <a:ext cx="8229600" cy="1143000"/>
          </a:xfrm>
          <a:ln/>
        </p:spPr>
        <p:txBody>
          <a:bodyPr wrap="square" lIns="91440" tIns="45720" rIns="91440" bIns="45720" anchor="ctr">
            <a:normAutofit/>
          </a:bodyPr>
          <a:lstStyle/>
          <a:p>
            <a:r>
              <a:rPr lang="en-US" altLang="en-US" sz="4000" dirty="0">
                <a:solidFill>
                  <a:srgbClr val="000000"/>
                </a:solidFill>
              </a:rPr>
              <a:t>Мета дослідження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614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ln/>
        </p:spPr>
        <p:txBody>
          <a:bodyPr wrap="square" lIns="91440" tIns="45720" rIns="91440" bIns="45720" anchor="ctr">
            <a:normAutofit/>
          </a:bodyPr>
          <a:lstStyle/>
          <a:p>
            <a:r>
              <a:rPr lang="en-US" altLang="en-US" sz="4000" dirty="0" err="1" smtClean="0">
                <a:solidFill>
                  <a:srgbClr val="000000"/>
                </a:solidFill>
              </a:rPr>
              <a:t>Завдання</a:t>
            </a:r>
            <a:endParaRPr lang="en-US" altLang="en-US" sz="4000" dirty="0">
              <a:solidFill>
                <a:srgbClr val="000000"/>
              </a:solidFill>
            </a:endParaRPr>
          </a:p>
        </p:txBody>
      </p:sp>
      <p:sp>
        <p:nvSpPr>
          <p:cNvPr id="6147" name="Text Placeholder 614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067128" cy="4525963"/>
          </a:xfrm>
          <a:ln/>
        </p:spPr>
        <p:txBody>
          <a:bodyPr wrap="square" lIns="91440" tIns="45720" rIns="91440" bIns="45720" anchor="t" anchorCtr="0"/>
          <a:lstStyle/>
          <a:p>
            <a:r>
              <a:rPr lang="uk-UA" altLang="en-US" sz="2400" dirty="0" smtClean="0">
                <a:solidFill>
                  <a:srgbClr val="000000"/>
                </a:solidFill>
              </a:rPr>
              <a:t>Аналіз </a:t>
            </a:r>
            <a:r>
              <a:rPr lang="uk-UA" altLang="en-US" sz="2400" dirty="0">
                <a:solidFill>
                  <a:srgbClr val="000000"/>
                </a:solidFill>
              </a:rPr>
              <a:t>існуючих електронних ресурсів індивідуального </a:t>
            </a:r>
            <a:r>
              <a:rPr lang="uk-UA" altLang="en-US" sz="2400" dirty="0" smtClean="0">
                <a:solidFill>
                  <a:srgbClr val="000000"/>
                </a:solidFill>
              </a:rPr>
              <a:t>навчання</a:t>
            </a:r>
          </a:p>
          <a:p>
            <a:r>
              <a:rPr lang="ru-RU" altLang="en-US" sz="2400" dirty="0" err="1" smtClean="0">
                <a:solidFill>
                  <a:srgbClr val="000000"/>
                </a:solidFill>
              </a:rPr>
              <a:t>Проектування</a:t>
            </a:r>
            <a:r>
              <a:rPr lang="ru-RU" altLang="en-US" sz="2400" dirty="0" smtClean="0">
                <a:solidFill>
                  <a:srgbClr val="000000"/>
                </a:solidFill>
              </a:rPr>
              <a:t> </a:t>
            </a:r>
            <a:r>
              <a:rPr lang="ru-RU" altLang="en-US" sz="2400" dirty="0">
                <a:solidFill>
                  <a:srgbClr val="000000"/>
                </a:solidFill>
              </a:rPr>
              <a:t>та </a:t>
            </a:r>
            <a:r>
              <a:rPr lang="ru-RU" altLang="en-US" sz="2400" dirty="0" err="1">
                <a:solidFill>
                  <a:srgbClr val="000000"/>
                </a:solidFill>
              </a:rPr>
              <a:t>розробка</a:t>
            </a:r>
            <a:r>
              <a:rPr lang="ru-RU" altLang="en-US" sz="2400" dirty="0">
                <a:solidFill>
                  <a:srgbClr val="000000"/>
                </a:solidFill>
              </a:rPr>
              <a:t> БД </a:t>
            </a:r>
            <a:r>
              <a:rPr lang="ru-RU" altLang="en-US" sz="2400" dirty="0" smtClean="0">
                <a:solidFill>
                  <a:srgbClr val="000000"/>
                </a:solidFill>
              </a:rPr>
              <a:t>ресурсу</a:t>
            </a:r>
            <a:endParaRPr lang="ru-RU" altLang="en-US" sz="2400" dirty="0">
              <a:solidFill>
                <a:srgbClr val="000000"/>
              </a:solidFill>
            </a:endParaRPr>
          </a:p>
          <a:p>
            <a:r>
              <a:rPr lang="ru-RU" altLang="en-US" sz="2400" dirty="0" err="1" smtClean="0">
                <a:solidFill>
                  <a:srgbClr val="000000"/>
                </a:solidFill>
              </a:rPr>
              <a:t>Проектування</a:t>
            </a:r>
            <a:r>
              <a:rPr lang="ru-RU" altLang="en-US" sz="2400" dirty="0" smtClean="0">
                <a:solidFill>
                  <a:srgbClr val="000000"/>
                </a:solidFill>
              </a:rPr>
              <a:t> </a:t>
            </a:r>
            <a:r>
              <a:rPr lang="ru-RU" altLang="en-US" sz="2400" dirty="0">
                <a:solidFill>
                  <a:srgbClr val="000000"/>
                </a:solidFill>
              </a:rPr>
              <a:t>та </a:t>
            </a:r>
            <a:r>
              <a:rPr lang="ru-RU" altLang="en-US" sz="2400" dirty="0" err="1">
                <a:solidFill>
                  <a:srgbClr val="000000"/>
                </a:solidFill>
              </a:rPr>
              <a:t>розробка</a:t>
            </a:r>
            <a:r>
              <a:rPr lang="ru-RU" altLang="en-US" sz="2400" dirty="0">
                <a:solidFill>
                  <a:srgbClr val="000000"/>
                </a:solidFill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</a:rPr>
              <a:t>web-застосунку</a:t>
            </a:r>
            <a:r>
              <a:rPr lang="ru-RU" altLang="en-US" sz="2400" dirty="0">
                <a:solidFill>
                  <a:srgbClr val="000000"/>
                </a:solidFill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</a:rPr>
              <a:t>електронного</a:t>
            </a:r>
            <a:r>
              <a:rPr lang="ru-RU" altLang="en-US" sz="2400" dirty="0">
                <a:solidFill>
                  <a:srgbClr val="000000"/>
                </a:solidFill>
              </a:rPr>
              <a:t> </a:t>
            </a:r>
            <a:r>
              <a:rPr lang="ru-RU" altLang="en-US" sz="2400" dirty="0" smtClean="0">
                <a:solidFill>
                  <a:srgbClr val="000000"/>
                </a:solidFill>
              </a:rPr>
              <a:t>ресурсу</a:t>
            </a:r>
          </a:p>
          <a:p>
            <a:r>
              <a:rPr lang="ru-RU" sz="2400" dirty="0" err="1" smtClean="0">
                <a:solidFill>
                  <a:srgbClr val="000000"/>
                </a:solidFill>
              </a:rPr>
              <a:t>Створення</a:t>
            </a:r>
            <a:r>
              <a:rPr lang="ru-RU" sz="2400" dirty="0" smtClean="0">
                <a:solidFill>
                  <a:srgbClr val="000000"/>
                </a:solidFill>
              </a:rPr>
              <a:t> прототипу </a:t>
            </a:r>
            <a:r>
              <a:rPr lang="ru-RU" sz="2400" dirty="0" err="1">
                <a:solidFill>
                  <a:srgbClr val="000000"/>
                </a:solidFill>
              </a:rPr>
              <a:t>електронного</a:t>
            </a:r>
            <a:r>
              <a:rPr lang="ru-RU" sz="2400" dirty="0">
                <a:solidFill>
                  <a:srgbClr val="000000"/>
                </a:solidFill>
              </a:rPr>
              <a:t> ресурсу для </a:t>
            </a:r>
            <a:r>
              <a:rPr lang="ru-RU" sz="2400" dirty="0" err="1">
                <a:solidFill>
                  <a:srgbClr val="000000"/>
                </a:solidFill>
              </a:rPr>
              <a:t>викладачів</a:t>
            </a:r>
            <a:r>
              <a:rPr lang="ru-RU" sz="2400" dirty="0">
                <a:solidFill>
                  <a:srgbClr val="000000"/>
                </a:solidFill>
              </a:rPr>
              <a:t> та </a:t>
            </a:r>
            <a:r>
              <a:rPr lang="ru-RU" sz="2400" dirty="0" err="1">
                <a:solidFill>
                  <a:srgbClr val="000000"/>
                </a:solidFill>
              </a:rPr>
              <a:t>студентів</a:t>
            </a:r>
            <a:r>
              <a:rPr lang="ru-RU" sz="2400" dirty="0">
                <a:solidFill>
                  <a:srgbClr val="000000"/>
                </a:solidFill>
              </a:rPr>
              <a:t> на </a:t>
            </a:r>
            <a:r>
              <a:rPr lang="ru-RU" sz="2400" dirty="0" err="1">
                <a:solidFill>
                  <a:srgbClr val="000000"/>
                </a:solidFill>
              </a:rPr>
              <a:t>прикладі</a:t>
            </a:r>
            <a:r>
              <a:rPr lang="ru-RU" sz="2400" dirty="0">
                <a:solidFill>
                  <a:srgbClr val="000000"/>
                </a:solidFill>
              </a:rPr>
              <a:t> курсу математики для </a:t>
            </a:r>
            <a:r>
              <a:rPr lang="ru-RU" sz="2400" dirty="0" err="1">
                <a:solidFill>
                  <a:srgbClr val="000000"/>
                </a:solidFill>
              </a:rPr>
              <a:t>учнів</a:t>
            </a:r>
            <a:r>
              <a:rPr lang="ru-RU" sz="2400" dirty="0">
                <a:solidFill>
                  <a:srgbClr val="000000"/>
                </a:solidFill>
              </a:rPr>
              <a:t> 10-11 </a:t>
            </a:r>
            <a:r>
              <a:rPr lang="ru-RU" sz="2400" dirty="0" err="1" smtClean="0">
                <a:solidFill>
                  <a:srgbClr val="000000"/>
                </a:solidFill>
              </a:rPr>
              <a:t>класів</a:t>
            </a:r>
            <a:endParaRPr lang="en-US" altLang="en-US" sz="2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7169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ln/>
        </p:spPr>
        <p:txBody>
          <a:bodyPr wrap="square" lIns="91440" tIns="45720" rIns="91440" bIns="45720" anchor="ctr">
            <a:normAutofit/>
          </a:bodyPr>
          <a:lstStyle/>
          <a:p>
            <a:r>
              <a:rPr lang="uk-UA" altLang="en-US" sz="4000" dirty="0">
                <a:solidFill>
                  <a:srgbClr val="000000"/>
                </a:solidFill>
              </a:rPr>
              <a:t>Технології</a:t>
            </a:r>
            <a:endParaRPr lang="en-US" altLang="en-US" sz="4000" dirty="0">
              <a:solidFill>
                <a:srgbClr val="000000"/>
              </a:solidFill>
            </a:endParaRPr>
          </a:p>
        </p:txBody>
      </p:sp>
      <p:sp>
        <p:nvSpPr>
          <p:cNvPr id="7171" name="Text Placeholder 7170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6923112" cy="4525963"/>
          </a:xfrm>
          <a:ln/>
        </p:spPr>
        <p:txBody>
          <a:bodyPr wrap="square" lIns="91440" tIns="45720" rIns="91440" bIns="45720" anchor="t" anchorCtr="0">
            <a:normAutofit/>
          </a:bodyPr>
          <a:lstStyle/>
          <a:p>
            <a:pPr lvl="0"/>
            <a:r>
              <a:rPr lang="en-US" sz="2400">
                <a:solidFill>
                  <a:schemeClr val="tx1"/>
                </a:solidFill>
              </a:rPr>
              <a:t>Django</a:t>
            </a:r>
          </a:p>
          <a:p>
            <a:pPr lvl="0"/>
            <a:r>
              <a:rPr lang="en-US" sz="2400">
                <a:solidFill>
                  <a:schemeClr val="tx1"/>
                </a:solidFill>
              </a:rPr>
              <a:t>Python</a:t>
            </a:r>
            <a:endParaRPr lang="uk-UA" sz="2400">
              <a:solidFill>
                <a:schemeClr val="tx1"/>
              </a:solidFill>
            </a:endParaRPr>
          </a:p>
          <a:p>
            <a:pPr lvl="0"/>
            <a:r>
              <a:rPr lang="en-US" sz="2400">
                <a:solidFill>
                  <a:schemeClr val="tx1"/>
                </a:solidFill>
              </a:rPr>
              <a:t>MySQL</a:t>
            </a:r>
            <a:endParaRPr lang="uk-UA" sz="24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549706"/>
            <a:ext cx="1330195" cy="6875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7" y="1291771"/>
            <a:ext cx="1448331" cy="144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2090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sz="3200" dirty="0">
                <a:solidFill>
                  <a:schemeClr val="tx1"/>
                </a:solidFill>
              </a:rPr>
              <a:t>Структура </a:t>
            </a:r>
            <a:r>
              <a:rPr lang="uk-UA" sz="3200" dirty="0" err="1">
                <a:solidFill>
                  <a:schemeClr val="tx1"/>
                </a:solidFill>
              </a:rPr>
              <a:t>зв’язків</a:t>
            </a:r>
            <a:r>
              <a:rPr lang="uk-UA" sz="3200" dirty="0">
                <a:solidFill>
                  <a:schemeClr val="tx1"/>
                </a:solidFill>
              </a:rPr>
              <a:t> між курсами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556792"/>
            <a:ext cx="8964276" cy="440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0531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7169"/>
          <p:cNvSpPr>
            <a:spLocks noGrp="1"/>
          </p:cNvSpPr>
          <p:nvPr>
            <p:ph type="title" idx="4294967295"/>
          </p:nvPr>
        </p:nvSpPr>
        <p:spPr>
          <a:xfrm>
            <a:off x="609600" y="836712"/>
            <a:ext cx="6770712" cy="1440160"/>
          </a:xfrm>
          <a:ln/>
        </p:spPr>
        <p:txBody>
          <a:bodyPr wrap="square" lIns="91440" tIns="45720" rIns="91440" bIns="45720" anchor="ctr">
            <a:normAutofit/>
          </a:bodyPr>
          <a:lstStyle/>
          <a:p>
            <a:r>
              <a:rPr lang="ru-RU" altLang="en-US" sz="2400" dirty="0" err="1">
                <a:solidFill>
                  <a:srgbClr val="000000"/>
                </a:solidFill>
              </a:rPr>
              <a:t>Порівняльна</a:t>
            </a:r>
            <a:r>
              <a:rPr lang="ru-RU" altLang="en-US" sz="2400" dirty="0">
                <a:solidFill>
                  <a:srgbClr val="000000"/>
                </a:solidFill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</a:rPr>
              <a:t>таблиця</a:t>
            </a:r>
            <a:r>
              <a:rPr lang="ru-RU" altLang="en-US" sz="2400" dirty="0">
                <a:solidFill>
                  <a:srgbClr val="000000"/>
                </a:solidFill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</a:rPr>
              <a:t>функціональних</a:t>
            </a:r>
            <a:r>
              <a:rPr lang="ru-RU" altLang="en-US" sz="2400" dirty="0">
                <a:solidFill>
                  <a:srgbClr val="000000"/>
                </a:solidFill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</a:rPr>
              <a:t>можливостей</a:t>
            </a:r>
            <a:r>
              <a:rPr lang="ru-RU" altLang="en-US" sz="2400" dirty="0">
                <a:solidFill>
                  <a:srgbClr val="000000"/>
                </a:solidFill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</a:rPr>
              <a:t>ресурсів</a:t>
            </a:r>
            <a:r>
              <a:rPr lang="ru-RU" altLang="en-US" sz="2400" dirty="0">
                <a:solidFill>
                  <a:srgbClr val="000000"/>
                </a:solidFill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</a:rPr>
              <a:t>індивідуального</a:t>
            </a:r>
            <a:r>
              <a:rPr lang="ru-RU" altLang="en-US" sz="2400" dirty="0">
                <a:solidFill>
                  <a:srgbClr val="000000"/>
                </a:solidFill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</a:rPr>
              <a:t>навчання</a:t>
            </a:r>
            <a:endParaRPr lang="en-US" altLang="en-US" sz="2400" dirty="0">
              <a:solidFill>
                <a:srgbClr val="00000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53340"/>
              </p:ext>
            </p:extLst>
          </p:nvPr>
        </p:nvGraphicFramePr>
        <p:xfrm>
          <a:off x="881539" y="2714466"/>
          <a:ext cx="6354757" cy="2424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76589">
                  <a:extLst>
                    <a:ext uri="{9D8B030D-6E8A-4147-A177-3AD203B41FA5}">
                      <a16:colId xmlns:a16="http://schemas.microsoft.com/office/drawing/2014/main" xmlns="" val="2668581519"/>
                    </a:ext>
                  </a:extLst>
                </a:gridCol>
                <a:gridCol w="985088">
                  <a:extLst>
                    <a:ext uri="{9D8B030D-6E8A-4147-A177-3AD203B41FA5}">
                      <a16:colId xmlns:a16="http://schemas.microsoft.com/office/drawing/2014/main" xmlns="" val="2844058871"/>
                    </a:ext>
                  </a:extLst>
                </a:gridCol>
                <a:gridCol w="842574">
                  <a:extLst>
                    <a:ext uri="{9D8B030D-6E8A-4147-A177-3AD203B41FA5}">
                      <a16:colId xmlns:a16="http://schemas.microsoft.com/office/drawing/2014/main" xmlns="" val="3074043230"/>
                    </a:ext>
                  </a:extLst>
                </a:gridCol>
                <a:gridCol w="887066">
                  <a:extLst>
                    <a:ext uri="{9D8B030D-6E8A-4147-A177-3AD203B41FA5}">
                      <a16:colId xmlns:a16="http://schemas.microsoft.com/office/drawing/2014/main" xmlns="" val="1121702119"/>
                    </a:ext>
                  </a:extLst>
                </a:gridCol>
                <a:gridCol w="887066">
                  <a:extLst>
                    <a:ext uri="{9D8B030D-6E8A-4147-A177-3AD203B41FA5}">
                      <a16:colId xmlns:a16="http://schemas.microsoft.com/office/drawing/2014/main" xmlns="" val="4242691655"/>
                    </a:ext>
                  </a:extLst>
                </a:gridCol>
                <a:gridCol w="1276374">
                  <a:extLst>
                    <a:ext uri="{9D8B030D-6E8A-4147-A177-3AD203B41FA5}">
                      <a16:colId xmlns:a16="http://schemas.microsoft.com/office/drawing/2014/main" xmlns="" val="171866323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Ресурс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 anchor="ctr"/>
                </a:tc>
                <a:tc rowSpan="2"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Категорії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 anchor="ctr"/>
                </a:tc>
                <a:tc rowSpan="2"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Відгуки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 anchor="ctr"/>
                </a:tc>
                <a:tc gridSpan="2"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Зв’язок в системі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 anchor="ctr"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Графік зайнятості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 anchor="ctr"/>
                </a:tc>
                <a:extLst>
                  <a:ext uri="{0D108BD9-81ED-4DB2-BD59-A6C34878D82A}">
                    <a16:rowId xmlns:a16="http://schemas.microsoft.com/office/drawing/2014/main" xmlns="" val="352527664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</a:rPr>
                        <a:t>Текст</a:t>
                      </a:r>
                      <a:endParaRPr lang="uk-UA" sz="16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</a:rPr>
                        <a:t>Відео</a:t>
                      </a:r>
                      <a:endParaRPr lang="uk-UA" sz="16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526873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100</a:t>
                      </a:r>
                      <a:r>
                        <a:rPr lang="en-US" sz="1600" dirty="0" err="1">
                          <a:effectLst/>
                        </a:rPr>
                        <a:t>balov</a:t>
                      </a:r>
                      <a:r>
                        <a:rPr lang="uk-UA" sz="1600" dirty="0">
                          <a:effectLst/>
                        </a:rPr>
                        <a:t>.</a:t>
                      </a:r>
                      <a:r>
                        <a:rPr lang="en-US" sz="1600" dirty="0">
                          <a:effectLst/>
                        </a:rPr>
                        <a:t>info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-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+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-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-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-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extLst>
                  <a:ext uri="{0D108BD9-81ED-4DB2-BD59-A6C34878D82A}">
                    <a16:rowId xmlns:a16="http://schemas.microsoft.com/office/drawing/2014/main" xmlns="" val="18910896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RusRepetitors.ru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+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+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+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-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-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extLst>
                  <a:ext uri="{0D108BD9-81ED-4DB2-BD59-A6C34878D82A}">
                    <a16:rowId xmlns:a16="http://schemas.microsoft.com/office/drawing/2014/main" xmlns="" val="8521782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birep.ru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+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+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-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-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-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extLst>
                  <a:ext uri="{0D108BD9-81ED-4DB2-BD59-A6C34878D82A}">
                    <a16:rowId xmlns:a16="http://schemas.microsoft.com/office/drawing/2014/main" xmlns="" val="20259694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Навчу.</a:t>
                      </a:r>
                      <a:r>
                        <a:rPr lang="en-US" sz="1600" dirty="0">
                          <a:effectLst/>
                        </a:rPr>
                        <a:t>com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+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-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-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-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+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extLst>
                  <a:ext uri="{0D108BD9-81ED-4DB2-BD59-A6C34878D82A}">
                    <a16:rowId xmlns:a16="http://schemas.microsoft.com/office/drawing/2014/main" xmlns="" val="8685379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Фритичерс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+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+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+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</a:rPr>
                        <a:t>-</a:t>
                      </a:r>
                      <a:endParaRPr lang="uk-UA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tc>
                  <a:txBody>
                    <a:bodyPr/>
                    <a:lstStyle/>
                    <a:p>
                      <a:pPr indent="450215"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</a:rPr>
                        <a:t>-</a:t>
                      </a:r>
                      <a:endParaRPr lang="uk-UA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68580" marT="36000" marB="36000"/>
                </a:tc>
                <a:extLst>
                  <a:ext uri="{0D108BD9-81ED-4DB2-BD59-A6C34878D82A}">
                    <a16:rowId xmlns:a16="http://schemas.microsoft.com/office/drawing/2014/main" xmlns="" val="12590695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13443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1520" y="-99392"/>
            <a:ext cx="8229600" cy="1143000"/>
          </a:xfrm>
        </p:spPr>
        <p:txBody>
          <a:bodyPr/>
          <a:lstStyle/>
          <a:p>
            <a:r>
              <a:rPr lang="ru-RU" dirty="0" err="1" smtClean="0"/>
              <a:t>Проведення</a:t>
            </a:r>
            <a:r>
              <a:rPr lang="ru-RU" dirty="0" smtClean="0"/>
              <a:t> </a:t>
            </a:r>
            <a:r>
              <a:rPr lang="ru-RU" dirty="0" err="1" smtClean="0"/>
              <a:t>заняття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-1440"/>
            <a:ext cx="4842923" cy="683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43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8193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ln/>
        </p:spPr>
        <p:txBody>
          <a:bodyPr wrap="square" lIns="91440" tIns="45720" rIns="91440" bIns="45720" anchor="ctr">
            <a:normAutofit/>
          </a:bodyPr>
          <a:lstStyle/>
          <a:p>
            <a:r>
              <a:rPr lang="en-US" altLang="en-US" sz="4000" dirty="0">
                <a:solidFill>
                  <a:srgbClr val="000000"/>
                </a:solidFill>
              </a:rPr>
              <a:t>Висновки роботи</a:t>
            </a:r>
          </a:p>
        </p:txBody>
      </p:sp>
      <p:sp>
        <p:nvSpPr>
          <p:cNvPr id="8195" name="Text Placeholder 819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6275040" cy="4525963"/>
          </a:xfrm>
          <a:ln/>
        </p:spPr>
        <p:txBody>
          <a:bodyPr wrap="square" lIns="91440" tIns="45720" rIns="91440" bIns="45720" anchor="t" anchorCtr="0">
            <a:normAutofit/>
          </a:bodyPr>
          <a:lstStyle/>
          <a:p>
            <a:r>
              <a:rPr lang="uk-UA" altLang="en-US" sz="2400" dirty="0" smtClean="0">
                <a:solidFill>
                  <a:srgbClr val="000000"/>
                </a:solidFill>
              </a:rPr>
              <a:t>Було проаналізовано існуючі електронні </a:t>
            </a:r>
            <a:r>
              <a:rPr lang="uk-UA" altLang="en-US" sz="2400" dirty="0">
                <a:solidFill>
                  <a:srgbClr val="000000"/>
                </a:solidFill>
              </a:rPr>
              <a:t>ресурсів індивідуального </a:t>
            </a:r>
            <a:r>
              <a:rPr lang="uk-UA" altLang="en-US" sz="2400" dirty="0" smtClean="0">
                <a:solidFill>
                  <a:srgbClr val="000000"/>
                </a:solidFill>
              </a:rPr>
              <a:t>навчання.</a:t>
            </a:r>
            <a:endParaRPr lang="uk-UA" altLang="en-US" sz="2400" dirty="0">
              <a:solidFill>
                <a:srgbClr val="000000"/>
              </a:solidFill>
            </a:endParaRPr>
          </a:p>
          <a:p>
            <a:r>
              <a:rPr lang="ru-RU" altLang="en-US" sz="2400" dirty="0" err="1" smtClean="0">
                <a:solidFill>
                  <a:srgbClr val="000000"/>
                </a:solidFill>
              </a:rPr>
              <a:t>Спроектовано</a:t>
            </a:r>
            <a:r>
              <a:rPr lang="ru-RU" altLang="en-US" sz="2400" dirty="0" smtClean="0">
                <a:solidFill>
                  <a:srgbClr val="000000"/>
                </a:solidFill>
              </a:rPr>
              <a:t> та </a:t>
            </a:r>
            <a:r>
              <a:rPr lang="ru-RU" altLang="en-US" sz="2400" dirty="0" err="1" smtClean="0">
                <a:solidFill>
                  <a:srgbClr val="000000"/>
                </a:solidFill>
              </a:rPr>
              <a:t>розроблено</a:t>
            </a:r>
            <a:r>
              <a:rPr lang="ru-RU" altLang="en-US" sz="2400" dirty="0" smtClean="0">
                <a:solidFill>
                  <a:srgbClr val="000000"/>
                </a:solidFill>
              </a:rPr>
              <a:t> </a:t>
            </a:r>
            <a:r>
              <a:rPr lang="ru-RU" altLang="en-US" sz="2400" dirty="0">
                <a:solidFill>
                  <a:srgbClr val="000000"/>
                </a:solidFill>
              </a:rPr>
              <a:t>БД ресурсу</a:t>
            </a:r>
          </a:p>
          <a:p>
            <a:r>
              <a:rPr lang="ru-RU" altLang="en-US" sz="2400" dirty="0" smtClean="0">
                <a:solidFill>
                  <a:srgbClr val="000000"/>
                </a:solidFill>
              </a:rPr>
              <a:t>Створено прототип </a:t>
            </a:r>
            <a:r>
              <a:rPr lang="ru-RU" altLang="en-US" sz="2400" dirty="0" err="1" smtClean="0">
                <a:solidFill>
                  <a:srgbClr val="000000"/>
                </a:solidFill>
              </a:rPr>
              <a:t>електронного</a:t>
            </a:r>
            <a:r>
              <a:rPr lang="ru-RU" altLang="en-US" sz="2400" dirty="0" smtClean="0">
                <a:solidFill>
                  <a:srgbClr val="000000"/>
                </a:solidFill>
              </a:rPr>
              <a:t> ресурсу для </a:t>
            </a:r>
            <a:r>
              <a:rPr lang="ru-RU" altLang="en-US" sz="2400" dirty="0" err="1" smtClean="0">
                <a:solidFill>
                  <a:srgbClr val="000000"/>
                </a:solidFill>
              </a:rPr>
              <a:t>викладачів</a:t>
            </a:r>
            <a:r>
              <a:rPr lang="ru-RU" altLang="en-US" sz="2400" dirty="0" smtClean="0">
                <a:solidFill>
                  <a:srgbClr val="000000"/>
                </a:solidFill>
              </a:rPr>
              <a:t> та </a:t>
            </a:r>
            <a:r>
              <a:rPr lang="ru-RU" altLang="en-US" sz="2400" smtClean="0">
                <a:solidFill>
                  <a:srgbClr val="000000"/>
                </a:solidFill>
              </a:rPr>
              <a:t>студентів</a:t>
            </a:r>
            <a:endParaRPr lang="en-US" altLang="en-US" sz="2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9217"/>
          <p:cNvSpPr>
            <a:spLocks noGrp="1"/>
          </p:cNvSpPr>
          <p:nvPr>
            <p:ph type="title" idx="4294967295"/>
          </p:nvPr>
        </p:nvSpPr>
        <p:spPr>
          <a:xfrm>
            <a:off x="827584" y="2132856"/>
            <a:ext cx="7772400" cy="1470025"/>
          </a:xfrm>
          <a:ln/>
        </p:spPr>
        <p:txBody>
          <a:bodyPr wrap="square" lIns="91440" tIns="45720" rIns="91440" bIns="45720" anchor="ctr">
            <a:normAutofit/>
          </a:bodyPr>
          <a:lstStyle>
            <a:lvl1pPr>
              <a:defRPr/>
            </a:lvl1pPr>
          </a:lstStyle>
          <a:p>
            <a:r>
              <a:rPr lang="en-US" altLang="en-US" sz="4000" dirty="0">
                <a:solidFill>
                  <a:srgbClr val="000000"/>
                </a:solidFill>
              </a:rPr>
              <a:t>Дякую за увагу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884</TotalTime>
  <Words>312</Words>
  <Application>Microsoft Office PowerPoint</Application>
  <PresentationFormat>Экран (4:3)</PresentationFormat>
  <Paragraphs>73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Times New Roman</vt:lpstr>
      <vt:lpstr>Arial</vt:lpstr>
      <vt:lpstr>Trebuchet MS</vt:lpstr>
      <vt:lpstr>Wingdings 3</vt:lpstr>
      <vt:lpstr>Calibri</vt:lpstr>
      <vt:lpstr>Грань</vt:lpstr>
      <vt:lpstr>Розробка архітектури та прототипу електронного ресурсу для викладачів та студентів</vt:lpstr>
      <vt:lpstr>Електронний ресурс для викладачів та студентів?</vt:lpstr>
      <vt:lpstr>Актуальність</vt:lpstr>
      <vt:lpstr>Об’єкт дослідження</vt:lpstr>
      <vt:lpstr>Мета дослідження</vt:lpstr>
      <vt:lpstr>Завдання</vt:lpstr>
      <vt:lpstr>Технології</vt:lpstr>
      <vt:lpstr>Структура зв’язків між курсами</vt:lpstr>
      <vt:lpstr>Порівняльна таблиця функціональних можливостей ресурсів індивідуального навчання</vt:lpstr>
      <vt:lpstr>Проведення заняття</vt:lpstr>
      <vt:lpstr>Висновки роботи</vt:lpstr>
      <vt:lpstr>Дякую за увагу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Розробка системи оперативного інформування викладачів кафедри ВНЗ</dc:title>
  <dc:creator>Новосельський Віталій Вікторович</dc:creator>
  <cp:lastModifiedBy>Vitalii Novoselskyi</cp:lastModifiedBy>
  <cp:revision>44</cp:revision>
  <dcterms:modified xsi:type="dcterms:W3CDTF">2016-12-15T10:47:12Z</dcterms:modified>
</cp:coreProperties>
</file>