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2" r:id="rId3"/>
    <p:sldId id="258" r:id="rId4"/>
    <p:sldId id="260" r:id="rId5"/>
    <p:sldId id="261" r:id="rId6"/>
    <p:sldId id="269" r:id="rId7"/>
    <p:sldId id="267" r:id="rId8"/>
    <p:sldId id="283" r:id="rId9"/>
    <p:sldId id="284" r:id="rId10"/>
    <p:sldId id="285" r:id="rId11"/>
    <p:sldId id="259" r:id="rId12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32" autoAdjust="0"/>
    <p:restoredTop sz="89636" autoAdjust="0"/>
  </p:normalViewPr>
  <p:slideViewPr>
    <p:cSldViewPr snapToGrid="0">
      <p:cViewPr varScale="1">
        <p:scale>
          <a:sx n="67" d="100"/>
          <a:sy n="67" d="100"/>
        </p:scale>
        <p:origin x="81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478FE8-7161-4B59-B478-EC9C89FB4320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38A13B5-8944-4770-AF3F-5F9E229D35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6821CAA1-12D2-457C-BEE4-9BAABC8305E9}" type="slidenum">
              <a:rPr lang="ru-RU" altLang="ru-RU" smtClean="0"/>
              <a:pPr/>
              <a:t>6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C1B30-A43D-4E3F-8E29-D5A6168F7166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11F4C-1E0B-4D1B-BB24-D11F1B73313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8501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69417-568F-445F-80E7-71B8CE712448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5E696-3D84-460C-94AB-DCAE43BF9F9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43218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41BDD-7B87-4E5F-ADB7-185047C291BF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9F43B-7E59-49A1-BF43-D7D90F5D594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05016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EF164-37AE-4B91-9D65-869063500D36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BFEA3-D30E-40C5-85E5-9E8367027E8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9282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82792-4547-4F12-9B89-451290E9863D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380D6-8108-456D-88A9-5859253AA53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73200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E87E3-5021-4970-BE50-B920DB895FBC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F0523-6833-4B12-8FA0-F151422F61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66526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11A90-EE24-4C2E-A5E8-9C92CE2D42C3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9AA3AF-CF73-44FD-8BB1-56B1F68D26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40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889B3-C186-4A86-B5EC-970A60F89F83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99293-C335-4243-A813-4CB9C9FF69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07437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0FBE7-5EA4-4900-9271-2A627198F921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9DC75-47AA-4879-BA51-FDFA7F7CBC1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24611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25392-7681-42F3-A33F-0B4AED7AC078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8A6BC-7DA2-450E-8A57-38F195B5B5F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3019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65EBF-EA24-4A66-8BB5-D242E694290C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D950F-4009-4A00-AFDD-4A7D052E795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448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C02AEB-E878-4CF8-A40E-7F493C2500E3}" type="datetimeFigureOut">
              <a:rPr lang="ru-RU"/>
              <a:pPr>
                <a:defRPr/>
              </a:pPr>
              <a:t>23.01.2017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73ADB4F-8DAB-4CA0-BF58-CD32291800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ctrTitle"/>
          </p:nvPr>
        </p:nvSpPr>
        <p:spPr>
          <a:xfrm>
            <a:off x="620713" y="850900"/>
            <a:ext cx="10296525" cy="2955925"/>
          </a:xfrm>
        </p:spPr>
        <p:txBody>
          <a:bodyPr/>
          <a:lstStyle/>
          <a:p>
            <a:pPr eaLnBrk="1" hangingPunct="1"/>
            <a:r>
              <a:rPr lang="uk-UA" altLang="ru-RU" sz="4400" smtClean="0">
                <a:latin typeface="Tahoma" panose="020B0604030504040204" pitchFamily="34" charset="0"/>
                <a:cs typeface="Tahoma" panose="020B0604030504040204" pitchFamily="34" charset="0"/>
              </a:rPr>
              <a:t>Проектування та розробка віртуальних лабораторних робіт з використанням бібліотеки програмних модулів 3D об’єктів</a:t>
            </a:r>
          </a:p>
        </p:txBody>
      </p:sp>
      <p:sp>
        <p:nvSpPr>
          <p:cNvPr id="307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663" y="5529263"/>
            <a:ext cx="9144000" cy="1655762"/>
          </a:xfrm>
        </p:spPr>
        <p:txBody>
          <a:bodyPr/>
          <a:lstStyle/>
          <a:p>
            <a:pPr algn="l" eaLnBrk="1" hangingPunct="1">
              <a:lnSpc>
                <a:spcPct val="100000"/>
              </a:lnSpc>
              <a:spcBef>
                <a:spcPct val="20000"/>
              </a:spcBef>
            </a:pPr>
            <a:r>
              <a:rPr lang="uk-UA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Виконавець</a:t>
            </a:r>
            <a:r>
              <a:rPr lang="ru-RU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: Руденко Д. В </a:t>
            </a:r>
            <a:r>
              <a:rPr lang="en-US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ru-RU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41 гр. </a:t>
            </a:r>
            <a:r>
              <a:rPr lang="uk-UA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ФФМІ</a:t>
            </a:r>
            <a:endParaRPr lang="ru-RU" altLang="ru-RU" sz="2800" smtClean="0">
              <a:solidFill>
                <a:srgbClr val="000000"/>
              </a:solidFill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algn="l" eaLnBrk="1" hangingPunct="1">
              <a:lnSpc>
                <a:spcPct val="100000"/>
              </a:lnSpc>
              <a:spcBef>
                <a:spcPct val="20000"/>
              </a:spcBef>
            </a:pPr>
            <a:r>
              <a:rPr lang="uk-UA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Керівник</a:t>
            </a:r>
            <a:r>
              <a:rPr lang="ru-RU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: доц. </a:t>
            </a:r>
            <a:r>
              <a:rPr lang="uk-UA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Кравцов</a:t>
            </a:r>
            <a:r>
              <a:rPr lang="ru-RU" altLang="ru-RU" sz="2800" smtClean="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 Г. М</a:t>
            </a:r>
            <a:endParaRPr lang="uk-UA" altLang="ru-RU" sz="2800" smtClean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588963" y="322263"/>
            <a:ext cx="10515600" cy="1325562"/>
          </a:xfrm>
        </p:spPr>
        <p:txBody>
          <a:bodyPr/>
          <a:lstStyle/>
          <a:p>
            <a:pPr algn="ctr" eaLnBrk="1" hangingPunct="1"/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Актуальність дослідження</a:t>
            </a: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588963" y="1782763"/>
            <a:ext cx="10515600" cy="4351337"/>
          </a:xfrm>
        </p:spPr>
        <p:txBody>
          <a:bodyPr/>
          <a:lstStyle/>
          <a:p>
            <a:pPr eaLnBrk="1" hangingPunct="1">
              <a:lnSpc>
                <a:spcPts val="3363"/>
              </a:lnSpc>
              <a:spcBef>
                <a:spcPts val="1200"/>
              </a:spcBef>
            </a:pPr>
            <a:r>
              <a:rPr lang="uk-UA" altLang="ru-RU" sz="3200" smtClean="0">
                <a:latin typeface="Tahoma" panose="020B0604030504040204" pitchFamily="34" charset="0"/>
                <a:cs typeface="Tahoma" panose="020B0604030504040204" pitchFamily="34" charset="0"/>
              </a:rPr>
              <a:t>Полягає</a:t>
            </a:r>
            <a:r>
              <a:rPr lang="ru-RU" altLang="ru-RU" sz="3200" smtClean="0">
                <a:latin typeface="Tahoma" panose="020B0604030504040204" pitchFamily="34" charset="0"/>
                <a:cs typeface="Tahoma" panose="020B0604030504040204" pitchFamily="34" charset="0"/>
              </a:rPr>
              <a:t> в тому, </a:t>
            </a:r>
            <a:r>
              <a:rPr lang="uk-UA" altLang="ru-RU" sz="3200" smtClean="0">
                <a:latin typeface="Tahoma" panose="020B0604030504040204" pitchFamily="34" charset="0"/>
                <a:cs typeface="Tahoma" panose="020B0604030504040204" pitchFamily="34" charset="0"/>
              </a:rPr>
              <a:t>що розроблене програмне забезпечення віртуальної лабораторної роботи дає можливість користувачам системи дистанційного навчання виконувати фізичний експеримент віртуально без використання додаткового обладнання.</a:t>
            </a:r>
            <a:endParaRPr lang="ru-RU" altLang="ru-RU" sz="3200" smtClean="0">
              <a:latin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lnSpc>
                <a:spcPts val="3363"/>
              </a:lnSpc>
              <a:spcBef>
                <a:spcPts val="1200"/>
              </a:spcBef>
            </a:pPr>
            <a:endParaRPr lang="uk-UA" altLang="ru-RU" sz="3200" smtClean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900" y="0"/>
            <a:ext cx="10515600" cy="9588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ru-RU" sz="4000" smtClean="0">
                <a:latin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altLang="ru-RU" sz="4000" smtClean="0"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uk-UA" altLang="ru-RU" sz="4000" smtClean="0">
                <a:latin typeface="Tahoma" panose="020B0604030504040204" pitchFamily="34" charset="0"/>
                <a:cs typeface="Tahoma" panose="020B0604030504040204" pitchFamily="34" charset="0"/>
              </a:rPr>
              <a:t>Об'єкт дослідження</a:t>
            </a:r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>
          <a:xfrm>
            <a:off x="604838" y="1422400"/>
            <a:ext cx="9890125" cy="1487488"/>
          </a:xfrm>
        </p:spPr>
        <p:txBody>
          <a:bodyPr/>
          <a:lstStyle/>
          <a:p>
            <a:pPr eaLnBrk="1" hangingPunct="1"/>
            <a:r>
              <a:rPr lang="uk-UA" altLang="ru-RU" sz="3200" smtClean="0">
                <a:latin typeface="Tahoma" panose="020B0604030504040204" pitchFamily="34" charset="0"/>
                <a:cs typeface="Tahoma" panose="020B0604030504040204" pitchFamily="34" charset="0"/>
              </a:rPr>
              <a:t>Модуль «Віртуальна лабораторія» в системі дистанційного навчання «ХВУ», інструменти для створення лабораторних робіт.</a:t>
            </a:r>
          </a:p>
        </p:txBody>
      </p:sp>
      <p:sp>
        <p:nvSpPr>
          <p:cNvPr id="5124" name="Прямоугольник 5"/>
          <p:cNvSpPr>
            <a:spLocks noChangeArrowheads="1"/>
          </p:cNvSpPr>
          <p:nvPr/>
        </p:nvSpPr>
        <p:spPr bwMode="auto">
          <a:xfrm>
            <a:off x="900113" y="3578225"/>
            <a:ext cx="102774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uk-UA" altLang="ru-RU" sz="4000">
                <a:solidFill>
                  <a:srgbClr val="000000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Предмет дослідження</a:t>
            </a:r>
            <a:endParaRPr lang="ru-RU" altLang="ru-RU" sz="4000"/>
          </a:p>
        </p:txBody>
      </p:sp>
      <p:sp>
        <p:nvSpPr>
          <p:cNvPr id="5125" name="Прямоугольник 6"/>
          <p:cNvSpPr>
            <a:spLocks noChangeArrowheads="1"/>
          </p:cNvSpPr>
          <p:nvPr/>
        </p:nvSpPr>
        <p:spPr bwMode="auto">
          <a:xfrm>
            <a:off x="604838" y="4891088"/>
            <a:ext cx="111585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uk-UA" altLang="ru-RU" sz="3200">
                <a:latin typeface="Tahoma" panose="020B0604030504040204" pitchFamily="34" charset="0"/>
                <a:cs typeface="Tahoma" panose="020B0604030504040204" pitchFamily="34" charset="0"/>
              </a:rPr>
              <a:t>Віртуальні лабораторні роботи з використанням бібліотеки програмних модулів 3D об’єктів.</a:t>
            </a:r>
            <a:endParaRPr lang="ru-RU" altLang="ru-RU" sz="32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825500" y="152400"/>
            <a:ext cx="10515600" cy="1325563"/>
          </a:xfrm>
        </p:spPr>
        <p:txBody>
          <a:bodyPr/>
          <a:lstStyle/>
          <a:p>
            <a:pPr algn="ctr" eaLnBrk="1" hangingPunct="1"/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Мета дослідження</a:t>
            </a:r>
          </a:p>
        </p:txBody>
      </p:sp>
      <p:sp>
        <p:nvSpPr>
          <p:cNvPr id="6147" name="Объект 2"/>
          <p:cNvSpPr>
            <a:spLocks noGrp="1"/>
          </p:cNvSpPr>
          <p:nvPr>
            <p:ph idx="1"/>
          </p:nvPr>
        </p:nvSpPr>
        <p:spPr>
          <a:xfrm>
            <a:off x="501650" y="1835150"/>
            <a:ext cx="10515600" cy="4351338"/>
          </a:xfrm>
        </p:spPr>
        <p:txBody>
          <a:bodyPr/>
          <a:lstStyle/>
          <a:p>
            <a:pPr eaLnBrk="1" hangingPunct="1"/>
            <a:r>
              <a:rPr lang="uk-UA" altLang="ru-RU" sz="3200" smtClean="0">
                <a:latin typeface="Tahoma" panose="020B0604030504040204" pitchFamily="34" charset="0"/>
                <a:cs typeface="Tahoma" panose="020B0604030504040204" pitchFamily="34" charset="0"/>
              </a:rPr>
              <a:t>Спроектувати програмний модуль виконання сценарію ВЛР та розробити програму забезпечення модулю її ініціалізації.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uk-UA" altLang="ru-RU" sz="3200" smtClean="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Завдання</a:t>
            </a:r>
          </a:p>
        </p:txBody>
      </p:sp>
      <p:sp>
        <p:nvSpPr>
          <p:cNvPr id="7171" name="Объект 2"/>
          <p:cNvSpPr>
            <a:spLocks noGrp="1"/>
          </p:cNvSpPr>
          <p:nvPr>
            <p:ph idx="1"/>
          </p:nvPr>
        </p:nvSpPr>
        <p:spPr>
          <a:xfrm>
            <a:off x="390525" y="1189038"/>
            <a:ext cx="10693400" cy="4903787"/>
          </a:xfrm>
        </p:spPr>
        <p:txBody>
          <a:bodyPr/>
          <a:lstStyle/>
          <a:p>
            <a:pPr eaLnBrk="1" hangingPunct="1"/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Спроектувати:</a:t>
            </a:r>
          </a:p>
          <a:p>
            <a:pPr eaLnBrk="1" hangingPunct="1">
              <a:buFontTx/>
              <a:buChar char="-"/>
            </a:pPr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класи 3D об’єктів;</a:t>
            </a:r>
          </a:p>
          <a:p>
            <a:pPr eaLnBrk="1" hangingPunct="1">
              <a:buFontTx/>
              <a:buChar char="-"/>
            </a:pPr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модуль розпаковки програмних 3D об’єктів; </a:t>
            </a:r>
          </a:p>
          <a:p>
            <a:pPr eaLnBrk="1" hangingPunct="1">
              <a:buFontTx/>
              <a:buChar char="-"/>
            </a:pPr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програмний модуль виконання сценарію ВЛР</a:t>
            </a:r>
            <a:r>
              <a:rPr lang="ru-RU" altLang="ru-RU" smtClean="0">
                <a:latin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 eaLnBrk="1" hangingPunct="1"/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Розробити:</a:t>
            </a:r>
          </a:p>
          <a:p>
            <a:pPr eaLnBrk="1" hangingPunct="1">
              <a:buFontTx/>
              <a:buChar char="-"/>
            </a:pPr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серверну частину модуля виконання ВЛР;</a:t>
            </a:r>
          </a:p>
          <a:p>
            <a:pPr eaLnBrk="1" hangingPunct="1">
              <a:buFontTx/>
              <a:buChar char="-"/>
            </a:pPr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інтерфейс програмного модулю ініціалізації та виконання ВЛР;</a:t>
            </a:r>
          </a:p>
          <a:p>
            <a:pPr eaLnBrk="1" hangingPunct="1">
              <a:buFontTx/>
              <a:buChar char="-"/>
            </a:pPr>
            <a:r>
              <a:rPr lang="ru-RU" altLang="ru-RU" smtClean="0">
                <a:latin typeface="Tahoma" panose="020B0604030504040204" pitchFamily="34" charset="0"/>
                <a:cs typeface="Tahoma" panose="020B0604030504040204" pitchFamily="34" charset="0"/>
              </a:rPr>
              <a:t>прототип </a:t>
            </a:r>
            <a:r>
              <a:rPr lang="uk-UA" altLang="ru-RU" smtClean="0">
                <a:latin typeface="Tahoma" panose="020B0604030504040204" pitchFamily="34" charset="0"/>
                <a:cs typeface="Tahoma" panose="020B0604030504040204" pitchFamily="34" charset="0"/>
              </a:rPr>
              <a:t>програмного модулю виконання ВЛР;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84238" y="1443038"/>
          <a:ext cx="9302750" cy="4743450"/>
        </p:xfrm>
        <a:graphic>
          <a:graphicData uri="http://schemas.openxmlformats.org/drawingml/2006/table">
            <a:tbl>
              <a:tblPr/>
              <a:tblGrid>
                <a:gridCol w="2316162">
                  <a:extLst>
                    <a:ext uri="{9D8B030D-6E8A-4147-A177-3AD203B41FA5}">
                      <a16:colId xmlns:a16="http://schemas.microsoft.com/office/drawing/2014/main" val="4256108890"/>
                    </a:ext>
                  </a:extLst>
                </a:gridCol>
                <a:gridCol w="1357313">
                  <a:extLst>
                    <a:ext uri="{9D8B030D-6E8A-4147-A177-3AD203B41FA5}">
                      <a16:colId xmlns:a16="http://schemas.microsoft.com/office/drawing/2014/main" val="1804497024"/>
                    </a:ext>
                  </a:extLst>
                </a:gridCol>
                <a:gridCol w="1198562">
                  <a:extLst>
                    <a:ext uri="{9D8B030D-6E8A-4147-A177-3AD203B41FA5}">
                      <a16:colId xmlns:a16="http://schemas.microsoft.com/office/drawing/2014/main" val="3161484759"/>
                    </a:ext>
                  </a:extLst>
                </a:gridCol>
                <a:gridCol w="1330325">
                  <a:extLst>
                    <a:ext uri="{9D8B030D-6E8A-4147-A177-3AD203B41FA5}">
                      <a16:colId xmlns:a16="http://schemas.microsoft.com/office/drawing/2014/main" val="1986007495"/>
                    </a:ext>
                  </a:extLst>
                </a:gridCol>
                <a:gridCol w="1847850">
                  <a:extLst>
                    <a:ext uri="{9D8B030D-6E8A-4147-A177-3AD203B41FA5}">
                      <a16:colId xmlns:a16="http://schemas.microsoft.com/office/drawing/2014/main" val="1341680385"/>
                    </a:ext>
                  </a:extLst>
                </a:gridCol>
                <a:gridCol w="1252538">
                  <a:extLst>
                    <a:ext uri="{9D8B030D-6E8A-4147-A177-3AD203B41FA5}">
                      <a16:colId xmlns:a16="http://schemas.microsoft.com/office/drawing/2014/main" val="2172601673"/>
                    </a:ext>
                  </a:extLst>
                </a:gridCol>
              </a:tblGrid>
              <a:tr h="933450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Ресурс</a:t>
                      </a:r>
                    </a:p>
                  </a:txBody>
                  <a:tcPr marL="0" marR="6858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Мова: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Українська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Російська</a:t>
                      </a:r>
                    </a:p>
                  </a:txBody>
                  <a:tcPr marL="0" marR="6858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Кількість дисциплін</a:t>
                      </a:r>
                    </a:p>
                  </a:txBody>
                  <a:tcPr marL="0" marR="6858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Наявність 3</a:t>
                      </a: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D</a:t>
                      </a: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 графіки</a:t>
                      </a:r>
                    </a:p>
                  </a:txBody>
                  <a:tcPr marL="0" marR="6858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інтерактивність об'єктів</a:t>
                      </a:r>
                    </a:p>
                  </a:txBody>
                  <a:tcPr marL="0" marR="6858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Інтеграція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СДН</a:t>
                      </a:r>
                    </a:p>
                  </a:txBody>
                  <a:tcPr marL="0" marR="68580" marT="36000" marB="360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1842349"/>
                  </a:ext>
                </a:extLst>
              </a:tr>
              <a:tr h="387350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Virtulab.net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398396468"/>
                  </a:ext>
                </a:extLst>
              </a:tr>
              <a:tr h="441325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Phet.colorado.edu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28940040"/>
                  </a:ext>
                </a:extLst>
              </a:tr>
              <a:tr h="450850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Algodoo.com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83101857"/>
                  </a:ext>
                </a:extLst>
              </a:tr>
              <a:tr h="639763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Demonstrations.wolfram.com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4053953301"/>
                  </a:ext>
                </a:extLst>
              </a:tr>
              <a:tr h="473075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Physics.ccsu.edu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135848063"/>
                  </a:ext>
                </a:extLst>
              </a:tr>
              <a:tr h="385763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Myphysicslab.com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46300291"/>
                  </a:ext>
                </a:extLst>
              </a:tr>
              <a:tr h="608013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Ephysics.physics.ucla.edu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kumimoji="0" lang="uk-UA" alt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A1A1A1">
                            <a:alpha val="57999"/>
                          </a:srgbClr>
                        </a:gs>
                        <a:gs pos="74001">
                          <a:srgbClr val="B5D2EC">
                            <a:alpha val="89080"/>
                          </a:srgbClr>
                        </a:gs>
                        <a:gs pos="83000">
                          <a:srgbClr val="B5D2EC">
                            <a:alpha val="92860"/>
                          </a:srgbClr>
                        </a:gs>
                        <a:gs pos="100000">
                          <a:srgbClr val="CEE1F2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715183728"/>
                  </a:ext>
                </a:extLst>
              </a:tr>
              <a:tr h="423861"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Virtual_Lab_DLS</a:t>
                      </a: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endParaRPr kumimoji="0" lang="uk-UA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n</a:t>
                      </a:r>
                      <a:endParaRPr kumimoji="0" lang="uk-UA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endParaRPr kumimoji="0" lang="uk-UA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endParaRPr kumimoji="0" lang="uk-UA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>
                        <a:lnSpc>
                          <a:spcPct val="90000"/>
                        </a:lnSpc>
                        <a:spcBef>
                          <a:spcPts val="1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1pPr>
                      <a:lvl2pPr marL="742950" indent="-28575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2pPr>
                      <a:lvl3pPr marL="11430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3pPr>
                      <a:lvl4pPr marL="16002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4pPr>
                      <a:lvl5pPr marL="2057400" indent="-228600" defTabSz="457200">
                        <a:lnSpc>
                          <a:spcPct val="90000"/>
                        </a:lnSpc>
                        <a:spcBef>
                          <a:spcPts val="500"/>
                        </a:spcBef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5pPr>
                      <a:lvl6pPr marL="25146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6pPr>
                      <a:lvl7pPr marL="29718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7pPr>
                      <a:lvl8pPr marL="34290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8pPr>
                      <a:lvl9pPr marL="3886200" indent="-228600" defTabSz="457200" eaLnBrk="0" fontAlgn="base" hangingPunct="0">
                        <a:lnSpc>
                          <a:spcPct val="90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160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anose="020B0604030504040204" pitchFamily="34" charset="0"/>
                          <a:cs typeface="Tahoma" panose="020B0604030504040204" pitchFamily="34" charset="0"/>
                        </a:rPr>
                        <a:t>+</a:t>
                      </a:r>
                      <a:endParaRPr kumimoji="0" lang="uk-UA" alt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68580" marT="36000" marB="3600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3803064"/>
                  </a:ext>
                </a:extLst>
              </a:tr>
            </a:tbl>
          </a:graphicData>
        </a:graphic>
      </p:graphicFrame>
      <p:sp>
        <p:nvSpPr>
          <p:cNvPr id="8195" name="Заголовок 1"/>
          <p:cNvSpPr>
            <a:spLocks noGrp="1"/>
          </p:cNvSpPr>
          <p:nvPr>
            <p:ph type="title"/>
          </p:nvPr>
        </p:nvSpPr>
        <p:spPr>
          <a:xfrm>
            <a:off x="604838" y="179388"/>
            <a:ext cx="10515600" cy="987425"/>
          </a:xfrm>
        </p:spPr>
        <p:txBody>
          <a:bodyPr/>
          <a:lstStyle/>
          <a:p>
            <a:pPr algn="ctr" eaLnBrk="1" hangingPunct="1"/>
            <a:r>
              <a:rPr lang="uk-UA" altLang="ru-RU" sz="2800" smtClean="0">
                <a:latin typeface="Tahoma" panose="020B0604030504040204" pitchFamily="34" charset="0"/>
                <a:cs typeface="Tahoma" panose="020B0604030504040204" pitchFamily="34" charset="0"/>
              </a:rPr>
              <a:t>Порівняльна таблиця огляду програмних реалізацій віртуальних лабораторій: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4" descr="2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010" y="1043909"/>
            <a:ext cx="10358438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>
          <a:xfrm>
            <a:off x="1905000" y="157163"/>
            <a:ext cx="8324850" cy="657225"/>
          </a:xfrm>
        </p:spPr>
        <p:txBody>
          <a:bodyPr/>
          <a:lstStyle/>
          <a:p>
            <a:pPr eaLnBrk="1" hangingPunct="1"/>
            <a:r>
              <a:rPr lang="uk-UA" altLang="ru-RU" sz="3600" smtClean="0">
                <a:latin typeface="Tahoma" panose="020B0604030504040204" pitchFamily="34" charset="0"/>
                <a:cs typeface="Tahoma" panose="020B0604030504040204" pitchFamily="34" charset="0"/>
              </a:rPr>
              <a:t>               Класи 3D об’єктів:</a:t>
            </a:r>
            <a:endParaRPr lang="ru-RU" altLang="ru-RU" sz="3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Заголовок 2"/>
          <p:cNvSpPr>
            <a:spLocks noGrp="1"/>
          </p:cNvSpPr>
          <p:nvPr>
            <p:ph type="title"/>
          </p:nvPr>
        </p:nvSpPr>
        <p:spPr>
          <a:xfrm>
            <a:off x="1905000" y="157163"/>
            <a:ext cx="8324850" cy="657225"/>
          </a:xfrm>
        </p:spPr>
        <p:txBody>
          <a:bodyPr/>
          <a:lstStyle/>
          <a:p>
            <a:pPr algn="ctr" eaLnBrk="1" hangingPunct="1"/>
            <a:r>
              <a:rPr lang="uk-UA" altLang="ru-RU" sz="3600" dirty="0" smtClean="0">
                <a:latin typeface="Tahoma" panose="020B0604030504040204" pitchFamily="34" charset="0"/>
                <a:cs typeface="Tahoma" panose="020B0604030504040204" pitchFamily="34" charset="0"/>
              </a:rPr>
              <a:t> Виконання сценарію ВЛР:</a:t>
            </a:r>
            <a:endParaRPr lang="ru-RU" altLang="ru-RU" sz="36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887" y="981075"/>
            <a:ext cx="7077075" cy="587692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11530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Untitled1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9213" y="0"/>
            <a:ext cx="122259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10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Висновки</a:t>
            </a:r>
            <a:r>
              <a:rPr lang="en-US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uk-UA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В результаті виконаної роботи можна зробити наступні висновки:</a:t>
            </a:r>
          </a:p>
          <a:p>
            <a:pPr marL="0" indent="0" eaLnBrk="1" hangingPunct="1">
              <a:buNone/>
            </a:pPr>
            <a:r>
              <a:rPr lang="uk-UA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Спроектовані класи 3D об’єктів, модуль розпаковки програмних 3D об’єктів та програмний модуль виконання сценарію віртуальних лабораторних робіт.</a:t>
            </a:r>
          </a:p>
          <a:p>
            <a:pPr marL="0" indent="0" eaLnBrk="1" hangingPunct="1">
              <a:buNone/>
            </a:pPr>
            <a:r>
              <a:rPr lang="uk-UA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Розроблена</a:t>
            </a:r>
            <a:r>
              <a:rPr lang="ru-RU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uk-UA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серверна частина модуля виконання віртуальних лабораторних робіт та </a:t>
            </a:r>
            <a:r>
              <a:rPr lang="ru-RU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прототип </a:t>
            </a:r>
            <a:r>
              <a:rPr lang="uk-UA" altLang="ru-RU" dirty="0" smtClean="0">
                <a:latin typeface="Tahoma" panose="020B0604030504040204" pitchFamily="34" charset="0"/>
                <a:cs typeface="Tahoma" panose="020B0604030504040204" pitchFamily="34" charset="0"/>
              </a:rPr>
              <a:t>програмного модулю їх виконання.</a:t>
            </a:r>
          </a:p>
          <a:p>
            <a:pPr marL="0" indent="0" eaLnBrk="1" hangingPunct="1"/>
            <a:endParaRPr lang="uk-UA" alt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543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3"/>
          <p:cNvSpPr>
            <a:spLocks noGrp="1"/>
          </p:cNvSpPr>
          <p:nvPr>
            <p:ph type="title"/>
          </p:nvPr>
        </p:nvSpPr>
        <p:spPr>
          <a:xfrm>
            <a:off x="506413" y="2474913"/>
            <a:ext cx="10515600" cy="1325562"/>
          </a:xfrm>
        </p:spPr>
        <p:txBody>
          <a:bodyPr/>
          <a:lstStyle/>
          <a:p>
            <a:pPr algn="ctr" eaLnBrk="1" hangingPunct="1"/>
            <a:r>
              <a:rPr lang="uk-UA" altLang="ru-RU" smtClean="0">
                <a:solidFill>
                  <a:srgbClr val="3B3838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Дякую за увагу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2675</TotalTime>
  <Words>278</Words>
  <Application>Microsoft Office PowerPoint</Application>
  <PresentationFormat>Широкоэкранный</PresentationFormat>
  <Paragraphs>86</Paragraphs>
  <Slides>11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Calibri</vt:lpstr>
      <vt:lpstr>Arial</vt:lpstr>
      <vt:lpstr>Calibri Light</vt:lpstr>
      <vt:lpstr>Tahoma</vt:lpstr>
      <vt:lpstr>Тема Office</vt:lpstr>
      <vt:lpstr>Проектування та розробка віртуальних лабораторних робіт з використанням бібліотеки програмних модулів 3D об’єктів</vt:lpstr>
      <vt:lpstr>Актуальність дослідження</vt:lpstr>
      <vt:lpstr> Об'єкт дослідження</vt:lpstr>
      <vt:lpstr>Мета дослідження</vt:lpstr>
      <vt:lpstr>Завдання</vt:lpstr>
      <vt:lpstr>Порівняльна таблиця огляду програмних реалізацій віртуальних лабораторій:</vt:lpstr>
      <vt:lpstr>               Класи 3D об’єктів:</vt:lpstr>
      <vt:lpstr> Виконання сценарію ВЛР:</vt:lpstr>
      <vt:lpstr>Презентация PowerPoint</vt:lpstr>
      <vt:lpstr>Висновки:</vt:lpstr>
      <vt:lpstr>Дякую за увагу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Gromova Dar'ya</dc:creator>
  <cp:lastModifiedBy>RePack by Diakov</cp:lastModifiedBy>
  <cp:revision>148</cp:revision>
  <dcterms:created xsi:type="dcterms:W3CDTF">2014-11-19T18:26:26Z</dcterms:created>
  <dcterms:modified xsi:type="dcterms:W3CDTF">2017-01-22T23:04:10Z</dcterms:modified>
</cp:coreProperties>
</file>